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1"/>
  </p:notesMasterIdLst>
  <p:sldIdLst>
    <p:sldId id="520" r:id="rId2"/>
    <p:sldId id="260" r:id="rId3"/>
    <p:sldId id="521" r:id="rId4"/>
    <p:sldId id="522" r:id="rId5"/>
    <p:sldId id="523" r:id="rId6"/>
    <p:sldId id="527" r:id="rId7"/>
    <p:sldId id="524" r:id="rId8"/>
    <p:sldId id="525" r:id="rId9"/>
    <p:sldId id="526" r:id="rId10"/>
    <p:sldId id="533" r:id="rId11"/>
    <p:sldId id="519" r:id="rId12"/>
    <p:sldId id="531" r:id="rId13"/>
    <p:sldId id="528" r:id="rId14"/>
    <p:sldId id="529" r:id="rId15"/>
    <p:sldId id="535" r:id="rId16"/>
    <p:sldId id="537" r:id="rId17"/>
    <p:sldId id="539" r:id="rId18"/>
    <p:sldId id="538" r:id="rId19"/>
    <p:sldId id="540" r:id="rId20"/>
    <p:sldId id="548" r:id="rId21"/>
    <p:sldId id="551" r:id="rId22"/>
    <p:sldId id="549" r:id="rId23"/>
    <p:sldId id="550" r:id="rId24"/>
    <p:sldId id="530" r:id="rId25"/>
    <p:sldId id="553" r:id="rId26"/>
    <p:sldId id="554" r:id="rId27"/>
    <p:sldId id="541" r:id="rId28"/>
    <p:sldId id="555" r:id="rId29"/>
    <p:sldId id="560" r:id="rId30"/>
    <p:sldId id="562" r:id="rId31"/>
    <p:sldId id="561" r:id="rId32"/>
    <p:sldId id="566" r:id="rId33"/>
    <p:sldId id="563" r:id="rId34"/>
    <p:sldId id="564" r:id="rId35"/>
    <p:sldId id="565" r:id="rId36"/>
    <p:sldId id="568" r:id="rId37"/>
    <p:sldId id="569" r:id="rId38"/>
    <p:sldId id="570" r:id="rId39"/>
    <p:sldId id="571" r:id="rId40"/>
    <p:sldId id="572" r:id="rId41"/>
    <p:sldId id="591" r:id="rId42"/>
    <p:sldId id="579" r:id="rId43"/>
    <p:sldId id="573" r:id="rId44"/>
    <p:sldId id="578" r:id="rId45"/>
    <p:sldId id="577" r:id="rId46"/>
    <p:sldId id="575" r:id="rId47"/>
    <p:sldId id="576" r:id="rId48"/>
    <p:sldId id="581" r:id="rId49"/>
    <p:sldId id="582" r:id="rId50"/>
    <p:sldId id="583" r:id="rId51"/>
    <p:sldId id="585" r:id="rId52"/>
    <p:sldId id="586" r:id="rId53"/>
    <p:sldId id="589" r:id="rId54"/>
    <p:sldId id="592" r:id="rId55"/>
    <p:sldId id="593" r:id="rId56"/>
    <p:sldId id="595" r:id="rId57"/>
    <p:sldId id="594" r:id="rId58"/>
    <p:sldId id="590" r:id="rId59"/>
    <p:sldId id="597" r:id="rId60"/>
    <p:sldId id="598" r:id="rId61"/>
    <p:sldId id="599" r:id="rId62"/>
    <p:sldId id="534" r:id="rId63"/>
    <p:sldId id="602" r:id="rId64"/>
    <p:sldId id="543" r:id="rId65"/>
    <p:sldId id="600" r:id="rId66"/>
    <p:sldId id="542" r:id="rId67"/>
    <p:sldId id="603" r:id="rId68"/>
    <p:sldId id="604" r:id="rId69"/>
    <p:sldId id="545" r:id="rId70"/>
    <p:sldId id="605" r:id="rId71"/>
    <p:sldId id="587" r:id="rId72"/>
    <p:sldId id="610" r:id="rId73"/>
    <p:sldId id="611" r:id="rId74"/>
    <p:sldId id="612" r:id="rId75"/>
    <p:sldId id="613" r:id="rId76"/>
    <p:sldId id="608" r:id="rId77"/>
    <p:sldId id="614" r:id="rId78"/>
    <p:sldId id="615" r:id="rId79"/>
    <p:sldId id="616" r:id="rId80"/>
    <p:sldId id="617" r:id="rId81"/>
    <p:sldId id="618" r:id="rId82"/>
    <p:sldId id="620" r:id="rId83"/>
    <p:sldId id="621" r:id="rId84"/>
    <p:sldId id="622" r:id="rId85"/>
    <p:sldId id="623" r:id="rId86"/>
    <p:sldId id="625" r:id="rId87"/>
    <p:sldId id="626" r:id="rId88"/>
    <p:sldId id="629" r:id="rId89"/>
    <p:sldId id="627" r:id="rId90"/>
    <p:sldId id="609" r:id="rId91"/>
    <p:sldId id="631" r:id="rId92"/>
    <p:sldId id="633" r:id="rId93"/>
    <p:sldId id="634" r:id="rId94"/>
    <p:sldId id="635" r:id="rId95"/>
    <p:sldId id="632" r:id="rId96"/>
    <p:sldId id="636" r:id="rId97"/>
    <p:sldId id="641" r:id="rId98"/>
    <p:sldId id="661" r:id="rId99"/>
    <p:sldId id="639" r:id="rId100"/>
    <p:sldId id="640" r:id="rId101"/>
    <p:sldId id="642" r:id="rId102"/>
    <p:sldId id="643" r:id="rId103"/>
    <p:sldId id="644" r:id="rId104"/>
    <p:sldId id="645" r:id="rId105"/>
    <p:sldId id="646" r:id="rId106"/>
    <p:sldId id="647" r:id="rId107"/>
    <p:sldId id="648" r:id="rId108"/>
    <p:sldId id="649" r:id="rId109"/>
    <p:sldId id="650" r:id="rId110"/>
    <p:sldId id="651" r:id="rId111"/>
    <p:sldId id="652" r:id="rId112"/>
    <p:sldId id="673" r:id="rId113"/>
    <p:sldId id="662" r:id="rId114"/>
    <p:sldId id="663" r:id="rId115"/>
    <p:sldId id="653" r:id="rId116"/>
    <p:sldId id="654" r:id="rId117"/>
    <p:sldId id="655" r:id="rId118"/>
    <p:sldId id="656" r:id="rId119"/>
    <p:sldId id="657" r:id="rId120"/>
    <p:sldId id="658" r:id="rId121"/>
    <p:sldId id="666" r:id="rId122"/>
    <p:sldId id="668" r:id="rId123"/>
    <p:sldId id="669" r:id="rId124"/>
    <p:sldId id="672" r:id="rId125"/>
    <p:sldId id="670" r:id="rId126"/>
    <p:sldId id="667" r:id="rId127"/>
    <p:sldId id="671" r:id="rId128"/>
    <p:sldId id="660" r:id="rId129"/>
    <p:sldId id="607" r:id="rId130"/>
    <p:sldId id="352" r:id="rId131"/>
    <p:sldId id="606" r:id="rId132"/>
    <p:sldId id="659" r:id="rId133"/>
    <p:sldId id="628" r:id="rId134"/>
    <p:sldId id="674" r:id="rId135"/>
    <p:sldId id="664" r:id="rId136"/>
    <p:sldId id="676" r:id="rId137"/>
    <p:sldId id="677" r:id="rId138"/>
    <p:sldId id="678" r:id="rId139"/>
    <p:sldId id="447" r:id="rId1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16">
          <p15:clr>
            <a:srgbClr val="A4A3A4"/>
          </p15:clr>
        </p15:guide>
        <p15:guide id="2" orient="horz" pos="3792">
          <p15:clr>
            <a:srgbClr val="A4A3A4"/>
          </p15:clr>
        </p15:guide>
        <p15:guide id="3" orient="horz" pos="2192">
          <p15:clr>
            <a:srgbClr val="A4A3A4"/>
          </p15:clr>
        </p15:guide>
        <p15:guide id="4" orient="horz" pos="984">
          <p15:clr>
            <a:srgbClr val="A4A3A4"/>
          </p15:clr>
        </p15:guide>
        <p15:guide id="5" pos="2828">
          <p15:clr>
            <a:srgbClr val="A4A3A4"/>
          </p15:clr>
        </p15:guide>
        <p15:guide id="6" pos="5759">
          <p15:clr>
            <a:srgbClr val="A4A3A4"/>
          </p15:clr>
        </p15:guide>
        <p15:guide id="7" pos="42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EFBFC"/>
    <a:srgbClr val="F1F3F2"/>
    <a:srgbClr val="FF00FF"/>
    <a:srgbClr val="7F7F7F"/>
    <a:srgbClr val="6896C5"/>
    <a:srgbClr val="00FF00"/>
    <a:srgbClr val="8D6D3A"/>
    <a:srgbClr val="B1810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83" autoAdjust="0"/>
    <p:restoredTop sz="78035" autoAdjust="0"/>
  </p:normalViewPr>
  <p:slideViewPr>
    <p:cSldViewPr snapToGrid="0">
      <p:cViewPr varScale="1">
        <p:scale>
          <a:sx n="132" d="100"/>
          <a:sy n="132" d="100"/>
        </p:scale>
        <p:origin x="2796" y="84"/>
      </p:cViewPr>
      <p:guideLst>
        <p:guide orient="horz" pos="1816"/>
        <p:guide orient="horz" pos="3792"/>
        <p:guide orient="horz" pos="2192"/>
        <p:guide orient="horz" pos="984"/>
        <p:guide pos="2828"/>
        <p:guide pos="5759"/>
        <p:guide pos="421"/>
      </p:guideLst>
    </p:cSldViewPr>
  </p:slideViewPr>
  <p:notesTextViewPr>
    <p:cViewPr>
      <p:scale>
        <a:sx n="125" d="100"/>
        <a:sy n="125" d="100"/>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72A8D9-AE9C-44DB-8A21-AD0B9563CD05}" type="datetimeFigureOut">
              <a:rPr lang="en-US" smtClean="0"/>
              <a:t>5/8/2023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0FC300-0791-4F1A-9917-B6119617F484}" type="slidenum">
              <a:rPr lang="en-US" smtClean="0"/>
              <a:t>‹#›</a:t>
            </a:fld>
            <a:endParaRPr lang="en-US"/>
          </a:p>
        </p:txBody>
      </p:sp>
    </p:spTree>
    <p:extLst>
      <p:ext uri="{BB962C8B-B14F-4D97-AF65-F5344CB8AC3E}">
        <p14:creationId xmlns:p14="http://schemas.microsoft.com/office/powerpoint/2010/main" val="6796948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等线" panose="02010600030101010101" pitchFamily="2" charset="-122"/>
                <a:cs typeface="Times New Roman" panose="02020603050405020304" pitchFamily="18" charset="0"/>
              </a:rPr>
              <a:t>Sorry about the confusion. I always feel awkward standing in the front of the room waiting for my talk to start, so I thought it may be a good idea to do something fun this time while we wait.</a:t>
            </a:r>
          </a:p>
          <a:p>
            <a:pPr marL="0" marR="0">
              <a:lnSpc>
                <a:spcPct val="107000"/>
              </a:lnSpc>
              <a:spcBef>
                <a:spcPts val="0"/>
              </a:spcBef>
              <a:spcAft>
                <a:spcPts val="800"/>
              </a:spcAft>
            </a:pPr>
            <a:endParaRPr lang="en-US" sz="1800" dirty="0">
              <a:effectLst/>
              <a:latin typeface="Calibri" panose="020F0502020204030204" pitchFamily="34" charset="0"/>
              <a:ea typeface="等线"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等线" panose="02010600030101010101" pitchFamily="2" charset="-122"/>
                <a:cs typeface="Times New Roman" panose="02020603050405020304" pitchFamily="18" charset="0"/>
              </a:rPr>
              <a:t>Besides, the performance was more than “just for fun”. It was recorded and will be used as the raw materials for a part of the teaching demonstration that we will cover later today, tailored for the example topic, digital signal processing.</a:t>
            </a:r>
          </a:p>
          <a:p>
            <a:pPr marL="0" marR="0">
              <a:lnSpc>
                <a:spcPct val="107000"/>
              </a:lnSpc>
              <a:spcBef>
                <a:spcPts val="0"/>
              </a:spcBef>
              <a:spcAft>
                <a:spcPts val="800"/>
              </a:spcAft>
            </a:pPr>
            <a:endParaRPr lang="en-US" sz="1800" dirty="0">
              <a:effectLst/>
              <a:latin typeface="Calibri" panose="020F0502020204030204" pitchFamily="34" charset="0"/>
              <a:ea typeface="等线"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等线" panose="02010600030101010101" pitchFamily="2" charset="-122"/>
                <a:cs typeface="Times New Roman" panose="02020603050405020304" pitchFamily="18" charset="0"/>
              </a:rPr>
              <a:t>Now that we have the needed audio clip, I will stay quiet and wait for the signal to start the seminar… unless we have any questions about the song or the recording. Hopefully, more people will join us.</a:t>
            </a:r>
          </a:p>
        </p:txBody>
      </p:sp>
      <p:sp>
        <p:nvSpPr>
          <p:cNvPr id="4" name="Slide Number Placeholder 3"/>
          <p:cNvSpPr>
            <a:spLocks noGrp="1"/>
          </p:cNvSpPr>
          <p:nvPr>
            <p:ph type="sldNum" sz="quarter" idx="5"/>
          </p:nvPr>
        </p:nvSpPr>
        <p:spPr/>
        <p:txBody>
          <a:bodyPr/>
          <a:lstStyle/>
          <a:p>
            <a:fld id="{D00FC300-0791-4F1A-9917-B6119617F484}" type="slidenum">
              <a:rPr lang="en-US" smtClean="0"/>
              <a:t>1</a:t>
            </a:fld>
            <a:endParaRPr lang="en-US" dirty="0"/>
          </a:p>
        </p:txBody>
      </p:sp>
    </p:spTree>
    <p:extLst>
      <p:ext uri="{BB962C8B-B14F-4D97-AF65-F5344CB8AC3E}">
        <p14:creationId xmlns:p14="http://schemas.microsoft.com/office/powerpoint/2010/main" val="3818540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Of course, that does not mean the lecture itself was not inspiring. Within only one hour, Dr. Akridge outlined the existential challenges for higher education today, covering high-level topics such as public opinions, college enrollment, campus experience, and community engagement, many of which I did not realize are playing significant roles.</a:t>
            </a:r>
          </a:p>
          <a:p>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With this glimpse of how broad this topic is, the first thing I did after the lecture was …</a:t>
            </a:r>
          </a:p>
        </p:txBody>
      </p:sp>
      <p:sp>
        <p:nvSpPr>
          <p:cNvPr id="4" name="Slide Number Placeholder 3"/>
          <p:cNvSpPr>
            <a:spLocks noGrp="1"/>
          </p:cNvSpPr>
          <p:nvPr>
            <p:ph type="sldNum" sz="quarter" idx="5"/>
          </p:nvPr>
        </p:nvSpPr>
        <p:spPr/>
        <p:txBody>
          <a:bodyPr/>
          <a:lstStyle/>
          <a:p>
            <a:fld id="{D00FC300-0791-4F1A-9917-B6119617F484}" type="slidenum">
              <a:rPr lang="en-US" smtClean="0"/>
              <a:t>10</a:t>
            </a:fld>
            <a:endParaRPr lang="en-US" dirty="0"/>
          </a:p>
        </p:txBody>
      </p:sp>
    </p:spTree>
    <p:extLst>
      <p:ext uri="{BB962C8B-B14F-4D97-AF65-F5344CB8AC3E}">
        <p14:creationId xmlns:p14="http://schemas.microsoft.com/office/powerpoint/2010/main" val="246631769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if we add digital signal processing into the course, we could start with a skill tree like this one for it.</a:t>
            </a:r>
          </a:p>
        </p:txBody>
      </p:sp>
      <p:sp>
        <p:nvSpPr>
          <p:cNvPr id="4" name="Slide Number Placeholder 3"/>
          <p:cNvSpPr>
            <a:spLocks noGrp="1"/>
          </p:cNvSpPr>
          <p:nvPr>
            <p:ph type="sldNum" sz="quarter" idx="5"/>
          </p:nvPr>
        </p:nvSpPr>
        <p:spPr/>
        <p:txBody>
          <a:bodyPr/>
          <a:lstStyle/>
          <a:p>
            <a:fld id="{D00FC300-0791-4F1A-9917-B6119617F484}" type="slidenum">
              <a:rPr lang="en-US" smtClean="0"/>
              <a:t>100</a:t>
            </a:fld>
            <a:endParaRPr lang="en-US" dirty="0"/>
          </a:p>
        </p:txBody>
      </p:sp>
    </p:spTree>
    <p:extLst>
      <p:ext uri="{BB962C8B-B14F-4D97-AF65-F5344CB8AC3E}">
        <p14:creationId xmlns:p14="http://schemas.microsoft.com/office/powerpoint/2010/main" val="134190527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teach signal generation, techniques in time and frequency domains, and tools for big data.</a:t>
            </a:r>
          </a:p>
        </p:txBody>
      </p:sp>
      <p:sp>
        <p:nvSpPr>
          <p:cNvPr id="4" name="Slide Number Placeholder 3"/>
          <p:cNvSpPr>
            <a:spLocks noGrp="1"/>
          </p:cNvSpPr>
          <p:nvPr>
            <p:ph type="sldNum" sz="quarter" idx="5"/>
          </p:nvPr>
        </p:nvSpPr>
        <p:spPr/>
        <p:txBody>
          <a:bodyPr/>
          <a:lstStyle/>
          <a:p>
            <a:fld id="{D00FC300-0791-4F1A-9917-B6119617F484}" type="slidenum">
              <a:rPr lang="en-US" smtClean="0"/>
              <a:t>101</a:t>
            </a:fld>
            <a:endParaRPr lang="en-US" dirty="0"/>
          </a:p>
        </p:txBody>
      </p:sp>
    </p:spTree>
    <p:extLst>
      <p:ext uri="{BB962C8B-B14F-4D97-AF65-F5344CB8AC3E}">
        <p14:creationId xmlns:p14="http://schemas.microsoft.com/office/powerpoint/2010/main" val="359909392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Audio processing is the introductory topic for the basic ideas.</a:t>
            </a:r>
          </a:p>
        </p:txBody>
      </p:sp>
      <p:sp>
        <p:nvSpPr>
          <p:cNvPr id="4" name="Slide Number Placeholder 3"/>
          <p:cNvSpPr>
            <a:spLocks noGrp="1"/>
          </p:cNvSpPr>
          <p:nvPr>
            <p:ph type="sldNum" sz="quarter" idx="5"/>
          </p:nvPr>
        </p:nvSpPr>
        <p:spPr/>
        <p:txBody>
          <a:bodyPr/>
          <a:lstStyle/>
          <a:p>
            <a:fld id="{D00FC300-0791-4F1A-9917-B6119617F484}" type="slidenum">
              <a:rPr lang="en-US" smtClean="0"/>
              <a:t>102</a:t>
            </a:fld>
            <a:endParaRPr lang="en-US" dirty="0"/>
          </a:p>
        </p:txBody>
      </p:sp>
    </p:spTree>
    <p:extLst>
      <p:ext uri="{BB962C8B-B14F-4D97-AF65-F5344CB8AC3E}">
        <p14:creationId xmlns:p14="http://schemas.microsoft.com/office/powerpoint/2010/main" val="288563196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Ag-related topics are covered after that, to repeatedly expose students to the same skill sets.</a:t>
            </a:r>
          </a:p>
        </p:txBody>
      </p:sp>
      <p:sp>
        <p:nvSpPr>
          <p:cNvPr id="4" name="Slide Number Placeholder 3"/>
          <p:cNvSpPr>
            <a:spLocks noGrp="1"/>
          </p:cNvSpPr>
          <p:nvPr>
            <p:ph type="sldNum" sz="quarter" idx="5"/>
          </p:nvPr>
        </p:nvSpPr>
        <p:spPr/>
        <p:txBody>
          <a:bodyPr/>
          <a:lstStyle/>
          <a:p>
            <a:fld id="{D00FC300-0791-4F1A-9917-B6119617F484}" type="slidenum">
              <a:rPr lang="en-US" smtClean="0"/>
              <a:t>103</a:t>
            </a:fld>
            <a:endParaRPr lang="en-US" dirty="0"/>
          </a:p>
        </p:txBody>
      </p:sp>
    </p:spTree>
    <p:extLst>
      <p:ext uri="{BB962C8B-B14F-4D97-AF65-F5344CB8AC3E}">
        <p14:creationId xmlns:p14="http://schemas.microsoft.com/office/powerpoint/2010/main" val="247623892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Selected state-of-the-art topics are introduced to widen the students’ view.</a:t>
            </a:r>
          </a:p>
        </p:txBody>
      </p:sp>
      <p:sp>
        <p:nvSpPr>
          <p:cNvPr id="4" name="Slide Number Placeholder 3"/>
          <p:cNvSpPr>
            <a:spLocks noGrp="1"/>
          </p:cNvSpPr>
          <p:nvPr>
            <p:ph type="sldNum" sz="quarter" idx="5"/>
          </p:nvPr>
        </p:nvSpPr>
        <p:spPr/>
        <p:txBody>
          <a:bodyPr/>
          <a:lstStyle/>
          <a:p>
            <a:fld id="{D00FC300-0791-4F1A-9917-B6119617F484}" type="slidenum">
              <a:rPr lang="en-US" smtClean="0"/>
              <a:t>104</a:t>
            </a:fld>
            <a:endParaRPr lang="en-US" dirty="0"/>
          </a:p>
        </p:txBody>
      </p:sp>
    </p:spTree>
    <p:extLst>
      <p:ext uri="{BB962C8B-B14F-4D97-AF65-F5344CB8AC3E}">
        <p14:creationId xmlns:p14="http://schemas.microsoft.com/office/powerpoint/2010/main" val="6429802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way, progress control can be easily done based on the dependency of materials. Here, new materials will be unlocked only after the students finish all prerequisites and pass the </a:t>
            </a:r>
            <a:r>
              <a:rPr lang="en-US"/>
              <a:t>corresponding tests. </a:t>
            </a:r>
            <a:endParaRPr lang="en-US" dirty="0"/>
          </a:p>
        </p:txBody>
      </p:sp>
      <p:sp>
        <p:nvSpPr>
          <p:cNvPr id="4" name="Slide Number Placeholder 3"/>
          <p:cNvSpPr>
            <a:spLocks noGrp="1"/>
          </p:cNvSpPr>
          <p:nvPr>
            <p:ph type="sldNum" sz="quarter" idx="5"/>
          </p:nvPr>
        </p:nvSpPr>
        <p:spPr/>
        <p:txBody>
          <a:bodyPr/>
          <a:lstStyle/>
          <a:p>
            <a:fld id="{D00FC300-0791-4F1A-9917-B6119617F484}" type="slidenum">
              <a:rPr lang="en-US" smtClean="0"/>
              <a:t>105</a:t>
            </a:fld>
            <a:endParaRPr lang="en-US" dirty="0"/>
          </a:p>
        </p:txBody>
      </p:sp>
    </p:spTree>
    <p:extLst>
      <p:ext uri="{BB962C8B-B14F-4D97-AF65-F5344CB8AC3E}">
        <p14:creationId xmlns:p14="http://schemas.microsoft.com/office/powerpoint/2010/main" val="413260775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approach is also compatible with the point system for frequent positive rewards.</a:t>
            </a:r>
          </a:p>
        </p:txBody>
      </p:sp>
      <p:sp>
        <p:nvSpPr>
          <p:cNvPr id="4" name="Slide Number Placeholder 3"/>
          <p:cNvSpPr>
            <a:spLocks noGrp="1"/>
          </p:cNvSpPr>
          <p:nvPr>
            <p:ph type="sldNum" sz="quarter" idx="5"/>
          </p:nvPr>
        </p:nvSpPr>
        <p:spPr/>
        <p:txBody>
          <a:bodyPr/>
          <a:lstStyle/>
          <a:p>
            <a:fld id="{D00FC300-0791-4F1A-9917-B6119617F484}" type="slidenum">
              <a:rPr lang="en-US" smtClean="0"/>
              <a:t>106</a:t>
            </a:fld>
            <a:endParaRPr lang="en-US" dirty="0"/>
          </a:p>
        </p:txBody>
      </p:sp>
    </p:spTree>
    <p:extLst>
      <p:ext uri="{BB962C8B-B14F-4D97-AF65-F5344CB8AC3E}">
        <p14:creationId xmlns:p14="http://schemas.microsoft.com/office/powerpoint/2010/main" val="388300204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point system is very powerful due to its flexibility. We can assign points to each module to encourage progress. </a:t>
            </a:r>
          </a:p>
        </p:txBody>
      </p:sp>
      <p:sp>
        <p:nvSpPr>
          <p:cNvPr id="4" name="Slide Number Placeholder 3"/>
          <p:cNvSpPr>
            <a:spLocks noGrp="1"/>
          </p:cNvSpPr>
          <p:nvPr>
            <p:ph type="sldNum" sz="quarter" idx="5"/>
          </p:nvPr>
        </p:nvSpPr>
        <p:spPr/>
        <p:txBody>
          <a:bodyPr/>
          <a:lstStyle/>
          <a:p>
            <a:fld id="{D00FC300-0791-4F1A-9917-B6119617F484}" type="slidenum">
              <a:rPr lang="en-US" smtClean="0"/>
              <a:t>107</a:t>
            </a:fld>
            <a:endParaRPr lang="en-US" dirty="0"/>
          </a:p>
        </p:txBody>
      </p:sp>
    </p:spTree>
    <p:extLst>
      <p:ext uri="{BB962C8B-B14F-4D97-AF65-F5344CB8AC3E}">
        <p14:creationId xmlns:p14="http://schemas.microsoft.com/office/powerpoint/2010/main" val="65757696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grant extra points for finishing a group of modules.</a:t>
            </a:r>
          </a:p>
        </p:txBody>
      </p:sp>
      <p:sp>
        <p:nvSpPr>
          <p:cNvPr id="4" name="Slide Number Placeholder 3"/>
          <p:cNvSpPr>
            <a:spLocks noGrp="1"/>
          </p:cNvSpPr>
          <p:nvPr>
            <p:ph type="sldNum" sz="quarter" idx="5"/>
          </p:nvPr>
        </p:nvSpPr>
        <p:spPr/>
        <p:txBody>
          <a:bodyPr/>
          <a:lstStyle/>
          <a:p>
            <a:fld id="{D00FC300-0791-4F1A-9917-B6119617F484}" type="slidenum">
              <a:rPr lang="en-US" smtClean="0"/>
              <a:t>108</a:t>
            </a:fld>
            <a:endParaRPr lang="en-US" dirty="0"/>
          </a:p>
        </p:txBody>
      </p:sp>
    </p:spTree>
    <p:extLst>
      <p:ext uri="{BB962C8B-B14F-4D97-AF65-F5344CB8AC3E}">
        <p14:creationId xmlns:p14="http://schemas.microsoft.com/office/powerpoint/2010/main" val="49841258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assign smaller amounts of points for less important or easier content.</a:t>
            </a:r>
          </a:p>
        </p:txBody>
      </p:sp>
      <p:sp>
        <p:nvSpPr>
          <p:cNvPr id="4" name="Slide Number Placeholder 3"/>
          <p:cNvSpPr>
            <a:spLocks noGrp="1"/>
          </p:cNvSpPr>
          <p:nvPr>
            <p:ph type="sldNum" sz="quarter" idx="5"/>
          </p:nvPr>
        </p:nvSpPr>
        <p:spPr/>
        <p:txBody>
          <a:bodyPr/>
          <a:lstStyle/>
          <a:p>
            <a:fld id="{D00FC300-0791-4F1A-9917-B6119617F484}" type="slidenum">
              <a:rPr lang="en-US" smtClean="0"/>
              <a:t>109</a:t>
            </a:fld>
            <a:endParaRPr lang="en-US" dirty="0"/>
          </a:p>
        </p:txBody>
      </p:sp>
    </p:spTree>
    <p:extLst>
      <p:ext uri="{BB962C8B-B14F-4D97-AF65-F5344CB8AC3E}">
        <p14:creationId xmlns:p14="http://schemas.microsoft.com/office/powerpoint/2010/main" val="2998053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change my presentation title.</a:t>
            </a:r>
          </a:p>
          <a:p>
            <a:endParaRPr lang="en-US" dirty="0"/>
          </a:p>
          <a:p>
            <a:r>
              <a:rPr lang="en-US" dirty="0"/>
              <a:t>So now, I’d like to follow up on Dr. </a:t>
            </a:r>
            <a:r>
              <a:rPr lang="en-US" dirty="0" err="1"/>
              <a:t>Akridge’s</a:t>
            </a:r>
            <a:r>
              <a:rPr lang="en-US" dirty="0"/>
              <a:t> lecture, but focus on individual online educators, and limit the discussion to actionable items for us to better face today’s challenges.</a:t>
            </a:r>
          </a:p>
        </p:txBody>
      </p:sp>
      <p:sp>
        <p:nvSpPr>
          <p:cNvPr id="4" name="Slide Number Placeholder 3"/>
          <p:cNvSpPr>
            <a:spLocks noGrp="1"/>
          </p:cNvSpPr>
          <p:nvPr>
            <p:ph type="sldNum" sz="quarter" idx="5"/>
          </p:nvPr>
        </p:nvSpPr>
        <p:spPr/>
        <p:txBody>
          <a:bodyPr/>
          <a:lstStyle/>
          <a:p>
            <a:fld id="{D00FC300-0791-4F1A-9917-B6119617F484}" type="slidenum">
              <a:rPr lang="en-US" smtClean="0"/>
              <a:t>11</a:t>
            </a:fld>
            <a:endParaRPr lang="en-US" dirty="0"/>
          </a:p>
        </p:txBody>
      </p:sp>
    </p:spTree>
    <p:extLst>
      <p:ext uri="{BB962C8B-B14F-4D97-AF65-F5344CB8AC3E}">
        <p14:creationId xmlns:p14="http://schemas.microsoft.com/office/powerpoint/2010/main" val="353027820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assign bigger amounts of points for required or challenging content.</a:t>
            </a:r>
          </a:p>
        </p:txBody>
      </p:sp>
      <p:sp>
        <p:nvSpPr>
          <p:cNvPr id="4" name="Slide Number Placeholder 3"/>
          <p:cNvSpPr>
            <a:spLocks noGrp="1"/>
          </p:cNvSpPr>
          <p:nvPr>
            <p:ph type="sldNum" sz="quarter" idx="5"/>
          </p:nvPr>
        </p:nvSpPr>
        <p:spPr/>
        <p:txBody>
          <a:bodyPr/>
          <a:lstStyle/>
          <a:p>
            <a:fld id="{D00FC300-0791-4F1A-9917-B6119617F484}" type="slidenum">
              <a:rPr lang="en-US" smtClean="0"/>
              <a:t>110</a:t>
            </a:fld>
            <a:endParaRPr lang="en-US" dirty="0"/>
          </a:p>
        </p:txBody>
      </p:sp>
    </p:spTree>
    <p:extLst>
      <p:ext uri="{BB962C8B-B14F-4D97-AF65-F5344CB8AC3E}">
        <p14:creationId xmlns:p14="http://schemas.microsoft.com/office/powerpoint/2010/main" val="102463705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also use the point system for implicit progress control. Here, students have to earn enough points first before getting access to a new group of materials.</a:t>
            </a:r>
          </a:p>
        </p:txBody>
      </p:sp>
      <p:sp>
        <p:nvSpPr>
          <p:cNvPr id="4" name="Slide Number Placeholder 3"/>
          <p:cNvSpPr>
            <a:spLocks noGrp="1"/>
          </p:cNvSpPr>
          <p:nvPr>
            <p:ph type="sldNum" sz="quarter" idx="5"/>
          </p:nvPr>
        </p:nvSpPr>
        <p:spPr/>
        <p:txBody>
          <a:bodyPr/>
          <a:lstStyle/>
          <a:p>
            <a:fld id="{D00FC300-0791-4F1A-9917-B6119617F484}" type="slidenum">
              <a:rPr lang="en-US" smtClean="0"/>
              <a:t>111</a:t>
            </a:fld>
            <a:endParaRPr lang="en-US" dirty="0"/>
          </a:p>
        </p:txBody>
      </p:sp>
    </p:spTree>
    <p:extLst>
      <p:ext uri="{BB962C8B-B14F-4D97-AF65-F5344CB8AC3E}">
        <p14:creationId xmlns:p14="http://schemas.microsoft.com/office/powerpoint/2010/main" val="187513633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release daily challenges to help students develop the habit of studying everyday.</a:t>
            </a:r>
          </a:p>
        </p:txBody>
      </p:sp>
      <p:sp>
        <p:nvSpPr>
          <p:cNvPr id="4" name="Slide Number Placeholder 3"/>
          <p:cNvSpPr>
            <a:spLocks noGrp="1"/>
          </p:cNvSpPr>
          <p:nvPr>
            <p:ph type="sldNum" sz="quarter" idx="5"/>
          </p:nvPr>
        </p:nvSpPr>
        <p:spPr/>
        <p:txBody>
          <a:bodyPr/>
          <a:lstStyle/>
          <a:p>
            <a:fld id="{D00FC300-0791-4F1A-9917-B6119617F484}" type="slidenum">
              <a:rPr lang="en-US" smtClean="0"/>
              <a:t>112</a:t>
            </a:fld>
            <a:endParaRPr lang="en-US" dirty="0"/>
          </a:p>
        </p:txBody>
      </p:sp>
    </p:spTree>
    <p:extLst>
      <p:ext uri="{BB962C8B-B14F-4D97-AF65-F5344CB8AC3E}">
        <p14:creationId xmlns:p14="http://schemas.microsoft.com/office/powerpoint/2010/main" val="369980240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set some modules as “required” to pass the course, and other as “bonus” for students who want to learn more or earn more points.</a:t>
            </a:r>
          </a:p>
        </p:txBody>
      </p:sp>
      <p:sp>
        <p:nvSpPr>
          <p:cNvPr id="4" name="Slide Number Placeholder 3"/>
          <p:cNvSpPr>
            <a:spLocks noGrp="1"/>
          </p:cNvSpPr>
          <p:nvPr>
            <p:ph type="sldNum" sz="quarter" idx="5"/>
          </p:nvPr>
        </p:nvSpPr>
        <p:spPr/>
        <p:txBody>
          <a:bodyPr/>
          <a:lstStyle/>
          <a:p>
            <a:fld id="{D00FC300-0791-4F1A-9917-B6119617F484}" type="slidenum">
              <a:rPr lang="en-US" smtClean="0"/>
              <a:t>113</a:t>
            </a:fld>
            <a:endParaRPr lang="en-US" dirty="0"/>
          </a:p>
        </p:txBody>
      </p:sp>
    </p:spTree>
    <p:extLst>
      <p:ext uri="{BB962C8B-B14F-4D97-AF65-F5344CB8AC3E}">
        <p14:creationId xmlns:p14="http://schemas.microsoft.com/office/powerpoint/2010/main" val="425405769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easily change the boundaries, to fit the course better to the requirements of different student groups. </a:t>
            </a:r>
          </a:p>
        </p:txBody>
      </p:sp>
      <p:sp>
        <p:nvSpPr>
          <p:cNvPr id="4" name="Slide Number Placeholder 3"/>
          <p:cNvSpPr>
            <a:spLocks noGrp="1"/>
          </p:cNvSpPr>
          <p:nvPr>
            <p:ph type="sldNum" sz="quarter" idx="5"/>
          </p:nvPr>
        </p:nvSpPr>
        <p:spPr/>
        <p:txBody>
          <a:bodyPr/>
          <a:lstStyle/>
          <a:p>
            <a:fld id="{D00FC300-0791-4F1A-9917-B6119617F484}" type="slidenum">
              <a:rPr lang="en-US" smtClean="0"/>
              <a:t>114</a:t>
            </a:fld>
            <a:endParaRPr lang="en-US" dirty="0"/>
          </a:p>
        </p:txBody>
      </p:sp>
    </p:spTree>
    <p:extLst>
      <p:ext uri="{BB962C8B-B14F-4D97-AF65-F5344CB8AC3E}">
        <p14:creationId xmlns:p14="http://schemas.microsoft.com/office/powerpoint/2010/main" val="227987194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 more, in this framework, we can take advantage of the students’ </a:t>
            </a:r>
            <a:r>
              <a:rPr lang="en-US" altLang="zh-CN" dirty="0"/>
              <a:t>desire to compete and win, by using </a:t>
            </a:r>
            <a:r>
              <a:rPr lang="en-US" dirty="0"/>
              <a:t>leaderboard</a:t>
            </a:r>
            <a:r>
              <a:rPr lang="en-US" altLang="zh-CN" dirty="0"/>
              <a:t>s. </a:t>
            </a:r>
            <a:endParaRPr lang="en-US" dirty="0"/>
          </a:p>
        </p:txBody>
      </p:sp>
      <p:sp>
        <p:nvSpPr>
          <p:cNvPr id="4" name="Slide Number Placeholder 3"/>
          <p:cNvSpPr>
            <a:spLocks noGrp="1"/>
          </p:cNvSpPr>
          <p:nvPr>
            <p:ph type="sldNum" sz="quarter" idx="5"/>
          </p:nvPr>
        </p:nvSpPr>
        <p:spPr/>
        <p:txBody>
          <a:bodyPr/>
          <a:lstStyle/>
          <a:p>
            <a:fld id="{D00FC300-0791-4F1A-9917-B6119617F484}" type="slidenum">
              <a:rPr lang="en-US" smtClean="0"/>
              <a:t>115</a:t>
            </a:fld>
            <a:endParaRPr lang="en-US" dirty="0"/>
          </a:p>
        </p:txBody>
      </p:sp>
    </p:spTree>
    <p:extLst>
      <p:ext uri="{BB962C8B-B14F-4D97-AF65-F5344CB8AC3E}">
        <p14:creationId xmlns:p14="http://schemas.microsoft.com/office/powerpoint/2010/main" val="406301864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promise real-life awards to the winners.</a:t>
            </a:r>
          </a:p>
        </p:txBody>
      </p:sp>
      <p:sp>
        <p:nvSpPr>
          <p:cNvPr id="4" name="Slide Number Placeholder 3"/>
          <p:cNvSpPr>
            <a:spLocks noGrp="1"/>
          </p:cNvSpPr>
          <p:nvPr>
            <p:ph type="sldNum" sz="quarter" idx="5"/>
          </p:nvPr>
        </p:nvSpPr>
        <p:spPr/>
        <p:txBody>
          <a:bodyPr/>
          <a:lstStyle/>
          <a:p>
            <a:fld id="{D00FC300-0791-4F1A-9917-B6119617F484}" type="slidenum">
              <a:rPr lang="en-US" smtClean="0"/>
              <a:t>116</a:t>
            </a:fld>
            <a:endParaRPr lang="en-US" dirty="0"/>
          </a:p>
        </p:txBody>
      </p:sp>
    </p:spTree>
    <p:extLst>
      <p:ext uri="{BB962C8B-B14F-4D97-AF65-F5344CB8AC3E}">
        <p14:creationId xmlns:p14="http://schemas.microsoft.com/office/powerpoint/2010/main" val="262531777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treat the points as virtual currency for the students to trade for more resources, such as hints and tutoring time.</a:t>
            </a:r>
          </a:p>
        </p:txBody>
      </p:sp>
      <p:sp>
        <p:nvSpPr>
          <p:cNvPr id="4" name="Slide Number Placeholder 3"/>
          <p:cNvSpPr>
            <a:spLocks noGrp="1"/>
          </p:cNvSpPr>
          <p:nvPr>
            <p:ph type="sldNum" sz="quarter" idx="5"/>
          </p:nvPr>
        </p:nvSpPr>
        <p:spPr/>
        <p:txBody>
          <a:bodyPr/>
          <a:lstStyle/>
          <a:p>
            <a:fld id="{D00FC300-0791-4F1A-9917-B6119617F484}" type="slidenum">
              <a:rPr lang="en-US" smtClean="0"/>
              <a:t>117</a:t>
            </a:fld>
            <a:endParaRPr lang="en-US" dirty="0"/>
          </a:p>
        </p:txBody>
      </p:sp>
    </p:spTree>
    <p:extLst>
      <p:ext uri="{BB962C8B-B14F-4D97-AF65-F5344CB8AC3E}">
        <p14:creationId xmlns:p14="http://schemas.microsoft.com/office/powerpoint/2010/main" val="407451679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add bonus materials for students who progress faster, and reward those who successfully complete the content.</a:t>
            </a:r>
          </a:p>
        </p:txBody>
      </p:sp>
      <p:sp>
        <p:nvSpPr>
          <p:cNvPr id="4" name="Slide Number Placeholder 3"/>
          <p:cNvSpPr>
            <a:spLocks noGrp="1"/>
          </p:cNvSpPr>
          <p:nvPr>
            <p:ph type="sldNum" sz="quarter" idx="5"/>
          </p:nvPr>
        </p:nvSpPr>
        <p:spPr/>
        <p:txBody>
          <a:bodyPr/>
          <a:lstStyle/>
          <a:p>
            <a:fld id="{D00FC300-0791-4F1A-9917-B6119617F484}" type="slidenum">
              <a:rPr lang="en-US" smtClean="0"/>
              <a:t>118</a:t>
            </a:fld>
            <a:endParaRPr lang="en-US" dirty="0"/>
          </a:p>
        </p:txBody>
      </p:sp>
    </p:spTree>
    <p:extLst>
      <p:ext uri="{BB962C8B-B14F-4D97-AF65-F5344CB8AC3E}">
        <p14:creationId xmlns:p14="http://schemas.microsoft.com/office/powerpoint/2010/main" val="35400055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frequently surprise the students with small hidden achievements to confirm their efforts, for example, if they get a task done, within a limited time or, without using hints.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am particularly fond of this little idea. Because we instructors can come up with silly jokes for the achievements, which could be a lot of fun.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00FC300-0791-4F1A-9917-B6119617F484}" type="slidenum">
              <a:rPr lang="en-US" smtClean="0"/>
              <a:t>119</a:t>
            </a:fld>
            <a:endParaRPr lang="en-US" dirty="0"/>
          </a:p>
        </p:txBody>
      </p:sp>
    </p:spTree>
    <p:extLst>
      <p:ext uri="{BB962C8B-B14F-4D97-AF65-F5344CB8AC3E}">
        <p14:creationId xmlns:p14="http://schemas.microsoft.com/office/powerpoint/2010/main" val="907342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specifically, I hope to start a conversation about how to tailor existing video game design techniques, which are deliberately applied to make games addictive, so that we can better motive students in online courses.</a:t>
            </a:r>
          </a:p>
          <a:p>
            <a:endParaRPr lang="en-US" dirty="0"/>
          </a:p>
          <a:p>
            <a:r>
              <a:rPr lang="en-US" dirty="0"/>
              <a:t>Many of the ideas I present today will be personal opinions as food for thought. If you like, or hate, any of the ideas, please do not hesitate to let me know. I would really, really appreciate that, because this is a very rare chance for me to </a:t>
            </a:r>
            <a:r>
              <a:rPr lang="en-US" b="0" i="0" dirty="0">
                <a:solidFill>
                  <a:srgbClr val="4D5156"/>
                </a:solidFill>
                <a:effectLst/>
                <a:latin typeface="Roboto" panose="02000000000000000000" pitchFamily="2" charset="0"/>
              </a:rPr>
              <a:t>unreservedly </a:t>
            </a:r>
            <a:r>
              <a:rPr lang="en-US" dirty="0"/>
              <a:t>discuss this challenging topic. I will be extremely happy if we can exchange ideas and keep discussing this even after the seminar.</a:t>
            </a:r>
          </a:p>
          <a:p>
            <a:endParaRPr lang="en-US" dirty="0"/>
          </a:p>
          <a:p>
            <a:r>
              <a:rPr lang="en-US" dirty="0"/>
              <a:t>To encourage that, I have brought some delicious chocolate to trade for your comments. So, please interrupt me any time if you have any questions. I will be more than happy to thank you with a piece of chocolate. </a:t>
            </a:r>
          </a:p>
          <a:p>
            <a:endParaRPr lang="en-US" dirty="0"/>
          </a:p>
          <a:p>
            <a:r>
              <a:rPr lang="en-US" dirty="0"/>
              <a:t>By the way, I am not a native English speaker, so if you find it difficult to understand me, it’s probably my fault. If that happens, please feel free to stop me and ask me to repeat or clarify.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without further ado, let’s continue the talk.</a:t>
            </a:r>
          </a:p>
          <a:p>
            <a:endParaRPr lang="en-US" dirty="0"/>
          </a:p>
        </p:txBody>
      </p:sp>
      <p:sp>
        <p:nvSpPr>
          <p:cNvPr id="4" name="Slide Number Placeholder 3"/>
          <p:cNvSpPr>
            <a:spLocks noGrp="1"/>
          </p:cNvSpPr>
          <p:nvPr>
            <p:ph type="sldNum" sz="quarter" idx="5"/>
          </p:nvPr>
        </p:nvSpPr>
        <p:spPr/>
        <p:txBody>
          <a:bodyPr/>
          <a:lstStyle/>
          <a:p>
            <a:fld id="{D00FC300-0791-4F1A-9917-B6119617F484}" type="slidenum">
              <a:rPr lang="en-US" smtClean="0"/>
              <a:t>12</a:t>
            </a:fld>
            <a:endParaRPr lang="en-US" dirty="0"/>
          </a:p>
        </p:txBody>
      </p:sp>
    </p:spTree>
    <p:extLst>
      <p:ext uri="{BB962C8B-B14F-4D97-AF65-F5344CB8AC3E}">
        <p14:creationId xmlns:p14="http://schemas.microsoft.com/office/powerpoint/2010/main" val="124271341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Imagine getting an achievement like these two as a student: </a:t>
            </a:r>
            <a:r>
              <a:rPr lang="en-US" dirty="0" err="1"/>
              <a:t>Speedrunner</a:t>
            </a:r>
            <a:r>
              <a:rPr lang="en-US" dirty="0"/>
              <a:t> … </a:t>
            </a:r>
            <a:r>
              <a:rPr lang="en-US" dirty="0" err="1"/>
              <a:t>Mindreader</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very positive feedback to reward “being concentrated” and “working independently”.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 reference, a modern game </a:t>
            </a:r>
            <a:r>
              <a:rPr lang="en-US" sz="1200" dirty="0">
                <a:highlight>
                  <a:srgbClr val="FFFF00"/>
                </a:highlight>
              </a:rPr>
              <a:t>may have hundreds of small achievements for more frequent positive feedback.</a:t>
            </a:r>
            <a:endParaRPr lang="en-US" dirty="0"/>
          </a:p>
        </p:txBody>
      </p:sp>
      <p:sp>
        <p:nvSpPr>
          <p:cNvPr id="4" name="Slide Number Placeholder 3"/>
          <p:cNvSpPr>
            <a:spLocks noGrp="1"/>
          </p:cNvSpPr>
          <p:nvPr>
            <p:ph type="sldNum" sz="quarter" idx="5"/>
          </p:nvPr>
        </p:nvSpPr>
        <p:spPr/>
        <p:txBody>
          <a:bodyPr/>
          <a:lstStyle/>
          <a:p>
            <a:fld id="{D00FC300-0791-4F1A-9917-B6119617F484}" type="slidenum">
              <a:rPr lang="en-US" smtClean="0"/>
              <a:t>120</a:t>
            </a:fld>
            <a:endParaRPr lang="en-US" dirty="0"/>
          </a:p>
        </p:txBody>
      </p:sp>
    </p:spTree>
    <p:extLst>
      <p:ext uri="{BB962C8B-B14F-4D97-AF65-F5344CB8AC3E}">
        <p14:creationId xmlns:p14="http://schemas.microsoft.com/office/powerpoint/2010/main" val="127543304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this framework, one lab assignment could fit as a block or one link in the details of the block. Here is an example lab from the data science for ag course. </a:t>
            </a:r>
          </a:p>
        </p:txBody>
      </p:sp>
      <p:sp>
        <p:nvSpPr>
          <p:cNvPr id="4" name="Slide Number Placeholder 3"/>
          <p:cNvSpPr>
            <a:spLocks noGrp="1"/>
          </p:cNvSpPr>
          <p:nvPr>
            <p:ph type="sldNum" sz="quarter" idx="5"/>
          </p:nvPr>
        </p:nvSpPr>
        <p:spPr/>
        <p:txBody>
          <a:bodyPr/>
          <a:lstStyle/>
          <a:p>
            <a:fld id="{D00FC300-0791-4F1A-9917-B6119617F484}" type="slidenum">
              <a:rPr lang="en-US" smtClean="0"/>
              <a:t>121</a:t>
            </a:fld>
            <a:endParaRPr lang="en-US"/>
          </a:p>
        </p:txBody>
      </p:sp>
    </p:spTree>
    <p:extLst>
      <p:ext uri="{BB962C8B-B14F-4D97-AF65-F5344CB8AC3E}">
        <p14:creationId xmlns:p14="http://schemas.microsoft.com/office/powerpoint/2010/main" val="163387601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all know about the high quality of Purdue’s teaching materials, but there are a few small tricks that we can apply here to prioritize the abilities of finding solutions and solving problems, over the ability to follow instructions.</a:t>
            </a:r>
          </a:p>
        </p:txBody>
      </p:sp>
      <p:sp>
        <p:nvSpPr>
          <p:cNvPr id="4" name="Slide Number Placeholder 3"/>
          <p:cNvSpPr>
            <a:spLocks noGrp="1"/>
          </p:cNvSpPr>
          <p:nvPr>
            <p:ph type="sldNum" sz="quarter" idx="5"/>
          </p:nvPr>
        </p:nvSpPr>
        <p:spPr/>
        <p:txBody>
          <a:bodyPr/>
          <a:lstStyle/>
          <a:p>
            <a:fld id="{D00FC300-0791-4F1A-9917-B6119617F484}" type="slidenum">
              <a:rPr lang="en-US" smtClean="0"/>
              <a:t>122</a:t>
            </a:fld>
            <a:endParaRPr lang="en-US"/>
          </a:p>
        </p:txBody>
      </p:sp>
    </p:spTree>
    <p:extLst>
      <p:ext uri="{BB962C8B-B14F-4D97-AF65-F5344CB8AC3E}">
        <p14:creationId xmlns:p14="http://schemas.microsoft.com/office/powerpoint/2010/main" val="179480141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by default, we could hide all the step-by-step instructions, so that they serve as hints if the student gets stuck somewhere. The titles now will be the tasks for the students to solve on their own.</a:t>
            </a:r>
          </a:p>
        </p:txBody>
      </p:sp>
      <p:sp>
        <p:nvSpPr>
          <p:cNvPr id="4" name="Slide Number Placeholder 3"/>
          <p:cNvSpPr>
            <a:spLocks noGrp="1"/>
          </p:cNvSpPr>
          <p:nvPr>
            <p:ph type="sldNum" sz="quarter" idx="5"/>
          </p:nvPr>
        </p:nvSpPr>
        <p:spPr/>
        <p:txBody>
          <a:bodyPr/>
          <a:lstStyle/>
          <a:p>
            <a:fld id="{D00FC300-0791-4F1A-9917-B6119617F484}" type="slidenum">
              <a:rPr lang="en-US" smtClean="0"/>
              <a:t>123</a:t>
            </a:fld>
            <a:endParaRPr lang="en-US"/>
          </a:p>
        </p:txBody>
      </p:sp>
    </p:spTree>
    <p:extLst>
      <p:ext uri="{BB962C8B-B14F-4D97-AF65-F5344CB8AC3E}">
        <p14:creationId xmlns:p14="http://schemas.microsoft.com/office/powerpoint/2010/main" val="223074853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necessary, we can give a simpler version of the hint for free.</a:t>
            </a:r>
          </a:p>
        </p:txBody>
      </p:sp>
      <p:sp>
        <p:nvSpPr>
          <p:cNvPr id="4" name="Slide Number Placeholder 3"/>
          <p:cNvSpPr>
            <a:spLocks noGrp="1"/>
          </p:cNvSpPr>
          <p:nvPr>
            <p:ph type="sldNum" sz="quarter" idx="5"/>
          </p:nvPr>
        </p:nvSpPr>
        <p:spPr/>
        <p:txBody>
          <a:bodyPr/>
          <a:lstStyle/>
          <a:p>
            <a:fld id="{D00FC300-0791-4F1A-9917-B6119617F484}" type="slidenum">
              <a:rPr lang="en-US" smtClean="0"/>
              <a:t>124</a:t>
            </a:fld>
            <a:endParaRPr lang="en-US"/>
          </a:p>
        </p:txBody>
      </p:sp>
    </p:spTree>
    <p:extLst>
      <p:ext uri="{BB962C8B-B14F-4D97-AF65-F5344CB8AC3E}">
        <p14:creationId xmlns:p14="http://schemas.microsoft.com/office/powerpoint/2010/main" val="164972994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further </a:t>
            </a:r>
            <a:r>
              <a:rPr lang="en-US"/>
              <a:t>encourage students </a:t>
            </a:r>
            <a:r>
              <a:rPr lang="en-US" dirty="0"/>
              <a:t>to work on these tasks independently, by creating an “illusional scarcity” feeling for the hints. Here, students can use the limited amount of points they have earned to unlock more hints.</a:t>
            </a:r>
          </a:p>
        </p:txBody>
      </p:sp>
      <p:sp>
        <p:nvSpPr>
          <p:cNvPr id="4" name="Slide Number Placeholder 3"/>
          <p:cNvSpPr>
            <a:spLocks noGrp="1"/>
          </p:cNvSpPr>
          <p:nvPr>
            <p:ph type="sldNum" sz="quarter" idx="5"/>
          </p:nvPr>
        </p:nvSpPr>
        <p:spPr/>
        <p:txBody>
          <a:bodyPr/>
          <a:lstStyle/>
          <a:p>
            <a:fld id="{D00FC300-0791-4F1A-9917-B6119617F484}" type="slidenum">
              <a:rPr lang="en-US" smtClean="0"/>
              <a:t>125</a:t>
            </a:fld>
            <a:endParaRPr lang="en-US"/>
          </a:p>
        </p:txBody>
      </p:sp>
    </p:spTree>
    <p:extLst>
      <p:ext uri="{BB962C8B-B14F-4D97-AF65-F5344CB8AC3E}">
        <p14:creationId xmlns:p14="http://schemas.microsoft.com/office/powerpoint/2010/main" val="405092494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key feature we need is automated performance evaluation. In this example, we want to make sure a plugin is correctly installed. If so, the student passes the test and gets some points.</a:t>
            </a:r>
          </a:p>
        </p:txBody>
      </p:sp>
      <p:sp>
        <p:nvSpPr>
          <p:cNvPr id="4" name="Slide Number Placeholder 3"/>
          <p:cNvSpPr>
            <a:spLocks noGrp="1"/>
          </p:cNvSpPr>
          <p:nvPr>
            <p:ph type="sldNum" sz="quarter" idx="5"/>
          </p:nvPr>
        </p:nvSpPr>
        <p:spPr/>
        <p:txBody>
          <a:bodyPr/>
          <a:lstStyle/>
          <a:p>
            <a:fld id="{D00FC300-0791-4F1A-9917-B6119617F484}" type="slidenum">
              <a:rPr lang="en-US" smtClean="0"/>
              <a:t>126</a:t>
            </a:fld>
            <a:endParaRPr lang="en-US"/>
          </a:p>
        </p:txBody>
      </p:sp>
    </p:spTree>
    <p:extLst>
      <p:ext uri="{BB962C8B-B14F-4D97-AF65-F5344CB8AC3E}">
        <p14:creationId xmlns:p14="http://schemas.microsoft.com/office/powerpoint/2010/main" val="5586536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could ask the student to either (</a:t>
            </a:r>
            <a:r>
              <a:rPr lang="en-US" dirty="0" err="1"/>
              <a:t>i</a:t>
            </a:r>
            <a:r>
              <a:rPr lang="en-US" dirty="0"/>
              <a:t>) check manually and get the point by confirming things are right, or (ii) run a check script locally and upload the results. AI may play a key role here to provide real-time feedback along with the performance evaluation results.</a:t>
            </a:r>
          </a:p>
        </p:txBody>
      </p:sp>
      <p:sp>
        <p:nvSpPr>
          <p:cNvPr id="4" name="Slide Number Placeholder 3"/>
          <p:cNvSpPr>
            <a:spLocks noGrp="1"/>
          </p:cNvSpPr>
          <p:nvPr>
            <p:ph type="sldNum" sz="quarter" idx="5"/>
          </p:nvPr>
        </p:nvSpPr>
        <p:spPr/>
        <p:txBody>
          <a:bodyPr/>
          <a:lstStyle/>
          <a:p>
            <a:fld id="{D00FC300-0791-4F1A-9917-B6119617F484}" type="slidenum">
              <a:rPr lang="en-US" smtClean="0"/>
              <a:t>127</a:t>
            </a:fld>
            <a:endParaRPr lang="en-US"/>
          </a:p>
        </p:txBody>
      </p:sp>
    </p:spTree>
    <p:extLst>
      <p:ext uri="{BB962C8B-B14F-4D97-AF65-F5344CB8AC3E}">
        <p14:creationId xmlns:p14="http://schemas.microsoft.com/office/powerpoint/2010/main" val="416999688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summary, the skill tree is an extremely natural way of progress monitoring and control. The flexibility provided by it is just beyond imagination.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even apply it out of a course, for example, for other things like major selection, degree requirements, even for explaining key roles of the department or university.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00FC300-0791-4F1A-9917-B6119617F484}" type="slidenum">
              <a:rPr lang="en-US" smtClean="0"/>
              <a:t>128</a:t>
            </a:fld>
            <a:endParaRPr lang="en-US" dirty="0"/>
          </a:p>
        </p:txBody>
      </p:sp>
    </p:spTree>
    <p:extLst>
      <p:ext uri="{BB962C8B-B14F-4D97-AF65-F5344CB8AC3E}">
        <p14:creationId xmlns:p14="http://schemas.microsoft.com/office/powerpoint/2010/main" val="62852350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last, as we have mentioned before, it will be great if we have procedures at the institute level to support proposing, testing, promoting better practices in online teaching.</a:t>
            </a:r>
          </a:p>
          <a:p>
            <a:endParaRPr lang="en-US" dirty="0"/>
          </a:p>
          <a:p>
            <a:r>
              <a:rPr lang="en-US" dirty="0"/>
              <a:t>Essentially, nobody can guarantee new techniques will work, even those proposed here. We need a strict evaluation system to objectively score the effects.</a:t>
            </a:r>
          </a:p>
          <a:p>
            <a:endParaRPr lang="en-US" dirty="0"/>
          </a:p>
          <a:p>
            <a:r>
              <a:rPr lang="en-US" dirty="0"/>
              <a:t>For example, we could check the long-term performance of the students. A good course should be able to improve their performance out of that course.</a:t>
            </a:r>
          </a:p>
          <a:p>
            <a:endParaRPr lang="en-US" dirty="0"/>
          </a:p>
          <a:p>
            <a:r>
              <a:rPr lang="en-US" dirty="0"/>
              <a:t>We also need more incentives for pioneering educators. </a:t>
            </a:r>
          </a:p>
          <a:p>
            <a:endParaRPr lang="en-US" dirty="0"/>
          </a:p>
          <a:p>
            <a:r>
              <a:rPr lang="en-US" dirty="0"/>
              <a:t>And as much support as possible from other experts, if we are serious about competing with online entertainment.</a:t>
            </a:r>
          </a:p>
        </p:txBody>
      </p:sp>
      <p:sp>
        <p:nvSpPr>
          <p:cNvPr id="4" name="Slide Number Placeholder 3"/>
          <p:cNvSpPr>
            <a:spLocks noGrp="1"/>
          </p:cNvSpPr>
          <p:nvPr>
            <p:ph type="sldNum" sz="quarter" idx="5"/>
          </p:nvPr>
        </p:nvSpPr>
        <p:spPr/>
        <p:txBody>
          <a:bodyPr/>
          <a:lstStyle/>
          <a:p>
            <a:fld id="{D00FC300-0791-4F1A-9917-B6119617F484}" type="slidenum">
              <a:rPr lang="en-US" smtClean="0"/>
              <a:t>129</a:t>
            </a:fld>
            <a:endParaRPr lang="en-US" dirty="0"/>
          </a:p>
        </p:txBody>
      </p:sp>
    </p:spTree>
    <p:extLst>
      <p:ext uri="{BB962C8B-B14F-4D97-AF65-F5344CB8AC3E}">
        <p14:creationId xmlns:p14="http://schemas.microsoft.com/office/powerpoint/2010/main" val="1569937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an overview for the talk. We will start with some unique experiences of mine, because they have motivated many of the ideas covered by this talk.</a:t>
            </a:r>
          </a:p>
          <a:p>
            <a:endParaRPr lang="en-US" dirty="0"/>
          </a:p>
          <a:p>
            <a:r>
              <a:rPr lang="en-US" dirty="0"/>
              <a:t>I will also introduce my pedagogical philosophy for online education, focusing on three high-level questions: what do we want our students to learn, who are we completing with as online educators, and what are we completing for.</a:t>
            </a:r>
          </a:p>
          <a:p>
            <a:endParaRPr lang="en-US" dirty="0"/>
          </a:p>
          <a:p>
            <a:r>
              <a:rPr lang="en-US" dirty="0"/>
              <a:t>The meat of this talk is: how to take advantage of game design techniques to develop more addictive courses, without hurting our educational goals.</a:t>
            </a:r>
          </a:p>
          <a:p>
            <a:endParaRPr lang="en-US" dirty="0"/>
          </a:p>
          <a:p>
            <a:r>
              <a:rPr lang="en-US" dirty="0"/>
              <a:t>As an example, we will propose some actionable items for the course Data Science for Agriculture.</a:t>
            </a:r>
          </a:p>
          <a:p>
            <a:endParaRPr lang="en-US" dirty="0"/>
          </a:p>
          <a:p>
            <a:r>
              <a:rPr lang="en-US" dirty="0"/>
              <a:t>And at last, we will briefly discuss what institute-level supports may be required for this strategy to work.</a:t>
            </a:r>
          </a:p>
          <a:p>
            <a:endParaRPr lang="en-US" dirty="0"/>
          </a:p>
          <a:p>
            <a:endParaRPr lang="en-US" dirty="0"/>
          </a:p>
        </p:txBody>
      </p:sp>
      <p:sp>
        <p:nvSpPr>
          <p:cNvPr id="4" name="Slide Number Placeholder 3"/>
          <p:cNvSpPr>
            <a:spLocks noGrp="1"/>
          </p:cNvSpPr>
          <p:nvPr>
            <p:ph type="sldNum" sz="quarter" idx="5"/>
          </p:nvPr>
        </p:nvSpPr>
        <p:spPr/>
        <p:txBody>
          <a:bodyPr/>
          <a:lstStyle/>
          <a:p>
            <a:fld id="{D00FC300-0791-4F1A-9917-B6119617F484}" type="slidenum">
              <a:rPr lang="en-US" smtClean="0"/>
              <a:t>13</a:t>
            </a:fld>
            <a:endParaRPr lang="en-US" dirty="0"/>
          </a:p>
        </p:txBody>
      </p:sp>
    </p:spTree>
    <p:extLst>
      <p:ext uri="{BB962C8B-B14F-4D97-AF65-F5344CB8AC3E}">
        <p14:creationId xmlns:p14="http://schemas.microsoft.com/office/powerpoint/2010/main" val="415031214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等线" panose="02010600030101010101" pitchFamily="2" charset="-122"/>
                <a:cs typeface="Times New Roman" panose="02020603050405020304" pitchFamily="18" charset="0"/>
              </a:rPr>
              <a:t>To me, this is the perfect time to start this conversation, because the past five years witnesses tremendous changes in education. Online education became popular about one decade ago. Then the pandemic really push it to the center of main stage, with more tools and companies appearing to support it. Last year, the sudden success of </a:t>
            </a:r>
            <a:r>
              <a:rPr lang="en-US" sz="1200" dirty="0" err="1">
                <a:effectLst/>
                <a:latin typeface="Calibri" panose="020F0502020204030204" pitchFamily="34" charset="0"/>
                <a:ea typeface="等线" panose="02010600030101010101" pitchFamily="2" charset="-122"/>
                <a:cs typeface="Times New Roman" panose="02020603050405020304" pitchFamily="18" charset="0"/>
              </a:rPr>
              <a:t>ChatGPT</a:t>
            </a:r>
            <a:r>
              <a:rPr lang="en-US" sz="1200" dirty="0">
                <a:effectLst/>
                <a:latin typeface="Calibri" panose="020F0502020204030204" pitchFamily="34" charset="0"/>
                <a:ea typeface="等线" panose="02010600030101010101" pitchFamily="2" charset="-122"/>
                <a:cs typeface="Times New Roman" panose="02020603050405020304" pitchFamily="18" charset="0"/>
              </a:rPr>
              <a:t> shows the urgency of improving online education to its next level.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等线" panose="02010600030101010101" pitchFamily="2" charset="-122"/>
                <a:cs typeface="Times New Roman" panose="02020603050405020304" pitchFamily="18" charset="0"/>
              </a:rPr>
              <a:t>I am very excited about this, because I can literally feel we are standing at the boarder or limit of the online education. In front of us, is the vast uncharted land for us to explore. But at the same time, I am a little scared, too, again because of the unknown. It almost feels like I will head into the darkness. That is why I chose the song, Hey Jude, as the live performance early today. To encourage myself, and anyone who are interested, to start the </a:t>
            </a:r>
            <a:r>
              <a:rPr lang="en-US" sz="1200" dirty="0" err="1">
                <a:effectLst/>
                <a:latin typeface="Calibri" panose="020F0502020204030204" pitchFamily="34" charset="0"/>
                <a:ea typeface="等线" panose="02010600030101010101" pitchFamily="2" charset="-122"/>
                <a:cs typeface="Times New Roman" panose="02020603050405020304" pitchFamily="18" charset="0"/>
              </a:rPr>
              <a:t>journy</a:t>
            </a:r>
            <a:r>
              <a:rPr lang="en-US" sz="1200" dirty="0">
                <a:effectLst/>
                <a:latin typeface="Calibri" panose="020F0502020204030204" pitchFamily="34" charset="0"/>
                <a:ea typeface="等线"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That is all I’d like to cover today. I hope you have enjoyed the seminar. Thank you very much.</a:t>
            </a:r>
            <a:endParaRPr lang="en-US" sz="1200" dirty="0">
              <a:effectLst/>
              <a:latin typeface="Calibri" panose="020F0502020204030204" pitchFamily="34" charset="0"/>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等线"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effectLst/>
                <a:latin typeface="Calibri" panose="020F0502020204030204" pitchFamily="34" charset="0"/>
                <a:ea typeface="等线" panose="02010600030101010101" pitchFamily="2" charset="-122"/>
                <a:cs typeface="Times New Roman" panose="02020603050405020304" pitchFamily="18" charset="0"/>
              </a:rPr>
              <a:t>The past five years witnessed… Pandemic. Online by force. </a:t>
            </a:r>
            <a:r>
              <a:rPr lang="en-US" sz="1200" i="1" dirty="0" err="1">
                <a:effectLst/>
                <a:latin typeface="Calibri" panose="020F0502020204030204" pitchFamily="34" charset="0"/>
                <a:ea typeface="等线" panose="02010600030101010101" pitchFamily="2" charset="-122"/>
                <a:cs typeface="Times New Roman" panose="02020603050405020304" pitchFamily="18" charset="0"/>
              </a:rPr>
              <a:t>ChatGPT</a:t>
            </a:r>
            <a:r>
              <a:rPr lang="en-US" sz="1200" i="1" dirty="0">
                <a:effectLst/>
                <a:latin typeface="Calibri" panose="020F0502020204030204" pitchFamily="34" charset="0"/>
                <a:ea typeface="等线"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What we can learn from other players in the entertainment industry, for example, freelancer content creators.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That is all we would like to cover today.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It seems we still have a few minutes left. Do we have more questions?</a:t>
            </a:r>
          </a:p>
        </p:txBody>
      </p:sp>
      <p:sp>
        <p:nvSpPr>
          <p:cNvPr id="4" name="Slide Number Placeholder 3"/>
          <p:cNvSpPr>
            <a:spLocks noGrp="1"/>
          </p:cNvSpPr>
          <p:nvPr>
            <p:ph type="sldNum" sz="quarter" idx="5"/>
          </p:nvPr>
        </p:nvSpPr>
        <p:spPr/>
        <p:txBody>
          <a:bodyPr/>
          <a:lstStyle/>
          <a:p>
            <a:fld id="{D00FC300-0791-4F1A-9917-B6119617F484}" type="slidenum">
              <a:rPr lang="en-US" smtClean="0"/>
              <a:t>130</a:t>
            </a:fld>
            <a:endParaRPr lang="en-US"/>
          </a:p>
        </p:txBody>
      </p:sp>
    </p:spTree>
    <p:extLst>
      <p:ext uri="{BB962C8B-B14F-4D97-AF65-F5344CB8AC3E}">
        <p14:creationId xmlns:p14="http://schemas.microsoft.com/office/powerpoint/2010/main" val="131682667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different. Show the passion.</a:t>
            </a:r>
          </a:p>
        </p:txBody>
      </p:sp>
      <p:sp>
        <p:nvSpPr>
          <p:cNvPr id="4" name="Slide Number Placeholder 3"/>
          <p:cNvSpPr>
            <a:spLocks noGrp="1"/>
          </p:cNvSpPr>
          <p:nvPr>
            <p:ph type="sldNum" sz="quarter" idx="5"/>
          </p:nvPr>
        </p:nvSpPr>
        <p:spPr/>
        <p:txBody>
          <a:bodyPr/>
          <a:lstStyle/>
          <a:p>
            <a:fld id="{D00FC300-0791-4F1A-9917-B6119617F484}" type="slidenum">
              <a:rPr lang="en-US" smtClean="0"/>
              <a:t>131</a:t>
            </a:fld>
            <a:endParaRPr lang="en-US" dirty="0"/>
          </a:p>
        </p:txBody>
      </p:sp>
    </p:spTree>
    <p:extLst>
      <p:ext uri="{BB962C8B-B14F-4D97-AF65-F5344CB8AC3E}">
        <p14:creationId xmlns:p14="http://schemas.microsoft.com/office/powerpoint/2010/main" val="37606890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00FC300-0791-4F1A-9917-B6119617F484}" type="slidenum">
              <a:rPr lang="en-US" smtClean="0"/>
              <a:t>132</a:t>
            </a:fld>
            <a:endParaRPr lang="en-US" dirty="0"/>
          </a:p>
        </p:txBody>
      </p:sp>
    </p:spTree>
    <p:extLst>
      <p:ext uri="{BB962C8B-B14F-4D97-AF65-F5344CB8AC3E}">
        <p14:creationId xmlns:p14="http://schemas.microsoft.com/office/powerpoint/2010/main" val="69866878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like to highlight again that modern game design is a mature industry. They use everything they know of to achieve their goal.</a:t>
            </a:r>
          </a:p>
          <a:p>
            <a:endParaRPr lang="en-US" dirty="0"/>
          </a:p>
          <a:p>
            <a:r>
              <a:rPr lang="en-US" dirty="0"/>
              <a:t>As a results, you can always expect to observe a mixture of techniques.</a:t>
            </a:r>
          </a:p>
        </p:txBody>
      </p:sp>
      <p:sp>
        <p:nvSpPr>
          <p:cNvPr id="4" name="Slide Number Placeholder 3"/>
          <p:cNvSpPr>
            <a:spLocks noGrp="1"/>
          </p:cNvSpPr>
          <p:nvPr>
            <p:ph type="sldNum" sz="quarter" idx="5"/>
          </p:nvPr>
        </p:nvSpPr>
        <p:spPr/>
        <p:txBody>
          <a:bodyPr/>
          <a:lstStyle/>
          <a:p>
            <a:fld id="{D00FC300-0791-4F1A-9917-B6119617F484}" type="slidenum">
              <a:rPr lang="en-US" smtClean="0"/>
              <a:t>133</a:t>
            </a:fld>
            <a:endParaRPr lang="en-US" dirty="0"/>
          </a:p>
        </p:txBody>
      </p:sp>
    </p:spTree>
    <p:extLst>
      <p:ext uri="{BB962C8B-B14F-4D97-AF65-F5344CB8AC3E}">
        <p14:creationId xmlns:p14="http://schemas.microsoft.com/office/powerpoint/2010/main" val="34113743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0FC300-0791-4F1A-9917-B6119617F484}" type="slidenum">
              <a:rPr lang="en-US" smtClean="0"/>
              <a:t>134</a:t>
            </a:fld>
            <a:endParaRPr lang="en-US"/>
          </a:p>
        </p:txBody>
      </p:sp>
    </p:spTree>
    <p:extLst>
      <p:ext uri="{BB962C8B-B14F-4D97-AF65-F5344CB8AC3E}">
        <p14:creationId xmlns:p14="http://schemas.microsoft.com/office/powerpoint/2010/main" val="41640791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Empty/template slide.</a:t>
            </a:r>
          </a:p>
        </p:txBody>
      </p:sp>
      <p:sp>
        <p:nvSpPr>
          <p:cNvPr id="4" name="Slide Number Placeholder 3"/>
          <p:cNvSpPr>
            <a:spLocks noGrp="1"/>
          </p:cNvSpPr>
          <p:nvPr>
            <p:ph type="sldNum" sz="quarter" idx="5"/>
          </p:nvPr>
        </p:nvSpPr>
        <p:spPr/>
        <p:txBody>
          <a:bodyPr/>
          <a:lstStyle/>
          <a:p>
            <a:fld id="{D00FC300-0791-4F1A-9917-B6119617F484}" type="slidenum">
              <a:rPr lang="en-US" smtClean="0"/>
              <a:t>135</a:t>
            </a:fld>
            <a:endParaRPr lang="en-US"/>
          </a:p>
        </p:txBody>
      </p:sp>
    </p:spTree>
    <p:extLst>
      <p:ext uri="{BB962C8B-B14F-4D97-AF65-F5344CB8AC3E}">
        <p14:creationId xmlns:p14="http://schemas.microsoft.com/office/powerpoint/2010/main" val="353421689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Empty/template slide.</a:t>
            </a:r>
          </a:p>
        </p:txBody>
      </p:sp>
      <p:sp>
        <p:nvSpPr>
          <p:cNvPr id="4" name="Slide Number Placeholder 3"/>
          <p:cNvSpPr>
            <a:spLocks noGrp="1"/>
          </p:cNvSpPr>
          <p:nvPr>
            <p:ph type="sldNum" sz="quarter" idx="5"/>
          </p:nvPr>
        </p:nvSpPr>
        <p:spPr/>
        <p:txBody>
          <a:bodyPr/>
          <a:lstStyle/>
          <a:p>
            <a:fld id="{D00FC300-0791-4F1A-9917-B6119617F484}" type="slidenum">
              <a:rPr lang="en-US" smtClean="0"/>
              <a:t>136</a:t>
            </a:fld>
            <a:endParaRPr lang="en-US"/>
          </a:p>
        </p:txBody>
      </p:sp>
    </p:spTree>
    <p:extLst>
      <p:ext uri="{BB962C8B-B14F-4D97-AF65-F5344CB8AC3E}">
        <p14:creationId xmlns:p14="http://schemas.microsoft.com/office/powerpoint/2010/main" val="104196385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Empty/template slide.</a:t>
            </a:r>
          </a:p>
        </p:txBody>
      </p:sp>
      <p:sp>
        <p:nvSpPr>
          <p:cNvPr id="4" name="Slide Number Placeholder 3"/>
          <p:cNvSpPr>
            <a:spLocks noGrp="1"/>
          </p:cNvSpPr>
          <p:nvPr>
            <p:ph type="sldNum" sz="quarter" idx="5"/>
          </p:nvPr>
        </p:nvSpPr>
        <p:spPr/>
        <p:txBody>
          <a:bodyPr/>
          <a:lstStyle/>
          <a:p>
            <a:fld id="{D00FC300-0791-4F1A-9917-B6119617F484}" type="slidenum">
              <a:rPr lang="en-US" smtClean="0"/>
              <a:t>137</a:t>
            </a:fld>
            <a:endParaRPr lang="en-US"/>
          </a:p>
        </p:txBody>
      </p:sp>
    </p:spTree>
    <p:extLst>
      <p:ext uri="{BB962C8B-B14F-4D97-AF65-F5344CB8AC3E}">
        <p14:creationId xmlns:p14="http://schemas.microsoft.com/office/powerpoint/2010/main" val="324174379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Empty/template slide.</a:t>
            </a:r>
          </a:p>
        </p:txBody>
      </p:sp>
      <p:sp>
        <p:nvSpPr>
          <p:cNvPr id="4" name="Slide Number Placeholder 3"/>
          <p:cNvSpPr>
            <a:spLocks noGrp="1"/>
          </p:cNvSpPr>
          <p:nvPr>
            <p:ph type="sldNum" sz="quarter" idx="5"/>
          </p:nvPr>
        </p:nvSpPr>
        <p:spPr/>
        <p:txBody>
          <a:bodyPr/>
          <a:lstStyle/>
          <a:p>
            <a:fld id="{D00FC300-0791-4F1A-9917-B6119617F484}" type="slidenum">
              <a:rPr lang="en-US" smtClean="0"/>
              <a:t>138</a:t>
            </a:fld>
            <a:endParaRPr lang="en-US"/>
          </a:p>
        </p:txBody>
      </p:sp>
    </p:spTree>
    <p:extLst>
      <p:ext uri="{BB962C8B-B14F-4D97-AF65-F5344CB8AC3E}">
        <p14:creationId xmlns:p14="http://schemas.microsoft.com/office/powerpoint/2010/main" val="5998840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Empty/template slide.</a:t>
            </a:r>
          </a:p>
        </p:txBody>
      </p:sp>
      <p:sp>
        <p:nvSpPr>
          <p:cNvPr id="4" name="Slide Number Placeholder 3"/>
          <p:cNvSpPr>
            <a:spLocks noGrp="1"/>
          </p:cNvSpPr>
          <p:nvPr>
            <p:ph type="sldNum" sz="quarter" idx="5"/>
          </p:nvPr>
        </p:nvSpPr>
        <p:spPr/>
        <p:txBody>
          <a:bodyPr/>
          <a:lstStyle/>
          <a:p>
            <a:fld id="{D00FC300-0791-4F1A-9917-B6119617F484}" type="slidenum">
              <a:rPr lang="en-US" smtClean="0"/>
              <a:t>139</a:t>
            </a:fld>
            <a:endParaRPr lang="en-US"/>
          </a:p>
        </p:txBody>
      </p:sp>
    </p:spTree>
    <p:extLst>
      <p:ext uri="{BB962C8B-B14F-4D97-AF65-F5344CB8AC3E}">
        <p14:creationId xmlns:p14="http://schemas.microsoft.com/office/powerpoint/2010/main" val="153785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more about myself. This is the part where I have to go way out of my comfort zone and brag about my experiences, but everything I chose to share here is related to our discussion, so please bear with me.</a:t>
            </a:r>
          </a:p>
          <a:p>
            <a:endParaRPr lang="en-US" dirty="0"/>
          </a:p>
          <a:p>
            <a:r>
              <a:rPr lang="en-US" dirty="0"/>
              <a:t>The fun fact </a:t>
            </a:r>
            <a:r>
              <a:rPr lang="en-US" altLang="zh-CN" dirty="0"/>
              <a:t>about me,</a:t>
            </a:r>
            <a:r>
              <a:rPr lang="en-US" dirty="0"/>
              <a:t> that I am most proud of, is my name. </a:t>
            </a:r>
          </a:p>
        </p:txBody>
      </p:sp>
      <p:sp>
        <p:nvSpPr>
          <p:cNvPr id="4" name="Slide Number Placeholder 3"/>
          <p:cNvSpPr>
            <a:spLocks noGrp="1"/>
          </p:cNvSpPr>
          <p:nvPr>
            <p:ph type="sldNum" sz="quarter" idx="5"/>
          </p:nvPr>
        </p:nvSpPr>
        <p:spPr/>
        <p:txBody>
          <a:bodyPr/>
          <a:lstStyle/>
          <a:p>
            <a:fld id="{D00FC300-0791-4F1A-9917-B6119617F484}" type="slidenum">
              <a:rPr lang="en-US" smtClean="0"/>
              <a:t>14</a:t>
            </a:fld>
            <a:endParaRPr lang="en-US" dirty="0"/>
          </a:p>
        </p:txBody>
      </p:sp>
    </p:spTree>
    <p:extLst>
      <p:ext uri="{BB962C8B-B14F-4D97-AF65-F5344CB8AC3E}">
        <p14:creationId xmlns:p14="http://schemas.microsoft.com/office/powerpoint/2010/main" val="9785471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isn’t much going on for my family name, though. It just follows the default, factory setting.</a:t>
            </a:r>
          </a:p>
        </p:txBody>
      </p:sp>
      <p:sp>
        <p:nvSpPr>
          <p:cNvPr id="4" name="Slide Number Placeholder 3"/>
          <p:cNvSpPr>
            <a:spLocks noGrp="1"/>
          </p:cNvSpPr>
          <p:nvPr>
            <p:ph type="sldNum" sz="quarter" idx="5"/>
          </p:nvPr>
        </p:nvSpPr>
        <p:spPr/>
        <p:txBody>
          <a:bodyPr/>
          <a:lstStyle/>
          <a:p>
            <a:fld id="{D00FC300-0791-4F1A-9917-B6119617F484}" type="slidenum">
              <a:rPr lang="en-US" smtClean="0"/>
              <a:t>15</a:t>
            </a:fld>
            <a:endParaRPr lang="en-US" dirty="0"/>
          </a:p>
        </p:txBody>
      </p:sp>
    </p:spTree>
    <p:extLst>
      <p:ext uri="{BB962C8B-B14F-4D97-AF65-F5344CB8AC3E}">
        <p14:creationId xmlns:p14="http://schemas.microsoft.com/office/powerpoint/2010/main" val="23821607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if you trace my given name back to the original Chinese version, you will find that it is composed of two characters, each can be interpreted independently.</a:t>
            </a:r>
          </a:p>
        </p:txBody>
      </p:sp>
      <p:sp>
        <p:nvSpPr>
          <p:cNvPr id="4" name="Slide Number Placeholder 3"/>
          <p:cNvSpPr>
            <a:spLocks noGrp="1"/>
          </p:cNvSpPr>
          <p:nvPr>
            <p:ph type="sldNum" sz="quarter" idx="5"/>
          </p:nvPr>
        </p:nvSpPr>
        <p:spPr/>
        <p:txBody>
          <a:bodyPr/>
          <a:lstStyle/>
          <a:p>
            <a:fld id="{D00FC300-0791-4F1A-9917-B6119617F484}" type="slidenum">
              <a:rPr lang="en-US" smtClean="0"/>
              <a:t>16</a:t>
            </a:fld>
            <a:endParaRPr lang="en-US" dirty="0"/>
          </a:p>
        </p:txBody>
      </p:sp>
    </p:spTree>
    <p:extLst>
      <p:ext uri="{BB962C8B-B14F-4D97-AF65-F5344CB8AC3E}">
        <p14:creationId xmlns:p14="http://schemas.microsoft.com/office/powerpoint/2010/main" val="10007587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character is Ya, which means second best. So I am expected to stride for excellence, but, I suppose, not in a competitive way, because winning, according to this, should not be the goal.</a:t>
            </a:r>
          </a:p>
        </p:txBody>
      </p:sp>
      <p:sp>
        <p:nvSpPr>
          <p:cNvPr id="4" name="Slide Number Placeholder 3"/>
          <p:cNvSpPr>
            <a:spLocks noGrp="1"/>
          </p:cNvSpPr>
          <p:nvPr>
            <p:ph type="sldNum" sz="quarter" idx="5"/>
          </p:nvPr>
        </p:nvSpPr>
        <p:spPr/>
        <p:txBody>
          <a:bodyPr/>
          <a:lstStyle/>
          <a:p>
            <a:fld id="{D00FC300-0791-4F1A-9917-B6119617F484}" type="slidenum">
              <a:rPr lang="en-US" smtClean="0"/>
              <a:t>17</a:t>
            </a:fld>
            <a:endParaRPr lang="en-US" dirty="0"/>
          </a:p>
        </p:txBody>
      </p:sp>
    </p:spTree>
    <p:extLst>
      <p:ext uri="{BB962C8B-B14F-4D97-AF65-F5344CB8AC3E}">
        <p14:creationId xmlns:p14="http://schemas.microsoft.com/office/powerpoint/2010/main" val="34976568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should be the goal? Well, with some effort, that can be explained by the </a:t>
            </a:r>
            <a:r>
              <a:rPr lang="en-US" altLang="zh-CN" dirty="0"/>
              <a:t>second</a:t>
            </a:r>
            <a:r>
              <a:rPr lang="en-US" dirty="0"/>
              <a:t> character, </a:t>
            </a:r>
            <a:r>
              <a:rPr lang="en-US" dirty="0" err="1"/>
              <a:t>guang</a:t>
            </a:r>
            <a:r>
              <a:rPr lang="en-US" dirty="0"/>
              <a:t>, which literally means light. </a:t>
            </a:r>
          </a:p>
          <a:p>
            <a:endParaRPr lang="en-US" dirty="0"/>
          </a:p>
        </p:txBody>
      </p:sp>
      <p:sp>
        <p:nvSpPr>
          <p:cNvPr id="4" name="Slide Number Placeholder 3"/>
          <p:cNvSpPr>
            <a:spLocks noGrp="1"/>
          </p:cNvSpPr>
          <p:nvPr>
            <p:ph type="sldNum" sz="quarter" idx="5"/>
          </p:nvPr>
        </p:nvSpPr>
        <p:spPr/>
        <p:txBody>
          <a:bodyPr/>
          <a:lstStyle/>
          <a:p>
            <a:fld id="{D00FC300-0791-4F1A-9917-B6119617F484}" type="slidenum">
              <a:rPr lang="en-US" smtClean="0"/>
              <a:t>18</a:t>
            </a:fld>
            <a:endParaRPr lang="en-US" dirty="0"/>
          </a:p>
        </p:txBody>
      </p:sp>
    </p:spTree>
    <p:extLst>
      <p:ext uri="{BB962C8B-B14F-4D97-AF65-F5344CB8AC3E}">
        <p14:creationId xmlns:p14="http://schemas.microsoft.com/office/powerpoint/2010/main" val="2846340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dig more, we can find how that same character changes as time passes by. Originally, it was just a simple drawing…</a:t>
            </a:r>
          </a:p>
        </p:txBody>
      </p:sp>
      <p:sp>
        <p:nvSpPr>
          <p:cNvPr id="4" name="Slide Number Placeholder 3"/>
          <p:cNvSpPr>
            <a:spLocks noGrp="1"/>
          </p:cNvSpPr>
          <p:nvPr>
            <p:ph type="sldNum" sz="quarter" idx="5"/>
          </p:nvPr>
        </p:nvSpPr>
        <p:spPr/>
        <p:txBody>
          <a:bodyPr/>
          <a:lstStyle/>
          <a:p>
            <a:fld id="{D00FC300-0791-4F1A-9917-B6119617F484}" type="slidenum">
              <a:rPr lang="en-US" smtClean="0"/>
              <a:t>19</a:t>
            </a:fld>
            <a:endParaRPr lang="en-US" dirty="0"/>
          </a:p>
        </p:txBody>
      </p:sp>
    </p:spTree>
    <p:extLst>
      <p:ext uri="{BB962C8B-B14F-4D97-AF65-F5344CB8AC3E}">
        <p14:creationId xmlns:p14="http://schemas.microsoft.com/office/powerpoint/2010/main" val="2954780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等线" panose="02010600030101010101" pitchFamily="2" charset="-122"/>
                <a:cs typeface="Times New Roman" panose="02020603050405020304" pitchFamily="18" charset="0"/>
              </a:rPr>
              <a:t>Good morning! </a:t>
            </a:r>
            <a:r>
              <a:rPr lang="en-US" dirty="0"/>
              <a:t>I am Dr. Yaguang Zhang, a postdoc at Purdue University. </a:t>
            </a:r>
            <a:r>
              <a:rPr lang="en-US" sz="1200" dirty="0">
                <a:effectLst/>
                <a:latin typeface="Calibri" panose="020F0502020204030204" pitchFamily="34" charset="0"/>
                <a:ea typeface="等线" panose="02010600030101010101" pitchFamily="2" charset="-122"/>
                <a:cs typeface="Times New Roman" panose="02020603050405020304" pitchFamily="18" charset="0"/>
              </a:rPr>
              <a:t>Thank you very much for joining us.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等线" panose="02010600030101010101" pitchFamily="2" charset="-122"/>
                <a:cs typeface="Times New Roman" panose="02020603050405020304" pitchFamily="18" charset="0"/>
              </a:rPr>
              <a:t>Today we will have a very interesting discussion on how, we educators, may improve student involvement in online education, with the help of game design techniques.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等线" panose="02010600030101010101" pitchFamily="2" charset="-122"/>
                <a:cs typeface="Times New Roman" panose="02020603050405020304" pitchFamily="18" charset="0"/>
              </a:rPr>
              <a:t>In my opinion, attractiveness, or more aggressively, “addictiveness”, is the most important feature that is missing in today’s mainstream online courses. Adding that into the equation will definitely help students spend more time learning and developing the skills that we </a:t>
            </a: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want them </a:t>
            </a:r>
            <a:r>
              <a:rPr lang="en-US" sz="1800" dirty="0">
                <a:effectLst/>
                <a:latin typeface="Calibri" panose="020F0502020204030204" pitchFamily="34" charset="0"/>
                <a:ea typeface="等线" panose="02010600030101010101" pitchFamily="2" charset="-122"/>
                <a:cs typeface="Times New Roman" panose="02020603050405020304" pitchFamily="18" charset="0"/>
              </a:rPr>
              <a:t>to master. This explains a little bit about the title: Shaping the Future of Online Education: A Game Design Perspective.</a:t>
            </a:r>
          </a:p>
        </p:txBody>
      </p:sp>
      <p:sp>
        <p:nvSpPr>
          <p:cNvPr id="4" name="Slide Number Placeholder 3"/>
          <p:cNvSpPr>
            <a:spLocks noGrp="1"/>
          </p:cNvSpPr>
          <p:nvPr>
            <p:ph type="sldNum" sz="quarter" idx="5"/>
          </p:nvPr>
        </p:nvSpPr>
        <p:spPr/>
        <p:txBody>
          <a:bodyPr/>
          <a:lstStyle/>
          <a:p>
            <a:fld id="{D00FC300-0791-4F1A-9917-B6119617F484}" type="slidenum">
              <a:rPr lang="en-US" smtClean="0"/>
              <a:t>2</a:t>
            </a:fld>
            <a:endParaRPr lang="en-US" dirty="0"/>
          </a:p>
        </p:txBody>
      </p:sp>
    </p:spTree>
    <p:extLst>
      <p:ext uri="{BB962C8B-B14F-4D97-AF65-F5344CB8AC3E}">
        <p14:creationId xmlns:p14="http://schemas.microsoft.com/office/powerpoint/2010/main" val="17866888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…depicting a person kneeling down on the ground while holding a long torch. We may need some imagination here, but this is the feet, this is the body, and this is the torch.</a:t>
            </a:r>
          </a:p>
          <a:p>
            <a:endParaRPr lang="en-US" dirty="0"/>
          </a:p>
          <a:p>
            <a:r>
              <a:rPr lang="en-US" dirty="0"/>
              <a:t>In my mind, this means this person is trying to serve others as best as he or she can, by providing light in this specific case, even if that requires kneeling down humbly.</a:t>
            </a:r>
          </a:p>
        </p:txBody>
      </p:sp>
      <p:sp>
        <p:nvSpPr>
          <p:cNvPr id="4" name="Slide Number Placeholder 3"/>
          <p:cNvSpPr>
            <a:spLocks noGrp="1"/>
          </p:cNvSpPr>
          <p:nvPr>
            <p:ph type="sldNum" sz="quarter" idx="5"/>
          </p:nvPr>
        </p:nvSpPr>
        <p:spPr/>
        <p:txBody>
          <a:bodyPr/>
          <a:lstStyle/>
          <a:p>
            <a:fld id="{D00FC300-0791-4F1A-9917-B6119617F484}" type="slidenum">
              <a:rPr lang="en-US" smtClean="0"/>
              <a:t>20</a:t>
            </a:fld>
            <a:endParaRPr lang="en-US" dirty="0"/>
          </a:p>
        </p:txBody>
      </p:sp>
    </p:spTree>
    <p:extLst>
      <p:ext uri="{BB962C8B-B14F-4D97-AF65-F5344CB8AC3E}">
        <p14:creationId xmlns:p14="http://schemas.microsoft.com/office/powerpoint/2010/main" val="2048110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word, when we put these two characters together, they could mean “stride for excellence to humbly serve others”.</a:t>
            </a:r>
          </a:p>
        </p:txBody>
      </p:sp>
      <p:sp>
        <p:nvSpPr>
          <p:cNvPr id="4" name="Slide Number Placeholder 3"/>
          <p:cNvSpPr>
            <a:spLocks noGrp="1"/>
          </p:cNvSpPr>
          <p:nvPr>
            <p:ph type="sldNum" sz="quarter" idx="5"/>
          </p:nvPr>
        </p:nvSpPr>
        <p:spPr/>
        <p:txBody>
          <a:bodyPr/>
          <a:lstStyle/>
          <a:p>
            <a:fld id="{D00FC300-0791-4F1A-9917-B6119617F484}" type="slidenum">
              <a:rPr lang="en-US" smtClean="0"/>
              <a:t>21</a:t>
            </a:fld>
            <a:endParaRPr lang="en-US" dirty="0"/>
          </a:p>
        </p:txBody>
      </p:sp>
    </p:spTree>
    <p:extLst>
      <p:ext uri="{BB962C8B-B14F-4D97-AF65-F5344CB8AC3E}">
        <p14:creationId xmlns:p14="http://schemas.microsoft.com/office/powerpoint/2010/main" val="39715113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you think this is a little far-fetched? After all, Chinese is an interesting language where the same character could be interpreted very differently.</a:t>
            </a:r>
          </a:p>
          <a:p>
            <a:endParaRPr lang="en-US" dirty="0"/>
          </a:p>
          <a:p>
            <a:r>
              <a:rPr lang="en-US" dirty="0"/>
              <a:t>I had the same doubts. So, I checked with my parents. And it turned out my name means something entirely different to them. Surprise, surprise.</a:t>
            </a:r>
          </a:p>
        </p:txBody>
      </p:sp>
      <p:sp>
        <p:nvSpPr>
          <p:cNvPr id="4" name="Slide Number Placeholder 3"/>
          <p:cNvSpPr>
            <a:spLocks noGrp="1"/>
          </p:cNvSpPr>
          <p:nvPr>
            <p:ph type="sldNum" sz="quarter" idx="5"/>
          </p:nvPr>
        </p:nvSpPr>
        <p:spPr/>
        <p:txBody>
          <a:bodyPr/>
          <a:lstStyle/>
          <a:p>
            <a:fld id="{D00FC300-0791-4F1A-9917-B6119617F484}" type="slidenum">
              <a:rPr lang="en-US" smtClean="0"/>
              <a:t>22</a:t>
            </a:fld>
            <a:endParaRPr lang="en-US" dirty="0"/>
          </a:p>
        </p:txBody>
      </p:sp>
    </p:spTree>
    <p:extLst>
      <p:ext uri="{BB962C8B-B14F-4D97-AF65-F5344CB8AC3E}">
        <p14:creationId xmlns:p14="http://schemas.microsoft.com/office/powerpoint/2010/main" val="2751133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 point is, I still love this interpretation, and I have been trying my best to live my life following this.</a:t>
            </a:r>
          </a:p>
        </p:txBody>
      </p:sp>
      <p:sp>
        <p:nvSpPr>
          <p:cNvPr id="4" name="Slide Number Placeholder 3"/>
          <p:cNvSpPr>
            <a:spLocks noGrp="1"/>
          </p:cNvSpPr>
          <p:nvPr>
            <p:ph type="sldNum" sz="quarter" idx="5"/>
          </p:nvPr>
        </p:nvSpPr>
        <p:spPr/>
        <p:txBody>
          <a:bodyPr/>
          <a:lstStyle/>
          <a:p>
            <a:fld id="{D00FC300-0791-4F1A-9917-B6119617F484}" type="slidenum">
              <a:rPr lang="en-US" smtClean="0"/>
              <a:t>23</a:t>
            </a:fld>
            <a:endParaRPr lang="en-US" dirty="0"/>
          </a:p>
        </p:txBody>
      </p:sp>
    </p:spTree>
    <p:extLst>
      <p:ext uri="{BB962C8B-B14F-4D97-AF65-F5344CB8AC3E}">
        <p14:creationId xmlns:p14="http://schemas.microsoft.com/office/powerpoint/2010/main" val="24411908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ties extremely well with the opening sentence of the 2021-2026 college of agriculture strategic plan: helping others is the key, regardless of race, color, and condition.</a:t>
            </a:r>
          </a:p>
        </p:txBody>
      </p:sp>
      <p:sp>
        <p:nvSpPr>
          <p:cNvPr id="4" name="Slide Number Placeholder 3"/>
          <p:cNvSpPr>
            <a:spLocks noGrp="1"/>
          </p:cNvSpPr>
          <p:nvPr>
            <p:ph type="sldNum" sz="quarter" idx="5"/>
          </p:nvPr>
        </p:nvSpPr>
        <p:spPr/>
        <p:txBody>
          <a:bodyPr/>
          <a:lstStyle/>
          <a:p>
            <a:fld id="{D00FC300-0791-4F1A-9917-B6119617F484}" type="slidenum">
              <a:rPr lang="en-US" smtClean="0"/>
              <a:t>24</a:t>
            </a:fld>
            <a:endParaRPr lang="en-US" dirty="0"/>
          </a:p>
        </p:txBody>
      </p:sp>
    </p:spTree>
    <p:extLst>
      <p:ext uri="{BB962C8B-B14F-4D97-AF65-F5344CB8AC3E}">
        <p14:creationId xmlns:p14="http://schemas.microsoft.com/office/powerpoint/2010/main" val="5167724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completely agree with this. Motivating students to serve others should be the ultimate goal. And it is a perfect answer for the question “What kind of students do we want to cultivate?”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等线" panose="02010600030101010101" pitchFamily="2" charset="-122"/>
                <a:cs typeface="Times New Roman" panose="02020603050405020304" pitchFamily="18" charset="0"/>
              </a:rPr>
              <a:t>My only complaint about this is, a high-level direction alone is not specific enough for us educators to apply this in our daily teaching. We need actionable, </a:t>
            </a:r>
            <a:r>
              <a:rPr lang="en-US" sz="2800" b="0" i="0" dirty="0">
                <a:solidFill>
                  <a:srgbClr val="EDEBE9"/>
                </a:solidFill>
                <a:effectLst/>
                <a:latin typeface="-apple-system"/>
              </a:rPr>
              <a:t>reproducible measures, to teach this vague life value.</a:t>
            </a:r>
            <a:endParaRPr lang="en-US" dirty="0"/>
          </a:p>
        </p:txBody>
      </p:sp>
      <p:sp>
        <p:nvSpPr>
          <p:cNvPr id="4" name="Slide Number Placeholder 3"/>
          <p:cNvSpPr>
            <a:spLocks noGrp="1"/>
          </p:cNvSpPr>
          <p:nvPr>
            <p:ph type="sldNum" sz="quarter" idx="5"/>
          </p:nvPr>
        </p:nvSpPr>
        <p:spPr/>
        <p:txBody>
          <a:bodyPr/>
          <a:lstStyle/>
          <a:p>
            <a:fld id="{D00FC300-0791-4F1A-9917-B6119617F484}" type="slidenum">
              <a:rPr lang="en-US" smtClean="0"/>
              <a:t>25</a:t>
            </a:fld>
            <a:endParaRPr lang="en-US" dirty="0"/>
          </a:p>
        </p:txBody>
      </p:sp>
    </p:spTree>
    <p:extLst>
      <p:ext uri="{BB962C8B-B14F-4D97-AF65-F5344CB8AC3E}">
        <p14:creationId xmlns:p14="http://schemas.microsoft.com/office/powerpoint/2010/main" val="7898574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good time for a high-level overview over actionable approaches to motivate students.</a:t>
            </a:r>
          </a:p>
          <a:p>
            <a:endParaRPr lang="en-US" dirty="0"/>
          </a:p>
          <a:p>
            <a:r>
              <a:rPr lang="en-US" dirty="0"/>
              <a:t>I normally classify student motivation into two types: feeling vs reasoning. When the students comment something like, “…” or ”…”, it is a good sign for the feeling type of motivation. Although not predictable at the individual level, this type of motivation is very powerful. What we can do on this side, is to expose the students to the topic of interest, preferably in a passionate and interesting manner. </a:t>
            </a:r>
          </a:p>
          <a:p>
            <a:endParaRPr lang="en-US" dirty="0"/>
          </a:p>
          <a:p>
            <a:r>
              <a:rPr lang="en-US" dirty="0"/>
              <a:t>On the other side we have reasoning. We could use </a:t>
            </a:r>
            <a:r>
              <a:rPr lang="en-US" u="sng" dirty="0"/>
              <a:t>logic</a:t>
            </a:r>
            <a:r>
              <a:rPr lang="en-US" dirty="0"/>
              <a:t> to persuade the students that they would need something because it is useful, so useful that it will worth their time and effort to study hard. Let’s now have a look at a short teaching demo for the second approach: logic persuading.</a:t>
            </a:r>
            <a:br>
              <a:rPr lang="en-US" dirty="0"/>
            </a:br>
            <a:endParaRPr lang="en-US" dirty="0"/>
          </a:p>
        </p:txBody>
      </p:sp>
      <p:sp>
        <p:nvSpPr>
          <p:cNvPr id="4" name="Slide Number Placeholder 3"/>
          <p:cNvSpPr>
            <a:spLocks noGrp="1"/>
          </p:cNvSpPr>
          <p:nvPr>
            <p:ph type="sldNum" sz="quarter" idx="5"/>
          </p:nvPr>
        </p:nvSpPr>
        <p:spPr/>
        <p:txBody>
          <a:bodyPr/>
          <a:lstStyle/>
          <a:p>
            <a:fld id="{D00FC300-0791-4F1A-9917-B6119617F484}" type="slidenum">
              <a:rPr lang="en-US" smtClean="0"/>
              <a:t>26</a:t>
            </a:fld>
            <a:endParaRPr lang="en-US" dirty="0"/>
          </a:p>
        </p:txBody>
      </p:sp>
    </p:spTree>
    <p:extLst>
      <p:ext uri="{BB962C8B-B14F-4D97-AF65-F5344CB8AC3E}">
        <p14:creationId xmlns:p14="http://schemas.microsoft.com/office/powerpoint/2010/main" val="21587508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topic I chose is mathematical optimization, which includes a set of very powerful tools to guide or make data-driven decisions. In fact, it is a very popular option for setting goals for AI. So… this demo fits well in the data science for agriculture course.</a:t>
            </a:r>
          </a:p>
        </p:txBody>
      </p:sp>
      <p:sp>
        <p:nvSpPr>
          <p:cNvPr id="4" name="Slide Number Placeholder 3"/>
          <p:cNvSpPr>
            <a:spLocks noGrp="1"/>
          </p:cNvSpPr>
          <p:nvPr>
            <p:ph type="sldNum" sz="quarter" idx="5"/>
          </p:nvPr>
        </p:nvSpPr>
        <p:spPr/>
        <p:txBody>
          <a:bodyPr/>
          <a:lstStyle/>
          <a:p>
            <a:fld id="{D00FC300-0791-4F1A-9917-B6119617F484}" type="slidenum">
              <a:rPr lang="en-US" smtClean="0"/>
              <a:t>27</a:t>
            </a:fld>
            <a:endParaRPr lang="en-US" dirty="0"/>
          </a:p>
        </p:txBody>
      </p:sp>
    </p:spTree>
    <p:extLst>
      <p:ext uri="{BB962C8B-B14F-4D97-AF65-F5344CB8AC3E}">
        <p14:creationId xmlns:p14="http://schemas.microsoft.com/office/powerpoint/2010/main" val="33478869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particular demo, I will try to embed our educational goal, motivating students to help others, in the teaching.</a:t>
            </a:r>
          </a:p>
        </p:txBody>
      </p:sp>
      <p:sp>
        <p:nvSpPr>
          <p:cNvPr id="4" name="Slide Number Placeholder 3"/>
          <p:cNvSpPr>
            <a:spLocks noGrp="1"/>
          </p:cNvSpPr>
          <p:nvPr>
            <p:ph type="sldNum" sz="quarter" idx="5"/>
          </p:nvPr>
        </p:nvSpPr>
        <p:spPr/>
        <p:txBody>
          <a:bodyPr/>
          <a:lstStyle/>
          <a:p>
            <a:fld id="{D00FC300-0791-4F1A-9917-B6119617F484}" type="slidenum">
              <a:rPr lang="en-US" smtClean="0"/>
              <a:t>28</a:t>
            </a:fld>
            <a:endParaRPr lang="en-US" dirty="0"/>
          </a:p>
        </p:txBody>
      </p:sp>
    </p:spTree>
    <p:extLst>
      <p:ext uri="{BB962C8B-B14F-4D97-AF65-F5344CB8AC3E}">
        <p14:creationId xmlns:p14="http://schemas.microsoft.com/office/powerpoint/2010/main" val="40946255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let’s quickly go through some prerequisite knowledge here, because this demo works the best after the students already have a good intuition about how optimization works.</a:t>
            </a:r>
          </a:p>
          <a:p>
            <a:endParaRPr lang="en-US" dirty="0"/>
          </a:p>
          <a:p>
            <a:r>
              <a:rPr lang="en-US" dirty="0"/>
              <a:t>Roughly speaking, the optimization framework can be summarized with a “minimization problem”: we have the cost function </a:t>
            </a:r>
            <a:r>
              <a:rPr lang="en-US" i="1" dirty="0"/>
              <a:t>f</a:t>
            </a:r>
            <a:r>
              <a:rPr lang="en-US" dirty="0"/>
              <a:t>, which we want to minimize, by changing our action </a:t>
            </a:r>
            <a:r>
              <a:rPr lang="en-US" b="1" i="1" dirty="0"/>
              <a:t>x</a:t>
            </a:r>
            <a:r>
              <a:rPr lang="en-US" b="0" i="0" dirty="0"/>
              <a:t>. And possible actions are limited in a set called feasible region.</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Intuitively, this formula means we want to find the minimum cost that is achievable with the actions we can take.</a:t>
            </a:r>
          </a:p>
          <a:p>
            <a:endParaRPr lang="en-US" b="0" i="0" dirty="0"/>
          </a:p>
        </p:txBody>
      </p:sp>
      <p:sp>
        <p:nvSpPr>
          <p:cNvPr id="4" name="Slide Number Placeholder 3"/>
          <p:cNvSpPr>
            <a:spLocks noGrp="1"/>
          </p:cNvSpPr>
          <p:nvPr>
            <p:ph type="sldNum" sz="quarter" idx="5"/>
          </p:nvPr>
        </p:nvSpPr>
        <p:spPr/>
        <p:txBody>
          <a:bodyPr/>
          <a:lstStyle/>
          <a:p>
            <a:fld id="{D00FC300-0791-4F1A-9917-B6119617F484}" type="slidenum">
              <a:rPr lang="en-US" smtClean="0"/>
              <a:t>29</a:t>
            </a:fld>
            <a:endParaRPr lang="en-US" dirty="0"/>
          </a:p>
        </p:txBody>
      </p:sp>
    </p:spTree>
    <p:extLst>
      <p:ext uri="{BB962C8B-B14F-4D97-AF65-F5344CB8AC3E}">
        <p14:creationId xmlns:p14="http://schemas.microsoft.com/office/powerpoint/2010/main" val="2859797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等线" panose="02010600030101010101" pitchFamily="2" charset="-122"/>
                <a:cs typeface="Times New Roman" panose="02020603050405020304" pitchFamily="18" charset="0"/>
              </a:rPr>
              <a:t>Just 2 weeks ago, while I was preparing this talk, Professor Jay Akridge gave a James Snyder Memorial Lecture at Purdue about higher education. I was lucky enough to attend the talk, and that was easily one of my most unique lecture experiences, because I never expected before: a lecture could be so encouraging and discouraging at the same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等线" panose="02010600030101010101" pitchFamily="2" charset="-122"/>
                <a:cs typeface="Times New Roman" panose="02020603050405020304" pitchFamily="18" charset="0"/>
              </a:rPr>
              <a:t>Why was it encouraging to me? Well, I first got the news about this in an email. The title I saw there literally gave me a shiver running up my spine: Shaping the Future of Higher Education? Becoming a Land-grant University for Our Times. </a:t>
            </a:r>
          </a:p>
        </p:txBody>
      </p:sp>
      <p:sp>
        <p:nvSpPr>
          <p:cNvPr id="4" name="Slide Number Placeholder 3"/>
          <p:cNvSpPr>
            <a:spLocks noGrp="1"/>
          </p:cNvSpPr>
          <p:nvPr>
            <p:ph type="sldNum" sz="quarter" idx="5"/>
          </p:nvPr>
        </p:nvSpPr>
        <p:spPr/>
        <p:txBody>
          <a:bodyPr/>
          <a:lstStyle/>
          <a:p>
            <a:fld id="{D00FC300-0791-4F1A-9917-B6119617F484}" type="slidenum">
              <a:rPr lang="en-US" smtClean="0"/>
              <a:t>3</a:t>
            </a:fld>
            <a:endParaRPr lang="en-US" dirty="0"/>
          </a:p>
        </p:txBody>
      </p:sp>
    </p:spTree>
    <p:extLst>
      <p:ext uri="{BB962C8B-B14F-4D97-AF65-F5344CB8AC3E}">
        <p14:creationId xmlns:p14="http://schemas.microsoft.com/office/powerpoint/2010/main" val="23743517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 simple application could be, how much nitrogen fertilizer should I apply in my field.</a:t>
            </a:r>
          </a:p>
          <a:p>
            <a:endParaRPr lang="en-US" b="0" i="0" dirty="0"/>
          </a:p>
          <a:p>
            <a:r>
              <a:rPr lang="en-US" b="0" i="0" dirty="0"/>
              <a:t>Here, we have the cost function being the expense on the fertilizer minus the yield of my field. This function is known in this example and represented by the curve on the plot. The minimization operation would then imply that we want to spend less money but get more yield.</a:t>
            </a:r>
          </a:p>
          <a:p>
            <a:endParaRPr lang="en-US" b="0" i="0" dirty="0"/>
          </a:p>
          <a:p>
            <a:r>
              <a:rPr lang="en-US" b="0" i="0" dirty="0"/>
              <a:t>The amount of fertilizer we can apply is limited between 0 and 20 units.</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Note in this problem, the operation “min” is changed to “</a:t>
            </a:r>
            <a:r>
              <a:rPr lang="en-US" b="0" i="0" dirty="0" err="1"/>
              <a:t>arg</a:t>
            </a:r>
            <a:r>
              <a:rPr lang="en-US" b="0" i="0" dirty="0"/>
              <a:t> min”, because we need the best action that we can take, instead of the minimum value of the cost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It is clear that, we just need to find the lowest point on the curve, which in this case is (16.667, 2.5). Then the optimization problem is solved. We should apply this much of fertilizer, so that the cost function is minimized at 2.5.</a:t>
            </a:r>
          </a:p>
          <a:p>
            <a:endParaRPr lang="en-US" b="0" i="0" dirty="0"/>
          </a:p>
        </p:txBody>
      </p:sp>
      <p:sp>
        <p:nvSpPr>
          <p:cNvPr id="4" name="Slide Number Placeholder 3"/>
          <p:cNvSpPr>
            <a:spLocks noGrp="1"/>
          </p:cNvSpPr>
          <p:nvPr>
            <p:ph type="sldNum" sz="quarter" idx="5"/>
          </p:nvPr>
        </p:nvSpPr>
        <p:spPr/>
        <p:txBody>
          <a:bodyPr/>
          <a:lstStyle/>
          <a:p>
            <a:fld id="{D00FC300-0791-4F1A-9917-B6119617F484}" type="slidenum">
              <a:rPr lang="en-US" smtClean="0"/>
              <a:t>30</a:t>
            </a:fld>
            <a:endParaRPr lang="en-US" dirty="0"/>
          </a:p>
        </p:txBody>
      </p:sp>
    </p:spTree>
    <p:extLst>
      <p:ext uri="{BB962C8B-B14F-4D97-AF65-F5344CB8AC3E}">
        <p14:creationId xmlns:p14="http://schemas.microsoft.com/office/powerpoint/2010/main" val="36268217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Note that the feasible region controls what action is possible. If we shrink the region from 0 to 20 to 0 to 10, then the result will be a little worse than what we got before.</a:t>
            </a:r>
          </a:p>
        </p:txBody>
      </p:sp>
      <p:sp>
        <p:nvSpPr>
          <p:cNvPr id="4" name="Slide Number Placeholder 3"/>
          <p:cNvSpPr>
            <a:spLocks noGrp="1"/>
          </p:cNvSpPr>
          <p:nvPr>
            <p:ph type="sldNum" sz="quarter" idx="5"/>
          </p:nvPr>
        </p:nvSpPr>
        <p:spPr/>
        <p:txBody>
          <a:bodyPr/>
          <a:lstStyle/>
          <a:p>
            <a:fld id="{D00FC300-0791-4F1A-9917-B6119617F484}" type="slidenum">
              <a:rPr lang="en-US" smtClean="0"/>
              <a:t>31</a:t>
            </a:fld>
            <a:endParaRPr lang="en-US" dirty="0"/>
          </a:p>
        </p:txBody>
      </p:sp>
    </p:spTree>
    <p:extLst>
      <p:ext uri="{BB962C8B-B14F-4D97-AF65-F5344CB8AC3E}">
        <p14:creationId xmlns:p14="http://schemas.microsoft.com/office/powerpoint/2010/main" val="22991832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This makes sense, because if we allow a wider range of actions, it will be more likely for us to find better solutions.</a:t>
            </a:r>
          </a:p>
          <a:p>
            <a:endParaRPr lang="en-US" b="0" i="0" dirty="0"/>
          </a:p>
          <a:p>
            <a:r>
              <a:rPr lang="en-US" b="0" i="0" dirty="0"/>
              <a:t>I know this is a lot of information. I wish we had more time. Do we have any questions?</a:t>
            </a:r>
          </a:p>
        </p:txBody>
      </p:sp>
      <p:sp>
        <p:nvSpPr>
          <p:cNvPr id="4" name="Slide Number Placeholder 3"/>
          <p:cNvSpPr>
            <a:spLocks noGrp="1"/>
          </p:cNvSpPr>
          <p:nvPr>
            <p:ph type="sldNum" sz="quarter" idx="5"/>
          </p:nvPr>
        </p:nvSpPr>
        <p:spPr/>
        <p:txBody>
          <a:bodyPr/>
          <a:lstStyle/>
          <a:p>
            <a:fld id="{D00FC300-0791-4F1A-9917-B6119617F484}" type="slidenum">
              <a:rPr lang="en-US" smtClean="0"/>
              <a:t>32</a:t>
            </a:fld>
            <a:endParaRPr lang="en-US" dirty="0"/>
          </a:p>
        </p:txBody>
      </p:sp>
    </p:spTree>
    <p:extLst>
      <p:ext uri="{BB962C8B-B14F-4D97-AF65-F5344CB8AC3E}">
        <p14:creationId xmlns:p14="http://schemas.microsoft.com/office/powerpoint/2010/main" val="4239158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covers all the intuitions we need, so now we are ready for the real challenge: does helping others lead to a better world?</a:t>
            </a:r>
          </a:p>
        </p:txBody>
      </p:sp>
      <p:sp>
        <p:nvSpPr>
          <p:cNvPr id="4" name="Slide Number Placeholder 3"/>
          <p:cNvSpPr>
            <a:spLocks noGrp="1"/>
          </p:cNvSpPr>
          <p:nvPr>
            <p:ph type="sldNum" sz="quarter" idx="5"/>
          </p:nvPr>
        </p:nvSpPr>
        <p:spPr/>
        <p:txBody>
          <a:bodyPr/>
          <a:lstStyle/>
          <a:p>
            <a:fld id="{D00FC300-0791-4F1A-9917-B6119617F484}" type="slidenum">
              <a:rPr lang="en-US" smtClean="0"/>
              <a:t>33</a:t>
            </a:fld>
            <a:endParaRPr lang="en-US" dirty="0"/>
          </a:p>
        </p:txBody>
      </p:sp>
    </p:spTree>
    <p:extLst>
      <p:ext uri="{BB962C8B-B14F-4D97-AF65-F5344CB8AC3E}">
        <p14:creationId xmlns:p14="http://schemas.microsoft.com/office/powerpoint/2010/main" val="15830115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we could define the cost function as the total resource used by all of us minus the total happiness we get. Then, a better world would refer to “less resource consumption but more happiness”.</a:t>
            </a:r>
          </a:p>
          <a:p>
            <a:endParaRPr lang="en-US" dirty="0"/>
          </a:p>
          <a:p>
            <a:r>
              <a:rPr lang="en-US" dirty="0"/>
              <a:t>The action x will be a vector, with each element being the action one person takes. Correspondingly, the feasible region will be a high-dimensional region.</a:t>
            </a:r>
          </a:p>
        </p:txBody>
      </p:sp>
      <p:sp>
        <p:nvSpPr>
          <p:cNvPr id="4" name="Slide Number Placeholder 3"/>
          <p:cNvSpPr>
            <a:spLocks noGrp="1"/>
          </p:cNvSpPr>
          <p:nvPr>
            <p:ph type="sldNum" sz="quarter" idx="5"/>
          </p:nvPr>
        </p:nvSpPr>
        <p:spPr/>
        <p:txBody>
          <a:bodyPr/>
          <a:lstStyle/>
          <a:p>
            <a:fld id="{D00FC300-0791-4F1A-9917-B6119617F484}" type="slidenum">
              <a:rPr lang="en-US" smtClean="0"/>
              <a:t>34</a:t>
            </a:fld>
            <a:endParaRPr lang="en-US" dirty="0"/>
          </a:p>
        </p:txBody>
      </p:sp>
    </p:spTree>
    <p:extLst>
      <p:ext uri="{BB962C8B-B14F-4D97-AF65-F5344CB8AC3E}">
        <p14:creationId xmlns:p14="http://schemas.microsoft.com/office/powerpoint/2010/main" val="15642742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illustration, this plot shows a 2-dimensional feasible region. </a:t>
            </a:r>
          </a:p>
        </p:txBody>
      </p:sp>
      <p:sp>
        <p:nvSpPr>
          <p:cNvPr id="4" name="Slide Number Placeholder 3"/>
          <p:cNvSpPr>
            <a:spLocks noGrp="1"/>
          </p:cNvSpPr>
          <p:nvPr>
            <p:ph type="sldNum" sz="quarter" idx="5"/>
          </p:nvPr>
        </p:nvSpPr>
        <p:spPr/>
        <p:txBody>
          <a:bodyPr/>
          <a:lstStyle/>
          <a:p>
            <a:fld id="{D00FC300-0791-4F1A-9917-B6119617F484}" type="slidenum">
              <a:rPr lang="en-US" smtClean="0"/>
              <a:t>35</a:t>
            </a:fld>
            <a:endParaRPr lang="en-US" dirty="0"/>
          </a:p>
        </p:txBody>
      </p:sp>
    </p:spTree>
    <p:extLst>
      <p:ext uri="{BB962C8B-B14F-4D97-AF65-F5344CB8AC3E}">
        <p14:creationId xmlns:p14="http://schemas.microsoft.com/office/powerpoint/2010/main" val="2267139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for this discussion is that, by considering helping others, we are expanding the feasible region. Consider me going through a door. If I want to help others, I will spend some effort in observing whether there is anyone following me, and if so, I will hold the door for them. On the contrary, if I am completely selfish, meaning all my actions have to directly benefit myself, holding the door for others will not be in my feasible region. I will not take that action even into consideration.</a:t>
            </a:r>
          </a:p>
          <a:p>
            <a:endParaRPr lang="en-US" dirty="0"/>
          </a:p>
          <a:p>
            <a:r>
              <a:rPr lang="en-US" dirty="0"/>
              <a:t>In short, considering “helping others” gives us more action options.</a:t>
            </a:r>
          </a:p>
        </p:txBody>
      </p:sp>
      <p:sp>
        <p:nvSpPr>
          <p:cNvPr id="4" name="Slide Number Placeholder 3"/>
          <p:cNvSpPr>
            <a:spLocks noGrp="1"/>
          </p:cNvSpPr>
          <p:nvPr>
            <p:ph type="sldNum" sz="quarter" idx="5"/>
          </p:nvPr>
        </p:nvSpPr>
        <p:spPr/>
        <p:txBody>
          <a:bodyPr/>
          <a:lstStyle/>
          <a:p>
            <a:fld id="{D00FC300-0791-4F1A-9917-B6119617F484}" type="slidenum">
              <a:rPr lang="en-US" smtClean="0"/>
              <a:t>36</a:t>
            </a:fld>
            <a:endParaRPr lang="en-US" dirty="0"/>
          </a:p>
        </p:txBody>
      </p:sp>
    </p:spTree>
    <p:extLst>
      <p:ext uri="{BB962C8B-B14F-4D97-AF65-F5344CB8AC3E}">
        <p14:creationId xmlns:p14="http://schemas.microsoft.com/office/powerpoint/2010/main" val="35322591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best part is that, even one person’s choice matters. If we manage to educate one selfish student…</a:t>
            </a:r>
          </a:p>
        </p:txBody>
      </p:sp>
      <p:sp>
        <p:nvSpPr>
          <p:cNvPr id="4" name="Slide Number Placeholder 3"/>
          <p:cNvSpPr>
            <a:spLocks noGrp="1"/>
          </p:cNvSpPr>
          <p:nvPr>
            <p:ph type="sldNum" sz="quarter" idx="5"/>
          </p:nvPr>
        </p:nvSpPr>
        <p:spPr/>
        <p:txBody>
          <a:bodyPr/>
          <a:lstStyle/>
          <a:p>
            <a:fld id="{D00FC300-0791-4F1A-9917-B6119617F484}" type="slidenum">
              <a:rPr lang="en-US" smtClean="0"/>
              <a:t>37</a:t>
            </a:fld>
            <a:endParaRPr lang="en-US" dirty="0"/>
          </a:p>
        </p:txBody>
      </p:sp>
    </p:spTree>
    <p:extLst>
      <p:ext uri="{BB962C8B-B14F-4D97-AF65-F5344CB8AC3E}">
        <p14:creationId xmlns:p14="http://schemas.microsoft.com/office/powerpoint/2010/main" val="30308828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become happy helping others, we are essentially expanding the feasible region along that student’s axis.</a:t>
            </a:r>
          </a:p>
          <a:p>
            <a:endParaRPr lang="en-US" dirty="0"/>
          </a:p>
        </p:txBody>
      </p:sp>
      <p:sp>
        <p:nvSpPr>
          <p:cNvPr id="4" name="Slide Number Placeholder 3"/>
          <p:cNvSpPr>
            <a:spLocks noGrp="1"/>
          </p:cNvSpPr>
          <p:nvPr>
            <p:ph type="sldNum" sz="quarter" idx="5"/>
          </p:nvPr>
        </p:nvSpPr>
        <p:spPr/>
        <p:txBody>
          <a:bodyPr/>
          <a:lstStyle/>
          <a:p>
            <a:fld id="{D00FC300-0791-4F1A-9917-B6119617F484}" type="slidenum">
              <a:rPr lang="en-US" smtClean="0"/>
              <a:t>38</a:t>
            </a:fld>
            <a:endParaRPr lang="en-US" dirty="0"/>
          </a:p>
        </p:txBody>
      </p:sp>
    </p:spTree>
    <p:extLst>
      <p:ext uri="{BB962C8B-B14F-4D97-AF65-F5344CB8AC3E}">
        <p14:creationId xmlns:p14="http://schemas.microsoft.com/office/powerpoint/2010/main" val="728547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know that a wider feasible region means more possibilities, so it will be more likely for us to reach a better optimization point, corresponding to a better world in this demo.</a:t>
            </a:r>
          </a:p>
        </p:txBody>
      </p:sp>
      <p:sp>
        <p:nvSpPr>
          <p:cNvPr id="4" name="Slide Number Placeholder 3"/>
          <p:cNvSpPr>
            <a:spLocks noGrp="1"/>
          </p:cNvSpPr>
          <p:nvPr>
            <p:ph type="sldNum" sz="quarter" idx="5"/>
          </p:nvPr>
        </p:nvSpPr>
        <p:spPr/>
        <p:txBody>
          <a:bodyPr/>
          <a:lstStyle/>
          <a:p>
            <a:fld id="{D00FC300-0791-4F1A-9917-B6119617F484}" type="slidenum">
              <a:rPr lang="en-US" smtClean="0"/>
              <a:t>39</a:t>
            </a:fld>
            <a:endParaRPr lang="en-US" dirty="0"/>
          </a:p>
        </p:txBody>
      </p:sp>
    </p:spTree>
    <p:extLst>
      <p:ext uri="{BB962C8B-B14F-4D97-AF65-F5344CB8AC3E}">
        <p14:creationId xmlns:p14="http://schemas.microsoft.com/office/powerpoint/2010/main" val="3794539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等线" panose="02010600030101010101" pitchFamily="2" charset="-122"/>
                <a:cs typeface="Times New Roman" panose="02020603050405020304" pitchFamily="18" charset="0"/>
              </a:rPr>
              <a:t>At that time, the tentative title for this talk was: Shaping the Future of Education as a Pioneering Institute. What a coincidence! I did not even know Dr. Akridge before his lecture. But his lecture was featured at the university level, so this topic must be worth talking about! </a:t>
            </a:r>
          </a:p>
        </p:txBody>
      </p:sp>
      <p:sp>
        <p:nvSpPr>
          <p:cNvPr id="4" name="Slide Number Placeholder 3"/>
          <p:cNvSpPr>
            <a:spLocks noGrp="1"/>
          </p:cNvSpPr>
          <p:nvPr>
            <p:ph type="sldNum" sz="quarter" idx="5"/>
          </p:nvPr>
        </p:nvSpPr>
        <p:spPr/>
        <p:txBody>
          <a:bodyPr/>
          <a:lstStyle/>
          <a:p>
            <a:fld id="{D00FC300-0791-4F1A-9917-B6119617F484}" type="slidenum">
              <a:rPr lang="en-US" smtClean="0"/>
              <a:t>4</a:t>
            </a:fld>
            <a:endParaRPr lang="en-US" dirty="0"/>
          </a:p>
        </p:txBody>
      </p:sp>
    </p:spTree>
    <p:extLst>
      <p:ext uri="{BB962C8B-B14F-4D97-AF65-F5344CB8AC3E}">
        <p14:creationId xmlns:p14="http://schemas.microsoft.com/office/powerpoint/2010/main" val="33041439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also deduce other implications. For example, this demo actually promotes equality, because to </a:t>
            </a:r>
            <a:r>
              <a:rPr lang="en-US" b="1" dirty="0"/>
              <a:t>guarantee</a:t>
            </a:r>
            <a:r>
              <a:rPr lang="en-US" dirty="0"/>
              <a:t> a solution </a:t>
            </a:r>
            <a:r>
              <a:rPr lang="en-US" b="1" dirty="0"/>
              <a:t>not worse </a:t>
            </a:r>
            <a:r>
              <a:rPr lang="en-US" dirty="0"/>
              <a:t>than before, we want to expand the feasible region without removing the grey “selfish” region, so that if the optimum point indeed falls in the selfish region, we can still accept that solution. This implies: “helping others” does not mean “pleasing others at all cost”; after all, we don’t have to always hold the door for others. It is better to treat any other person the same as we treat ourselves.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00FC300-0791-4F1A-9917-B6119617F484}" type="slidenum">
              <a:rPr lang="en-US" smtClean="0"/>
              <a:t>40</a:t>
            </a:fld>
            <a:endParaRPr lang="en-US" dirty="0"/>
          </a:p>
        </p:txBody>
      </p:sp>
    </p:spTree>
    <p:extLst>
      <p:ext uri="{BB962C8B-B14F-4D97-AF65-F5344CB8AC3E}">
        <p14:creationId xmlns:p14="http://schemas.microsoft.com/office/powerpoint/2010/main" val="19195860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also disadvantages with this approach. First of all, it is very challenging to quantify metrics such as amount of resource used, and happiness. On top of that, communicating these metrics properly so that the optimizer can get all the information needed, will incur a huge amount of overhead. Last but not least, even if all of these are taken care of, solving the optimization problem in a high-dimensional space will require a tremendous amount of computational power.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being said, we are looking for better ways to quantify feelings, we are enabling cheaper, more efficient communication, and we are creating computers that are more powerful. So, if you are an optimist as I am, it makes sense to move toward helping others for the new possibilities of a “better world”.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 questions?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1" dirty="0"/>
              <a:t>Other interesting points: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1" dirty="0"/>
              <a:t>- In a society with altruistic members, a selfish person can easily take advantage of the situation, e.g., by exaggerating their own needs.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 The altruism of one person can only be judged according to the action of that person.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    - A person with selfish motivation to behave altruistically may suddenly abuse their power and </a:t>
            </a:r>
            <a:r>
              <a:rPr lang="en-US" i="1"/>
              <a:t>hurt others’.</a:t>
            </a: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    - Altruists may still change their mind.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    - A person with action records of always being altruist, could be considered an altruist even if the motivation is selfish.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00FC300-0791-4F1A-9917-B6119617F484}" type="slidenum">
              <a:rPr lang="en-US" smtClean="0"/>
              <a:t>41</a:t>
            </a:fld>
            <a:endParaRPr lang="en-US" dirty="0"/>
          </a:p>
        </p:txBody>
      </p:sp>
    </p:spTree>
    <p:extLst>
      <p:ext uri="{BB962C8B-B14F-4D97-AF65-F5344CB8AC3E}">
        <p14:creationId xmlns:p14="http://schemas.microsoft.com/office/powerpoint/2010/main" val="22167639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hope that is a good demonstration for how useful logic persuasion can be, to motivate our students. </a:t>
            </a:r>
          </a:p>
          <a:p>
            <a:endParaRPr lang="en-US" dirty="0"/>
          </a:p>
        </p:txBody>
      </p:sp>
      <p:sp>
        <p:nvSpPr>
          <p:cNvPr id="4" name="Slide Number Placeholder 3"/>
          <p:cNvSpPr>
            <a:spLocks noGrp="1"/>
          </p:cNvSpPr>
          <p:nvPr>
            <p:ph type="sldNum" sz="quarter" idx="5"/>
          </p:nvPr>
        </p:nvSpPr>
        <p:spPr/>
        <p:txBody>
          <a:bodyPr/>
          <a:lstStyle/>
          <a:p>
            <a:fld id="{D00FC300-0791-4F1A-9917-B6119617F484}" type="slidenum">
              <a:rPr lang="en-US" smtClean="0"/>
              <a:t>42</a:t>
            </a:fld>
            <a:endParaRPr lang="en-US" dirty="0"/>
          </a:p>
        </p:txBody>
      </p:sp>
    </p:spTree>
    <p:extLst>
      <p:ext uri="{BB962C8B-B14F-4D97-AF65-F5344CB8AC3E}">
        <p14:creationId xmlns:p14="http://schemas.microsoft.com/office/powerpoint/2010/main" val="20957410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two quick examples for Purdue ag students. We can try to persuade them to be proud about their major, because they will serve the high purpose of feeding the human being, and to be honored as a member of Purdue Ag department, because they are enjoying the best Ag program in the US, and probably around the whole world.</a:t>
            </a:r>
          </a:p>
        </p:txBody>
      </p:sp>
      <p:sp>
        <p:nvSpPr>
          <p:cNvPr id="4" name="Slide Number Placeholder 3"/>
          <p:cNvSpPr>
            <a:spLocks noGrp="1"/>
          </p:cNvSpPr>
          <p:nvPr>
            <p:ph type="sldNum" sz="quarter" idx="5"/>
          </p:nvPr>
        </p:nvSpPr>
        <p:spPr/>
        <p:txBody>
          <a:bodyPr/>
          <a:lstStyle/>
          <a:p>
            <a:fld id="{D00FC300-0791-4F1A-9917-B6119617F484}" type="slidenum">
              <a:rPr lang="en-US" smtClean="0"/>
              <a:t>43</a:t>
            </a:fld>
            <a:endParaRPr lang="en-US" dirty="0"/>
          </a:p>
        </p:txBody>
      </p:sp>
    </p:spTree>
    <p:extLst>
      <p:ext uri="{BB962C8B-B14F-4D97-AF65-F5344CB8AC3E}">
        <p14:creationId xmlns:p14="http://schemas.microsoft.com/office/powerpoint/2010/main" val="39468020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both approaches here, logic and exposure, are helpful beyond the purpose of motivation.</a:t>
            </a:r>
          </a:p>
        </p:txBody>
      </p:sp>
      <p:sp>
        <p:nvSpPr>
          <p:cNvPr id="4" name="Slide Number Placeholder 3"/>
          <p:cNvSpPr>
            <a:spLocks noGrp="1"/>
          </p:cNvSpPr>
          <p:nvPr>
            <p:ph type="sldNum" sz="quarter" idx="5"/>
          </p:nvPr>
        </p:nvSpPr>
        <p:spPr/>
        <p:txBody>
          <a:bodyPr/>
          <a:lstStyle/>
          <a:p>
            <a:fld id="{D00FC300-0791-4F1A-9917-B6119617F484}" type="slidenum">
              <a:rPr lang="en-US" smtClean="0"/>
              <a:t>44</a:t>
            </a:fld>
            <a:endParaRPr lang="en-US" dirty="0"/>
          </a:p>
        </p:txBody>
      </p:sp>
    </p:spTree>
    <p:extLst>
      <p:ext uri="{BB962C8B-B14F-4D97-AF65-F5344CB8AC3E}">
        <p14:creationId xmlns:p14="http://schemas.microsoft.com/office/powerpoint/2010/main" val="191655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specifically, they are critical in training students with domain-specific knowledge and skills, which our current education system is really good at, …</a:t>
            </a:r>
          </a:p>
        </p:txBody>
      </p:sp>
      <p:sp>
        <p:nvSpPr>
          <p:cNvPr id="4" name="Slide Number Placeholder 3"/>
          <p:cNvSpPr>
            <a:spLocks noGrp="1"/>
          </p:cNvSpPr>
          <p:nvPr>
            <p:ph type="sldNum" sz="quarter" idx="5"/>
          </p:nvPr>
        </p:nvSpPr>
        <p:spPr/>
        <p:txBody>
          <a:bodyPr/>
          <a:lstStyle/>
          <a:p>
            <a:fld id="{D00FC300-0791-4F1A-9917-B6119617F484}" type="slidenum">
              <a:rPr lang="en-US" smtClean="0"/>
              <a:t>45</a:t>
            </a:fld>
            <a:endParaRPr lang="en-US" dirty="0"/>
          </a:p>
        </p:txBody>
      </p:sp>
    </p:spTree>
    <p:extLst>
      <p:ext uri="{BB962C8B-B14F-4D97-AF65-F5344CB8AC3E}">
        <p14:creationId xmlns:p14="http://schemas.microsoft.com/office/powerpoint/2010/main" val="11631183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as well as in equipping students with meta skills, the skills for learning new skills, including the ability to fetch relevant information via </a:t>
            </a:r>
            <a:r>
              <a:rPr lang="en-US"/>
              <a:t>tools like </a:t>
            </a:r>
            <a:r>
              <a:rPr lang="en-US" dirty="0"/>
              <a:t>Google and </a:t>
            </a:r>
            <a:r>
              <a:rPr lang="en-US" dirty="0" err="1"/>
              <a:t>ChatGPT</a:t>
            </a:r>
            <a:r>
              <a:rPr lang="en-US" dirty="0"/>
              <a:t>, and the ability to stay focused over relatively long time periods.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goal about meta skills is getting more and more attention now… to some degree, because </a:t>
            </a:r>
            <a:r>
              <a:rPr lang="en-US" dirty="0" err="1"/>
              <a:t>ChatGPT</a:t>
            </a:r>
            <a:r>
              <a:rPr lang="en-US" dirty="0"/>
              <a:t> emerges as a huge success of AI development, and that poses an existential challenge to us educators.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the three goals here are ordered in priority based on my best judgement. That is, teaching a student to be a good person is more important than equipping them with meta skills, and meta skills are more important than domain-specific knowledge.</a:t>
            </a:r>
          </a:p>
          <a:p>
            <a:endParaRPr lang="en-US" dirty="0"/>
          </a:p>
        </p:txBody>
      </p:sp>
      <p:sp>
        <p:nvSpPr>
          <p:cNvPr id="4" name="Slide Number Placeholder 3"/>
          <p:cNvSpPr>
            <a:spLocks noGrp="1"/>
          </p:cNvSpPr>
          <p:nvPr>
            <p:ph type="sldNum" sz="quarter" idx="5"/>
          </p:nvPr>
        </p:nvSpPr>
        <p:spPr/>
        <p:txBody>
          <a:bodyPr/>
          <a:lstStyle/>
          <a:p>
            <a:fld id="{D00FC300-0791-4F1A-9917-B6119617F484}" type="slidenum">
              <a:rPr lang="en-US" smtClean="0"/>
              <a:t>46</a:t>
            </a:fld>
            <a:endParaRPr lang="en-US" dirty="0"/>
          </a:p>
        </p:txBody>
      </p:sp>
    </p:spTree>
    <p:extLst>
      <p:ext uri="{BB962C8B-B14F-4D97-AF65-F5344CB8AC3E}">
        <p14:creationId xmlns:p14="http://schemas.microsoft.com/office/powerpoint/2010/main" val="32849799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in practice, the priority order is reversed.  We are very good at teaching specific knowledge and skills, so that becomes our focus.</a:t>
            </a:r>
          </a:p>
          <a:p>
            <a:endParaRPr lang="en-US" dirty="0"/>
          </a:p>
          <a:p>
            <a:r>
              <a:rPr lang="en-US" dirty="0"/>
              <a:t>The students may pick up meta skills as a byproduct, but we seldom intentionally o</a:t>
            </a:r>
            <a:r>
              <a:rPr lang="en-US" b="0" dirty="0"/>
              <a:t>r</a:t>
            </a:r>
            <a:r>
              <a:rPr lang="en-US" dirty="0"/>
              <a:t> explicitly teach these skills. </a:t>
            </a:r>
          </a:p>
          <a:p>
            <a:endParaRPr lang="en-US" dirty="0"/>
          </a:p>
          <a:p>
            <a:r>
              <a:rPr lang="en-US" dirty="0"/>
              <a:t>And high-level purposes such as helping others often only stay as slogans. Hopefully, the teaching demo we just saw has proven that, there are actions we can take to improve this situation.</a:t>
            </a:r>
          </a:p>
        </p:txBody>
      </p:sp>
      <p:sp>
        <p:nvSpPr>
          <p:cNvPr id="4" name="Slide Number Placeholder 3"/>
          <p:cNvSpPr>
            <a:spLocks noGrp="1"/>
          </p:cNvSpPr>
          <p:nvPr>
            <p:ph type="sldNum" sz="quarter" idx="5"/>
          </p:nvPr>
        </p:nvSpPr>
        <p:spPr/>
        <p:txBody>
          <a:bodyPr/>
          <a:lstStyle/>
          <a:p>
            <a:fld id="{D00FC300-0791-4F1A-9917-B6119617F484}" type="slidenum">
              <a:rPr lang="en-US" smtClean="0"/>
              <a:t>47</a:t>
            </a:fld>
            <a:endParaRPr lang="en-US" dirty="0"/>
          </a:p>
        </p:txBody>
      </p:sp>
    </p:spTree>
    <p:extLst>
      <p:ext uri="{BB962C8B-B14F-4D97-AF65-F5344CB8AC3E}">
        <p14:creationId xmlns:p14="http://schemas.microsoft.com/office/powerpoint/2010/main" val="4557426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Anyway, is it OK to keep things as they are? Well, the reality calls for something different, because it will be easier and easier to get high-quality materials for specific knowledge and skills. </a:t>
            </a:r>
          </a:p>
        </p:txBody>
      </p:sp>
      <p:sp>
        <p:nvSpPr>
          <p:cNvPr id="4" name="Slide Number Placeholder 3"/>
          <p:cNvSpPr>
            <a:spLocks noGrp="1"/>
          </p:cNvSpPr>
          <p:nvPr>
            <p:ph type="sldNum" sz="quarter" idx="5"/>
          </p:nvPr>
        </p:nvSpPr>
        <p:spPr/>
        <p:txBody>
          <a:bodyPr/>
          <a:lstStyle/>
          <a:p>
            <a:fld id="{D00FC300-0791-4F1A-9917-B6119617F484}" type="slidenum">
              <a:rPr lang="en-US" smtClean="0"/>
              <a:t>48</a:t>
            </a:fld>
            <a:endParaRPr lang="en-US" dirty="0"/>
          </a:p>
        </p:txBody>
      </p:sp>
    </p:spTree>
    <p:extLst>
      <p:ext uri="{BB962C8B-B14F-4D97-AF65-F5344CB8AC3E}">
        <p14:creationId xmlns:p14="http://schemas.microsoft.com/office/powerpoint/2010/main" val="38376516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has two implications. First, if our students graduate with only domain-specific knowledge and skills, their competitiveness will be very limited. The world is changing fast; future students simply need meta skills to adapt to that fact.</a:t>
            </a:r>
          </a:p>
          <a:p>
            <a:endParaRPr lang="en-US" dirty="0"/>
          </a:p>
          <a:p>
            <a:r>
              <a:rPr lang="en-US" dirty="0"/>
              <a:t>The second implication is that, if we human educators can only present facts as they are, we may be easily replaced.</a:t>
            </a:r>
          </a:p>
          <a:p>
            <a:endParaRPr lang="en-US" dirty="0"/>
          </a:p>
          <a:p>
            <a:endParaRPr lang="en-US" dirty="0"/>
          </a:p>
        </p:txBody>
      </p:sp>
      <p:sp>
        <p:nvSpPr>
          <p:cNvPr id="4" name="Slide Number Placeholder 3"/>
          <p:cNvSpPr>
            <a:spLocks noGrp="1"/>
          </p:cNvSpPr>
          <p:nvPr>
            <p:ph type="sldNum" sz="quarter" idx="5"/>
          </p:nvPr>
        </p:nvSpPr>
        <p:spPr/>
        <p:txBody>
          <a:bodyPr/>
          <a:lstStyle/>
          <a:p>
            <a:fld id="{D00FC300-0791-4F1A-9917-B6119617F484}" type="slidenum">
              <a:rPr lang="en-US" smtClean="0"/>
              <a:t>49</a:t>
            </a:fld>
            <a:endParaRPr lang="en-US" dirty="0"/>
          </a:p>
        </p:txBody>
      </p:sp>
    </p:spTree>
    <p:extLst>
      <p:ext uri="{BB962C8B-B14F-4D97-AF65-F5344CB8AC3E}">
        <p14:creationId xmlns:p14="http://schemas.microsoft.com/office/powerpoint/2010/main" val="3197329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等线" panose="02010600030101010101" pitchFamily="2" charset="-122"/>
                <a:cs typeface="Times New Roman" panose="02020603050405020304" pitchFamily="18" charset="0"/>
              </a:rPr>
              <a:t>That was very, very encouraging.</a:t>
            </a:r>
          </a:p>
          <a:p>
            <a:pPr marL="0" marR="0">
              <a:lnSpc>
                <a:spcPct val="107000"/>
              </a:lnSpc>
              <a:spcBef>
                <a:spcPts val="0"/>
              </a:spcBef>
              <a:spcAft>
                <a:spcPts val="800"/>
              </a:spcAft>
            </a:pPr>
            <a:endParaRPr lang="en-US" sz="1800" dirty="0">
              <a:effectLst/>
              <a:latin typeface="Calibri" panose="020F0502020204030204" pitchFamily="34" charset="0"/>
              <a:ea typeface="等线"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等线" panose="02010600030101010101" pitchFamily="2" charset="-122"/>
                <a:cs typeface="Times New Roman" panose="02020603050405020304" pitchFamily="18" charset="0"/>
              </a:rPr>
              <a:t>Then I went to his talk and got to know Dr. Akridge a little more. Apparently, he is a big shot. Trustee Chair in Teaching and Learning Excellence, Professor of Agricultural Economics...</a:t>
            </a:r>
          </a:p>
        </p:txBody>
      </p:sp>
      <p:sp>
        <p:nvSpPr>
          <p:cNvPr id="4" name="Slide Number Placeholder 3"/>
          <p:cNvSpPr>
            <a:spLocks noGrp="1"/>
          </p:cNvSpPr>
          <p:nvPr>
            <p:ph type="sldNum" sz="quarter" idx="5"/>
          </p:nvPr>
        </p:nvSpPr>
        <p:spPr/>
        <p:txBody>
          <a:bodyPr/>
          <a:lstStyle/>
          <a:p>
            <a:fld id="{D00FC300-0791-4F1A-9917-B6119617F484}" type="slidenum">
              <a:rPr lang="en-US" smtClean="0"/>
              <a:t>5</a:t>
            </a:fld>
            <a:endParaRPr lang="en-US" dirty="0"/>
          </a:p>
        </p:txBody>
      </p:sp>
    </p:spTree>
    <p:extLst>
      <p:ext uri="{BB962C8B-B14F-4D97-AF65-F5344CB8AC3E}">
        <p14:creationId xmlns:p14="http://schemas.microsoft.com/office/powerpoint/2010/main" val="26421917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list, motivation goes first. AI so far does not have the ability to set goals for human society, and even if AI was able to, it would still be hard to guarantee or prove the goals set by AI actually align with what we human beings need. Long story short, we human beings are the ultimate judge on life values. So as human educators, it is our responsibility to make sure our students will become good people.</a:t>
            </a:r>
          </a:p>
        </p:txBody>
      </p:sp>
      <p:sp>
        <p:nvSpPr>
          <p:cNvPr id="4" name="Slide Number Placeholder 3"/>
          <p:cNvSpPr>
            <a:spLocks noGrp="1"/>
          </p:cNvSpPr>
          <p:nvPr>
            <p:ph type="sldNum" sz="quarter" idx="5"/>
          </p:nvPr>
        </p:nvSpPr>
        <p:spPr/>
        <p:txBody>
          <a:bodyPr/>
          <a:lstStyle/>
          <a:p>
            <a:fld id="{D00FC300-0791-4F1A-9917-B6119617F484}" type="slidenum">
              <a:rPr lang="en-US" smtClean="0"/>
              <a:t>50</a:t>
            </a:fld>
            <a:endParaRPr lang="en-US" dirty="0"/>
          </a:p>
        </p:txBody>
      </p:sp>
    </p:spTree>
    <p:extLst>
      <p:ext uri="{BB962C8B-B14F-4D97-AF65-F5344CB8AC3E}">
        <p14:creationId xmlns:p14="http://schemas.microsoft.com/office/powerpoint/2010/main" val="33952238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it will be better if we prioritize meta skills over domain-specific knowledge and skills, given the fast-changing world.</a:t>
            </a:r>
          </a:p>
        </p:txBody>
      </p:sp>
      <p:sp>
        <p:nvSpPr>
          <p:cNvPr id="4" name="Slide Number Placeholder 3"/>
          <p:cNvSpPr>
            <a:spLocks noGrp="1"/>
          </p:cNvSpPr>
          <p:nvPr>
            <p:ph type="sldNum" sz="quarter" idx="5"/>
          </p:nvPr>
        </p:nvSpPr>
        <p:spPr/>
        <p:txBody>
          <a:bodyPr/>
          <a:lstStyle/>
          <a:p>
            <a:fld id="{D00FC300-0791-4F1A-9917-B6119617F484}" type="slidenum">
              <a:rPr lang="en-US" smtClean="0"/>
              <a:t>51</a:t>
            </a:fld>
            <a:endParaRPr lang="en-US" dirty="0"/>
          </a:p>
        </p:txBody>
      </p:sp>
    </p:spTree>
    <p:extLst>
      <p:ext uri="{BB962C8B-B14F-4D97-AF65-F5344CB8AC3E}">
        <p14:creationId xmlns:p14="http://schemas.microsoft.com/office/powerpoint/2010/main" val="23649265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does not mean domain-specific knowledge and skills will become obsolete. They are for sure important, especially if we want our students to become creators and developers of new technology (instead of merely users), just we probably do not want to kill possibilities on our students’ side by focusing only on this.</a:t>
            </a:r>
          </a:p>
        </p:txBody>
      </p:sp>
      <p:sp>
        <p:nvSpPr>
          <p:cNvPr id="4" name="Slide Number Placeholder 3"/>
          <p:cNvSpPr>
            <a:spLocks noGrp="1"/>
          </p:cNvSpPr>
          <p:nvPr>
            <p:ph type="sldNum" sz="quarter" idx="5"/>
          </p:nvPr>
        </p:nvSpPr>
        <p:spPr/>
        <p:txBody>
          <a:bodyPr/>
          <a:lstStyle/>
          <a:p>
            <a:fld id="{D00FC300-0791-4F1A-9917-B6119617F484}" type="slidenum">
              <a:rPr lang="en-US" smtClean="0"/>
              <a:t>52</a:t>
            </a:fld>
            <a:endParaRPr lang="en-US" dirty="0"/>
          </a:p>
        </p:txBody>
      </p:sp>
    </p:spTree>
    <p:extLst>
      <p:ext uri="{BB962C8B-B14F-4D97-AF65-F5344CB8AC3E}">
        <p14:creationId xmlns:p14="http://schemas.microsoft.com/office/powerpoint/2010/main" val="16887098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more about me. Again, this is me going out of my comfort zone for the sake of this talk. If you know me in person, you will notice that I am a humble, young lad who hates to talk about his achievements. </a:t>
            </a:r>
          </a:p>
          <a:p>
            <a:endParaRPr lang="en-US" dirty="0"/>
          </a:p>
          <a:p>
            <a:r>
              <a:rPr lang="en-US" dirty="0"/>
              <a:t>With an honest evaluation, I think I can represent “the best that can be expected …”</a:t>
            </a:r>
          </a:p>
          <a:p>
            <a:endParaRPr lang="en-US" dirty="0"/>
          </a:p>
          <a:p>
            <a:r>
              <a:rPr lang="en-US" dirty="0"/>
              <a:t>First of all, I am always happy to serve others.</a:t>
            </a:r>
          </a:p>
        </p:txBody>
      </p:sp>
      <p:sp>
        <p:nvSpPr>
          <p:cNvPr id="4" name="Slide Number Placeholder 3"/>
          <p:cNvSpPr>
            <a:spLocks noGrp="1"/>
          </p:cNvSpPr>
          <p:nvPr>
            <p:ph type="sldNum" sz="quarter" idx="5"/>
          </p:nvPr>
        </p:nvSpPr>
        <p:spPr/>
        <p:txBody>
          <a:bodyPr/>
          <a:lstStyle/>
          <a:p>
            <a:fld id="{D00FC300-0791-4F1A-9917-B6119617F484}" type="slidenum">
              <a:rPr lang="en-US" smtClean="0"/>
              <a:t>53</a:t>
            </a:fld>
            <a:endParaRPr lang="en-US" dirty="0"/>
          </a:p>
        </p:txBody>
      </p:sp>
    </p:spTree>
    <p:extLst>
      <p:ext uri="{BB962C8B-B14F-4D97-AF65-F5344CB8AC3E}">
        <p14:creationId xmlns:p14="http://schemas.microsoft.com/office/powerpoint/2010/main" val="2185097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 am especially motivated to help improve equality. One direction of my research is to help bridge the digital gap between urban and rural areas.</a:t>
            </a:r>
          </a:p>
        </p:txBody>
      </p:sp>
      <p:sp>
        <p:nvSpPr>
          <p:cNvPr id="4" name="Slide Number Placeholder 3"/>
          <p:cNvSpPr>
            <a:spLocks noGrp="1"/>
          </p:cNvSpPr>
          <p:nvPr>
            <p:ph type="sldNum" sz="quarter" idx="5"/>
          </p:nvPr>
        </p:nvSpPr>
        <p:spPr/>
        <p:txBody>
          <a:bodyPr/>
          <a:lstStyle/>
          <a:p>
            <a:fld id="{D00FC300-0791-4F1A-9917-B6119617F484}" type="slidenum">
              <a:rPr lang="en-US" smtClean="0"/>
              <a:t>54</a:t>
            </a:fld>
            <a:endParaRPr lang="en-US" dirty="0"/>
          </a:p>
        </p:txBody>
      </p:sp>
    </p:spTree>
    <p:extLst>
      <p:ext uri="{BB962C8B-B14F-4D97-AF65-F5344CB8AC3E}">
        <p14:creationId xmlns:p14="http://schemas.microsoft.com/office/powerpoint/2010/main" val="38776941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my free time, I give free drawings and song covers to people online who request that, just to cheer them up. </a:t>
            </a:r>
          </a:p>
        </p:txBody>
      </p:sp>
      <p:sp>
        <p:nvSpPr>
          <p:cNvPr id="4" name="Slide Number Placeholder 3"/>
          <p:cNvSpPr>
            <a:spLocks noGrp="1"/>
          </p:cNvSpPr>
          <p:nvPr>
            <p:ph type="sldNum" sz="quarter" idx="5"/>
          </p:nvPr>
        </p:nvSpPr>
        <p:spPr/>
        <p:txBody>
          <a:bodyPr/>
          <a:lstStyle/>
          <a:p>
            <a:fld id="{D00FC300-0791-4F1A-9917-B6119617F484}" type="slidenum">
              <a:rPr lang="en-US" smtClean="0"/>
              <a:t>55</a:t>
            </a:fld>
            <a:endParaRPr lang="en-US" dirty="0"/>
          </a:p>
        </p:txBody>
      </p:sp>
    </p:spTree>
    <p:extLst>
      <p:ext uri="{BB962C8B-B14F-4D97-AF65-F5344CB8AC3E}">
        <p14:creationId xmlns:p14="http://schemas.microsoft.com/office/powerpoint/2010/main" val="25113752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also a hobbyist content creator. So I know a lot about audio and video editing.</a:t>
            </a:r>
          </a:p>
        </p:txBody>
      </p:sp>
      <p:sp>
        <p:nvSpPr>
          <p:cNvPr id="4" name="Slide Number Placeholder 3"/>
          <p:cNvSpPr>
            <a:spLocks noGrp="1"/>
          </p:cNvSpPr>
          <p:nvPr>
            <p:ph type="sldNum" sz="quarter" idx="5"/>
          </p:nvPr>
        </p:nvSpPr>
        <p:spPr/>
        <p:txBody>
          <a:bodyPr/>
          <a:lstStyle/>
          <a:p>
            <a:fld id="{D00FC300-0791-4F1A-9917-B6119617F484}" type="slidenum">
              <a:rPr lang="en-US" smtClean="0"/>
              <a:t>56</a:t>
            </a:fld>
            <a:endParaRPr lang="en-US" dirty="0"/>
          </a:p>
        </p:txBody>
      </p:sp>
    </p:spTree>
    <p:extLst>
      <p:ext uri="{BB962C8B-B14F-4D97-AF65-F5344CB8AC3E}">
        <p14:creationId xmlns:p14="http://schemas.microsoft.com/office/powerpoint/2010/main" val="30756431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Along the way, I self-learned a series of skills. And I sincerely believe I can become anyone I want, simply because I know how to train myself. It will be great if my students can develop the same confidence provided by meta skills.</a:t>
            </a:r>
          </a:p>
          <a:p>
            <a:endParaRPr lang="en-US" dirty="0"/>
          </a:p>
          <a:p>
            <a:r>
              <a:rPr lang="en-US" dirty="0"/>
              <a:t>------</a:t>
            </a:r>
            <a:endParaRPr lang="en-US" i="1" dirty="0"/>
          </a:p>
          <a:p>
            <a:r>
              <a:rPr lang="en-US" i="1" dirty="0"/>
              <a:t>…so that they can explore and enjoy this wonderful world.</a:t>
            </a:r>
          </a:p>
        </p:txBody>
      </p:sp>
      <p:sp>
        <p:nvSpPr>
          <p:cNvPr id="4" name="Slide Number Placeholder 3"/>
          <p:cNvSpPr>
            <a:spLocks noGrp="1"/>
          </p:cNvSpPr>
          <p:nvPr>
            <p:ph type="sldNum" sz="quarter" idx="5"/>
          </p:nvPr>
        </p:nvSpPr>
        <p:spPr/>
        <p:txBody>
          <a:bodyPr/>
          <a:lstStyle/>
          <a:p>
            <a:fld id="{D00FC300-0791-4F1A-9917-B6119617F484}" type="slidenum">
              <a:rPr lang="en-US" smtClean="0"/>
              <a:t>57</a:t>
            </a:fld>
            <a:endParaRPr lang="en-US" dirty="0"/>
          </a:p>
        </p:txBody>
      </p:sp>
    </p:spTree>
    <p:extLst>
      <p:ext uri="{BB962C8B-B14F-4D97-AF65-F5344CB8AC3E}">
        <p14:creationId xmlns:p14="http://schemas.microsoft.com/office/powerpoint/2010/main" val="12396670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have been keeping asking myself, what has made me who I am today? How do I duplicate the good parts of me in my students?</a:t>
            </a:r>
          </a:p>
          <a:p>
            <a:endParaRPr lang="en-US" dirty="0"/>
          </a:p>
          <a:p>
            <a:endParaRPr lang="en-US" dirty="0"/>
          </a:p>
        </p:txBody>
      </p:sp>
      <p:sp>
        <p:nvSpPr>
          <p:cNvPr id="4" name="Slide Number Placeholder 3"/>
          <p:cNvSpPr>
            <a:spLocks noGrp="1"/>
          </p:cNvSpPr>
          <p:nvPr>
            <p:ph type="sldNum" sz="quarter" idx="5"/>
          </p:nvPr>
        </p:nvSpPr>
        <p:spPr/>
        <p:txBody>
          <a:bodyPr/>
          <a:lstStyle/>
          <a:p>
            <a:fld id="{D00FC300-0791-4F1A-9917-B6119617F484}" type="slidenum">
              <a:rPr lang="en-US" smtClean="0"/>
              <a:t>58</a:t>
            </a:fld>
            <a:endParaRPr lang="en-US" dirty="0"/>
          </a:p>
        </p:txBody>
      </p:sp>
    </p:spTree>
    <p:extLst>
      <p:ext uri="{BB962C8B-B14F-4D97-AF65-F5344CB8AC3E}">
        <p14:creationId xmlns:p14="http://schemas.microsoft.com/office/powerpoint/2010/main" val="41368314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first question. The answer contains two parts. One, I fully trust the instructors, so even though I am not on the brilliant side, I always try my best to meticulously follow the instructions.</a:t>
            </a:r>
          </a:p>
          <a:p>
            <a:endParaRPr lang="en-US" dirty="0"/>
          </a:p>
          <a:p>
            <a:r>
              <a:rPr lang="en-US" dirty="0"/>
              <a:t>I still remember there was one math professor of mine, who said to the class: if you do not understand something I teach, just memorize it. So… that was what I did. The strategy helped, but the memorizing part was simply painful.</a:t>
            </a:r>
          </a:p>
        </p:txBody>
      </p:sp>
      <p:sp>
        <p:nvSpPr>
          <p:cNvPr id="4" name="Slide Number Placeholder 3"/>
          <p:cNvSpPr>
            <a:spLocks noGrp="1"/>
          </p:cNvSpPr>
          <p:nvPr>
            <p:ph type="sldNum" sz="quarter" idx="5"/>
          </p:nvPr>
        </p:nvSpPr>
        <p:spPr/>
        <p:txBody>
          <a:bodyPr/>
          <a:lstStyle/>
          <a:p>
            <a:fld id="{D00FC300-0791-4F1A-9917-B6119617F484}" type="slidenum">
              <a:rPr lang="en-US" smtClean="0"/>
              <a:t>59</a:t>
            </a:fld>
            <a:endParaRPr lang="en-US" dirty="0"/>
          </a:p>
        </p:txBody>
      </p:sp>
    </p:spTree>
    <p:extLst>
      <p:ext uri="{BB962C8B-B14F-4D97-AF65-F5344CB8AC3E}">
        <p14:creationId xmlns:p14="http://schemas.microsoft.com/office/powerpoint/2010/main" val="2947826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等线" panose="02010600030101010101" pitchFamily="2" charset="-122"/>
                <a:cs typeface="Times New Roman" panose="02020603050405020304" pitchFamily="18" charset="0"/>
              </a:rPr>
              <a:t>…and former Purdue University provost! </a:t>
            </a:r>
          </a:p>
          <a:p>
            <a:pPr marL="0" marR="0">
              <a:lnSpc>
                <a:spcPct val="107000"/>
              </a:lnSpc>
              <a:spcBef>
                <a:spcPts val="0"/>
              </a:spcBef>
              <a:spcAft>
                <a:spcPts val="800"/>
              </a:spcAft>
            </a:pPr>
            <a:endParaRPr lang="en-US" sz="1800" dirty="0">
              <a:effectLst/>
              <a:latin typeface="Calibri" panose="020F0502020204030204" pitchFamily="34" charset="0"/>
              <a:ea typeface="等线"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等线" panose="02010600030101010101" pitchFamily="2" charset="-122"/>
                <a:cs typeface="Times New Roman" panose="02020603050405020304" pitchFamily="18" charset="0"/>
              </a:rPr>
              <a:t>Before he started his talk, he said bluntly, this topic is so boiling hot that he was not confident to address it properly. </a:t>
            </a:r>
          </a:p>
        </p:txBody>
      </p:sp>
      <p:sp>
        <p:nvSpPr>
          <p:cNvPr id="4" name="Slide Number Placeholder 3"/>
          <p:cNvSpPr>
            <a:spLocks noGrp="1"/>
          </p:cNvSpPr>
          <p:nvPr>
            <p:ph type="sldNum" sz="quarter" idx="5"/>
          </p:nvPr>
        </p:nvSpPr>
        <p:spPr/>
        <p:txBody>
          <a:bodyPr/>
          <a:lstStyle/>
          <a:p>
            <a:fld id="{D00FC300-0791-4F1A-9917-B6119617F484}" type="slidenum">
              <a:rPr lang="en-US" smtClean="0"/>
              <a:t>6</a:t>
            </a:fld>
            <a:endParaRPr lang="en-US" dirty="0"/>
          </a:p>
        </p:txBody>
      </p:sp>
    </p:spTree>
    <p:extLst>
      <p:ext uri="{BB962C8B-B14F-4D97-AF65-F5344CB8AC3E}">
        <p14:creationId xmlns:p14="http://schemas.microsoft.com/office/powerpoint/2010/main" val="17707441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cannot expect that level of trust from all the students. So, I know when I become an instructor, I need to earn the trust, by teaching things the students feel interesting and useful, and by making it personal, showing them that I care, </a:t>
            </a:r>
          </a:p>
        </p:txBody>
      </p:sp>
      <p:sp>
        <p:nvSpPr>
          <p:cNvPr id="4" name="Slide Number Placeholder 3"/>
          <p:cNvSpPr>
            <a:spLocks noGrp="1"/>
          </p:cNvSpPr>
          <p:nvPr>
            <p:ph type="sldNum" sz="quarter" idx="5"/>
          </p:nvPr>
        </p:nvSpPr>
        <p:spPr/>
        <p:txBody>
          <a:bodyPr/>
          <a:lstStyle/>
          <a:p>
            <a:fld id="{D00FC300-0791-4F1A-9917-B6119617F484}" type="slidenum">
              <a:rPr lang="en-US" smtClean="0"/>
              <a:t>60</a:t>
            </a:fld>
            <a:endParaRPr lang="en-US" dirty="0"/>
          </a:p>
        </p:txBody>
      </p:sp>
    </p:spTree>
    <p:extLst>
      <p:ext uri="{BB962C8B-B14F-4D97-AF65-F5344CB8AC3E}">
        <p14:creationId xmlns:p14="http://schemas.microsoft.com/office/powerpoint/2010/main" val="33847175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also been extremely lucky to have a wide range of experiences. Some of them provided the defining moments of my life. So I want to encourage my students to experience more, if they have the chance.</a:t>
            </a:r>
          </a:p>
        </p:txBody>
      </p:sp>
      <p:sp>
        <p:nvSpPr>
          <p:cNvPr id="4" name="Slide Number Placeholder 3"/>
          <p:cNvSpPr>
            <a:spLocks noGrp="1"/>
          </p:cNvSpPr>
          <p:nvPr>
            <p:ph type="sldNum" sz="quarter" idx="5"/>
          </p:nvPr>
        </p:nvSpPr>
        <p:spPr/>
        <p:txBody>
          <a:bodyPr/>
          <a:lstStyle/>
          <a:p>
            <a:fld id="{D00FC300-0791-4F1A-9917-B6119617F484}" type="slidenum">
              <a:rPr lang="en-US" smtClean="0"/>
              <a:t>61</a:t>
            </a:fld>
            <a:endParaRPr lang="en-US" dirty="0"/>
          </a:p>
        </p:txBody>
      </p:sp>
    </p:spTree>
    <p:extLst>
      <p:ext uri="{BB962C8B-B14F-4D97-AF65-F5344CB8AC3E}">
        <p14:creationId xmlns:p14="http://schemas.microsoft.com/office/powerpoint/2010/main" val="11839752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I was privileged with the opportunity to experience three quite different education systems. At the US, as we all know, you will get enough freedom and resources to grow as high as you can reach. The Asian culture can really humble you. The Australian education system feels like a service business to me, highly professional and highly efficient.</a:t>
            </a:r>
          </a:p>
          <a:p>
            <a:endParaRPr lang="en-US" dirty="0"/>
          </a:p>
          <a:p>
            <a:r>
              <a:rPr lang="en-US" dirty="0"/>
              <a:t>When a student is exposed to this large portion of the world, their stereotypes about people will be challenged again, again, and again, to the point where it is probably easier to just treat everyone independently. Also, they are more likely to have friends of different backgrounds, and it is hard to discriminate strangers who appear similar to your friends.</a:t>
            </a:r>
          </a:p>
        </p:txBody>
      </p:sp>
      <p:sp>
        <p:nvSpPr>
          <p:cNvPr id="4" name="Slide Number Placeholder 3"/>
          <p:cNvSpPr>
            <a:spLocks noGrp="1"/>
          </p:cNvSpPr>
          <p:nvPr>
            <p:ph type="sldNum" sz="quarter" idx="5"/>
          </p:nvPr>
        </p:nvSpPr>
        <p:spPr/>
        <p:txBody>
          <a:bodyPr/>
          <a:lstStyle/>
          <a:p>
            <a:fld id="{D00FC300-0791-4F1A-9917-B6119617F484}" type="slidenum">
              <a:rPr lang="en-US" smtClean="0"/>
              <a:t>62</a:t>
            </a:fld>
            <a:endParaRPr lang="en-US" dirty="0"/>
          </a:p>
        </p:txBody>
      </p:sp>
    </p:spTree>
    <p:extLst>
      <p:ext uri="{BB962C8B-B14F-4D97-AF65-F5344CB8AC3E}">
        <p14:creationId xmlns:p14="http://schemas.microsoft.com/office/powerpoint/2010/main" val="11475573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is why I believe exposure can help motivate a student to become a better person.</a:t>
            </a:r>
          </a:p>
          <a:p>
            <a:endParaRPr lang="en-US" dirty="0"/>
          </a:p>
          <a:p>
            <a:r>
              <a:rPr lang="en-US" dirty="0"/>
              <a:t>------</a:t>
            </a:r>
          </a:p>
          <a:p>
            <a:r>
              <a:rPr lang="en-US" i="1" dirty="0"/>
              <a:t>Other exposures include:</a:t>
            </a:r>
          </a:p>
          <a:p>
            <a:pPr marL="171450" indent="-171450">
              <a:buFontTx/>
              <a:buChar char="-"/>
            </a:pPr>
            <a:r>
              <a:rPr lang="en-US" i="1" dirty="0"/>
              <a:t>Role model</a:t>
            </a:r>
          </a:p>
          <a:p>
            <a:pPr marL="171450" indent="-171450">
              <a:buFontTx/>
              <a:buChar char="-"/>
            </a:pPr>
            <a:r>
              <a:rPr lang="en-US" i="1" dirty="0"/>
              <a:t>Mentoring</a:t>
            </a:r>
          </a:p>
          <a:p>
            <a:pPr marL="171450" indent="-171450">
              <a:buFontTx/>
              <a:buChar char="-"/>
            </a:pPr>
            <a:r>
              <a:rPr lang="en-US" i="1" dirty="0"/>
              <a:t>Services to community</a:t>
            </a:r>
          </a:p>
        </p:txBody>
      </p:sp>
      <p:sp>
        <p:nvSpPr>
          <p:cNvPr id="4" name="Slide Number Placeholder 3"/>
          <p:cNvSpPr>
            <a:spLocks noGrp="1"/>
          </p:cNvSpPr>
          <p:nvPr>
            <p:ph type="sldNum" sz="quarter" idx="5"/>
          </p:nvPr>
        </p:nvSpPr>
        <p:spPr/>
        <p:txBody>
          <a:bodyPr/>
          <a:lstStyle/>
          <a:p>
            <a:fld id="{D00FC300-0791-4F1A-9917-B6119617F484}" type="slidenum">
              <a:rPr lang="en-US" smtClean="0"/>
              <a:t>63</a:t>
            </a:fld>
            <a:endParaRPr lang="en-US" dirty="0"/>
          </a:p>
        </p:txBody>
      </p:sp>
    </p:spTree>
    <p:extLst>
      <p:ext uri="{BB962C8B-B14F-4D97-AF65-F5344CB8AC3E}">
        <p14:creationId xmlns:p14="http://schemas.microsoft.com/office/powerpoint/2010/main" val="35323740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I’d like to share with you one piece of my experience, as a volunteer teacher in a remote village. That experience was so eye-opening, and even mind-blowing. It </a:t>
            </a:r>
            <a:r>
              <a:rPr lang="en-US" altLang="zh-CN" dirty="0"/>
              <a:t>basically shaped my attitude toward online education</a:t>
            </a:r>
            <a:r>
              <a:rPr lang="en-US" dirty="0"/>
              <a:t>. </a:t>
            </a:r>
          </a:p>
          <a:p>
            <a:endParaRPr lang="en-US" dirty="0"/>
          </a:p>
          <a:p>
            <a:r>
              <a:rPr lang="en-US" dirty="0"/>
              <a:t>At that time, I was a junior undergraduate student. A summer service program was recruiting volunteer teachers, so I just participated without much thinking. We were dropped off out of the village because it was in a mountainous area. The only way to enter the village was by foot. And because of the poor transportation, local economy was extremely undeveloped. There was no tap water. Only one building had electricity. </a:t>
            </a:r>
          </a:p>
          <a:p>
            <a:endParaRPr lang="en-US" dirty="0"/>
          </a:p>
          <a:p>
            <a:r>
              <a:rPr lang="en-US" dirty="0"/>
              <a:t>We took care of about 30 kids. Interestingly, they were from different grades. Later, we learned that the whole elementary school only had two teachers, so all the kids, no matter how old they were, almost always attended the same class. These conditions were challenging, but still acceptable to me.</a:t>
            </a:r>
          </a:p>
          <a:p>
            <a:endParaRPr lang="en-US" dirty="0"/>
          </a:p>
          <a:p>
            <a:r>
              <a:rPr lang="en-US" dirty="0"/>
              <a:t>Then there was this one little girl in the class, about 7 or 8 years old, holding her baby brother, who was maybe only 1 or 2 years old. The girl was so tiny herself, that her baby brother’s head appeared unproportionally big. And it seemed the baby was just hanging down in front of her, because she was too tiny to to hold the baby horizontally as people normally do. That scene was so unusual to me that it will be stuck in my head for the rest of my life.</a:t>
            </a:r>
          </a:p>
          <a:p>
            <a:endParaRPr lang="en-US" dirty="0"/>
          </a:p>
          <a:p>
            <a:r>
              <a:rPr lang="en-US" dirty="0"/>
              <a:t>I still don’t know how to handle a baby, but she was so good. The baby was behaving himself, so she must have had done that very often. It turned out that, their parents went out of the village to make money, so they were left with their grandparents in the village. We found later the whole village basically only had elderly people and kids in it.</a:t>
            </a:r>
            <a:br>
              <a:rPr lang="en-US" dirty="0"/>
            </a:br>
            <a:br>
              <a:rPr lang="en-US" dirty="0"/>
            </a:br>
            <a:r>
              <a:rPr lang="en-US" dirty="0"/>
              <a:t> </a:t>
            </a:r>
          </a:p>
          <a:p>
            <a:endParaRPr lang="en-US" dirty="0"/>
          </a:p>
          <a:p>
            <a:endParaRPr lang="en-US" dirty="0"/>
          </a:p>
        </p:txBody>
      </p:sp>
      <p:sp>
        <p:nvSpPr>
          <p:cNvPr id="4" name="Slide Number Placeholder 3"/>
          <p:cNvSpPr>
            <a:spLocks noGrp="1"/>
          </p:cNvSpPr>
          <p:nvPr>
            <p:ph type="sldNum" sz="quarter" idx="5"/>
          </p:nvPr>
        </p:nvSpPr>
        <p:spPr/>
        <p:txBody>
          <a:bodyPr/>
          <a:lstStyle/>
          <a:p>
            <a:fld id="{D00FC300-0791-4F1A-9917-B6119617F484}" type="slidenum">
              <a:rPr lang="en-US" smtClean="0"/>
              <a:t>64</a:t>
            </a:fld>
            <a:endParaRPr lang="en-US" dirty="0"/>
          </a:p>
        </p:txBody>
      </p:sp>
    </p:spTree>
    <p:extLst>
      <p:ext uri="{BB962C8B-B14F-4D97-AF65-F5344CB8AC3E}">
        <p14:creationId xmlns:p14="http://schemas.microsoft.com/office/powerpoint/2010/main" val="33247364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let’s come back to the question. Why online education? To many, online education is an alternative, cheaper option to traditional on-campus education.</a:t>
            </a:r>
          </a:p>
          <a:p>
            <a:endParaRPr lang="en-US" dirty="0"/>
          </a:p>
          <a:p>
            <a:r>
              <a:rPr lang="en-US" dirty="0"/>
              <a:t>To me, online education is the only practical remedy for the kids I met. They simply had too little resource to support anything else.</a:t>
            </a:r>
          </a:p>
        </p:txBody>
      </p:sp>
      <p:sp>
        <p:nvSpPr>
          <p:cNvPr id="4" name="Slide Number Placeholder 3"/>
          <p:cNvSpPr>
            <a:spLocks noGrp="1"/>
          </p:cNvSpPr>
          <p:nvPr>
            <p:ph type="sldNum" sz="quarter" idx="5"/>
          </p:nvPr>
        </p:nvSpPr>
        <p:spPr/>
        <p:txBody>
          <a:bodyPr/>
          <a:lstStyle/>
          <a:p>
            <a:fld id="{D00FC300-0791-4F1A-9917-B6119617F484}" type="slidenum">
              <a:rPr lang="en-US" smtClean="0"/>
              <a:t>65</a:t>
            </a:fld>
            <a:endParaRPr lang="en-US" dirty="0"/>
          </a:p>
        </p:txBody>
      </p:sp>
    </p:spTree>
    <p:extLst>
      <p:ext uri="{BB962C8B-B14F-4D97-AF65-F5344CB8AC3E}">
        <p14:creationId xmlns:p14="http://schemas.microsoft.com/office/powerpoint/2010/main" val="12654021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that was about 15 years ago. The living condition in that village probably has been improved dramatically. </a:t>
            </a:r>
          </a:p>
          <a:p>
            <a:endParaRPr lang="en-US" dirty="0"/>
          </a:p>
          <a:p>
            <a:r>
              <a:rPr lang="en-US" dirty="0"/>
              <a:t>Still, if I imagine I were one of the kids there, and maybe during one visit of my parents back to the village, I got a phone as present. In that case, would I use the phone to take online courses?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00FC300-0791-4F1A-9917-B6119617F484}" type="slidenum">
              <a:rPr lang="en-US" smtClean="0"/>
              <a:t>66</a:t>
            </a:fld>
            <a:endParaRPr lang="en-US" dirty="0"/>
          </a:p>
        </p:txBody>
      </p:sp>
    </p:spTree>
    <p:extLst>
      <p:ext uri="{BB962C8B-B14F-4D97-AF65-F5344CB8AC3E}">
        <p14:creationId xmlns:p14="http://schemas.microsoft.com/office/powerpoint/2010/main" val="328388370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really wish the answer is yes, but the fact is, I am a very disciplined person and I have taken many online courses myself. The majority of them only cover pieces of specific knowledge. Because of that, I frequently feel board, sometimes even fall asleep taking these course.</a:t>
            </a:r>
          </a:p>
        </p:txBody>
      </p:sp>
      <p:sp>
        <p:nvSpPr>
          <p:cNvPr id="4" name="Slide Number Placeholder 3"/>
          <p:cNvSpPr>
            <a:spLocks noGrp="1"/>
          </p:cNvSpPr>
          <p:nvPr>
            <p:ph type="sldNum" sz="quarter" idx="5"/>
          </p:nvPr>
        </p:nvSpPr>
        <p:spPr/>
        <p:txBody>
          <a:bodyPr/>
          <a:lstStyle/>
          <a:p>
            <a:fld id="{D00FC300-0791-4F1A-9917-B6119617F484}" type="slidenum">
              <a:rPr lang="en-US" smtClean="0"/>
              <a:t>67</a:t>
            </a:fld>
            <a:endParaRPr lang="en-US" dirty="0"/>
          </a:p>
        </p:txBody>
      </p:sp>
    </p:spTree>
    <p:extLst>
      <p:ext uri="{BB962C8B-B14F-4D97-AF65-F5344CB8AC3E}">
        <p14:creationId xmlns:p14="http://schemas.microsoft.com/office/powerpoint/2010/main" val="170338691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 average kid, TikTok and games will be way more attractive than online course. After all, they were </a:t>
            </a:r>
            <a:r>
              <a:rPr lang="en-US" sz="1200" dirty="0">
                <a:highlight>
                  <a:srgbClr val="FFFF00"/>
                </a:highlight>
              </a:rPr>
              <a:t>deliberately</a:t>
            </a:r>
            <a:r>
              <a:rPr lang="en-US" dirty="0"/>
              <a:t> designed to be addictive, often with the help of hundreds, if not thousands, of experts.</a:t>
            </a:r>
          </a:p>
        </p:txBody>
      </p:sp>
      <p:sp>
        <p:nvSpPr>
          <p:cNvPr id="4" name="Slide Number Placeholder 3"/>
          <p:cNvSpPr>
            <a:spLocks noGrp="1"/>
          </p:cNvSpPr>
          <p:nvPr>
            <p:ph type="sldNum" sz="quarter" idx="5"/>
          </p:nvPr>
        </p:nvSpPr>
        <p:spPr/>
        <p:txBody>
          <a:bodyPr/>
          <a:lstStyle/>
          <a:p>
            <a:fld id="{D00FC300-0791-4F1A-9917-B6119617F484}" type="slidenum">
              <a:rPr lang="en-US" smtClean="0"/>
              <a:t>68</a:t>
            </a:fld>
            <a:endParaRPr lang="en-US" dirty="0"/>
          </a:p>
        </p:txBody>
      </p:sp>
    </p:spTree>
    <p:extLst>
      <p:ext uri="{BB962C8B-B14F-4D97-AF65-F5344CB8AC3E}">
        <p14:creationId xmlns:p14="http://schemas.microsoft.com/office/powerpoint/2010/main" val="38383093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to actually benefit the students, we really need their intense attention over a long time. Fighting for their attention is a big deal, because whatever get the attention of the next generation, will secure its position to be preserved in future human civilization.</a:t>
            </a:r>
          </a:p>
        </p:txBody>
      </p:sp>
      <p:sp>
        <p:nvSpPr>
          <p:cNvPr id="4" name="Slide Number Placeholder 3"/>
          <p:cNvSpPr>
            <a:spLocks noGrp="1"/>
          </p:cNvSpPr>
          <p:nvPr>
            <p:ph type="sldNum" sz="quarter" idx="5"/>
          </p:nvPr>
        </p:nvSpPr>
        <p:spPr/>
        <p:txBody>
          <a:bodyPr/>
          <a:lstStyle/>
          <a:p>
            <a:fld id="{D00FC300-0791-4F1A-9917-B6119617F484}" type="slidenum">
              <a:rPr lang="en-US" smtClean="0"/>
              <a:t>69</a:t>
            </a:fld>
            <a:endParaRPr lang="en-US" dirty="0"/>
          </a:p>
        </p:txBody>
      </p:sp>
    </p:spTree>
    <p:extLst>
      <p:ext uri="{BB962C8B-B14F-4D97-AF65-F5344CB8AC3E}">
        <p14:creationId xmlns:p14="http://schemas.microsoft.com/office/powerpoint/2010/main" val="1394679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等线" panose="02010600030101010101" pitchFamily="2" charset="-122"/>
                <a:cs typeface="Times New Roman" panose="02020603050405020304" pitchFamily="18" charset="0"/>
              </a:rPr>
              <a:t>That was a huge discouraging moment for me. Compared with Dr. Akridge, I am young and inexperienced. If he feels pressure from this topic, I must be naïve trying to address it myself?</a:t>
            </a:r>
          </a:p>
        </p:txBody>
      </p:sp>
      <p:sp>
        <p:nvSpPr>
          <p:cNvPr id="4" name="Slide Number Placeholder 3"/>
          <p:cNvSpPr>
            <a:spLocks noGrp="1"/>
          </p:cNvSpPr>
          <p:nvPr>
            <p:ph type="sldNum" sz="quarter" idx="5"/>
          </p:nvPr>
        </p:nvSpPr>
        <p:spPr/>
        <p:txBody>
          <a:bodyPr/>
          <a:lstStyle/>
          <a:p>
            <a:fld id="{D00FC300-0791-4F1A-9917-B6119617F484}" type="slidenum">
              <a:rPr lang="en-US" smtClean="0"/>
              <a:t>7</a:t>
            </a:fld>
            <a:endParaRPr lang="en-US" dirty="0"/>
          </a:p>
        </p:txBody>
      </p:sp>
    </p:spTree>
    <p:extLst>
      <p:ext uri="{BB962C8B-B14F-4D97-AF65-F5344CB8AC3E}">
        <p14:creationId xmlns:p14="http://schemas.microsoft.com/office/powerpoint/2010/main" val="25907434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educators want a bigger slice of this “limited resource“ to keep ideas that we believe are useful, while online entertainment wants a bigger slice to keep ideas they are fun.</a:t>
            </a:r>
          </a:p>
          <a:p>
            <a:endParaRPr lang="en-US" dirty="0"/>
          </a:p>
          <a:p>
            <a:r>
              <a:rPr lang="en-US" dirty="0"/>
              <a:t>It is hard to argue which side is right, but it is crystal clear that we online educators won’t win the competition if we do not change.</a:t>
            </a:r>
          </a:p>
        </p:txBody>
      </p:sp>
      <p:sp>
        <p:nvSpPr>
          <p:cNvPr id="4" name="Slide Number Placeholder 3"/>
          <p:cNvSpPr>
            <a:spLocks noGrp="1"/>
          </p:cNvSpPr>
          <p:nvPr>
            <p:ph type="sldNum" sz="quarter" idx="5"/>
          </p:nvPr>
        </p:nvSpPr>
        <p:spPr/>
        <p:txBody>
          <a:bodyPr/>
          <a:lstStyle/>
          <a:p>
            <a:fld id="{D00FC300-0791-4F1A-9917-B6119617F484}" type="slidenum">
              <a:rPr lang="en-US" smtClean="0"/>
              <a:t>70</a:t>
            </a:fld>
            <a:endParaRPr lang="en-US" dirty="0"/>
          </a:p>
        </p:txBody>
      </p:sp>
    </p:spTree>
    <p:extLst>
      <p:ext uri="{BB962C8B-B14F-4D97-AF65-F5344CB8AC3E}">
        <p14:creationId xmlns:p14="http://schemas.microsoft.com/office/powerpoint/2010/main" val="147251263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changing will be the norm for online education if we want to keep up with the fast-changing world.</a:t>
            </a:r>
          </a:p>
        </p:txBody>
      </p:sp>
      <p:sp>
        <p:nvSpPr>
          <p:cNvPr id="4" name="Slide Number Placeholder 3"/>
          <p:cNvSpPr>
            <a:spLocks noGrp="1"/>
          </p:cNvSpPr>
          <p:nvPr>
            <p:ph type="sldNum" sz="quarter" idx="5"/>
          </p:nvPr>
        </p:nvSpPr>
        <p:spPr/>
        <p:txBody>
          <a:bodyPr/>
          <a:lstStyle/>
          <a:p>
            <a:fld id="{D00FC300-0791-4F1A-9917-B6119617F484}" type="slidenum">
              <a:rPr lang="en-US" smtClean="0"/>
              <a:t>71</a:t>
            </a:fld>
            <a:endParaRPr lang="en-US" dirty="0"/>
          </a:p>
        </p:txBody>
      </p:sp>
    </p:spTree>
    <p:extLst>
      <p:ext uri="{BB962C8B-B14F-4D97-AF65-F5344CB8AC3E}">
        <p14:creationId xmlns:p14="http://schemas.microsoft.com/office/powerpoint/2010/main" val="2358762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that sense, we may not want to be too obsessed with the “best practices”; instead, we need establish procedures to streamline the proposal, implementation, evaluation, and promotion of “better practices”.</a:t>
            </a:r>
          </a:p>
        </p:txBody>
      </p:sp>
      <p:sp>
        <p:nvSpPr>
          <p:cNvPr id="4" name="Slide Number Placeholder 3"/>
          <p:cNvSpPr>
            <a:spLocks noGrp="1"/>
          </p:cNvSpPr>
          <p:nvPr>
            <p:ph type="sldNum" sz="quarter" idx="5"/>
          </p:nvPr>
        </p:nvSpPr>
        <p:spPr/>
        <p:txBody>
          <a:bodyPr/>
          <a:lstStyle/>
          <a:p>
            <a:fld id="{D00FC300-0791-4F1A-9917-B6119617F484}" type="slidenum">
              <a:rPr lang="en-US" smtClean="0"/>
              <a:t>72</a:t>
            </a:fld>
            <a:endParaRPr lang="en-US" dirty="0"/>
          </a:p>
        </p:txBody>
      </p:sp>
    </p:spTree>
    <p:extLst>
      <p:ext uri="{BB962C8B-B14F-4D97-AF65-F5344CB8AC3E}">
        <p14:creationId xmlns:p14="http://schemas.microsoft.com/office/powerpoint/2010/main" val="201566845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first thing first, what can we propose as the candidates for better practices? Well, search no further, one of the competitors we just identified, video games, have been extremely successful in training people with complicated knowledge and </a:t>
            </a:r>
            <a:r>
              <a:rPr lang="en-US" altLang="zh-CN" dirty="0"/>
              <a:t>amazing skills. Unfortunately, because they are </a:t>
            </a:r>
            <a:r>
              <a:rPr lang="en-US" sz="1800" dirty="0">
                <a:effectLst/>
                <a:latin typeface="Calibri" panose="020F0502020204030204" pitchFamily="34" charset="0"/>
                <a:ea typeface="等线" panose="02010600030101010101" pitchFamily="2" charset="-122"/>
                <a:cs typeface="Times New Roman" panose="02020603050405020304" pitchFamily="18" charset="0"/>
              </a:rPr>
              <a:t>highly entertainment-focused, the majority of the content they teach do not directly apply in real life.</a:t>
            </a:r>
            <a:r>
              <a:rPr lang="en-US" altLang="zh-CN" dirty="0"/>
              <a:t> Is there a way to combine that with what we want to teach? So that the students can be addictive to learning and applying real-life skills?</a:t>
            </a:r>
            <a:endParaRPr lang="en-US" dirty="0"/>
          </a:p>
        </p:txBody>
      </p:sp>
      <p:sp>
        <p:nvSpPr>
          <p:cNvPr id="4" name="Slide Number Placeholder 3"/>
          <p:cNvSpPr>
            <a:spLocks noGrp="1"/>
          </p:cNvSpPr>
          <p:nvPr>
            <p:ph type="sldNum" sz="quarter" idx="5"/>
          </p:nvPr>
        </p:nvSpPr>
        <p:spPr/>
        <p:txBody>
          <a:bodyPr/>
          <a:lstStyle/>
          <a:p>
            <a:fld id="{D00FC300-0791-4F1A-9917-B6119617F484}" type="slidenum">
              <a:rPr lang="en-US" smtClean="0"/>
              <a:t>73</a:t>
            </a:fld>
            <a:endParaRPr lang="en-US" dirty="0"/>
          </a:p>
        </p:txBody>
      </p:sp>
    </p:spTree>
    <p:extLst>
      <p:ext uri="{BB962C8B-B14F-4D97-AF65-F5344CB8AC3E}">
        <p14:creationId xmlns:p14="http://schemas.microsoft.com/office/powerpoint/2010/main" val="100691794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first step back a little bit and look at what modern “game design” can achieve. One of the key ideas is the “flow” state, as represented by the green region in this plot. We have difficulty as the x axis, and the skill level of the player as the y axis. On the one hand, if the game is too easy for the player, the player will feel bored. On the other hand, if the game is too difficult, the player will feel anxious. So we want to keep the player in the green area.</a:t>
            </a:r>
          </a:p>
          <a:p>
            <a:endParaRPr lang="en-US" dirty="0"/>
          </a:p>
          <a:p>
            <a:r>
              <a:rPr lang="en-US" dirty="0"/>
              <a:t>However, this is easier said than done, because the process is dynamic. As time goes by, the play will get better and better at the game. How does a game adapt to that?</a:t>
            </a:r>
          </a:p>
          <a:p>
            <a:endParaRPr lang="en-US" dirty="0"/>
          </a:p>
          <a:p>
            <a:r>
              <a:rPr lang="en-US" dirty="0"/>
              <a:t>What’s more, there are more than one player. Each of them will start at a different skill level and will learn at different speeds. How can a game adapt to that?</a:t>
            </a:r>
          </a:p>
        </p:txBody>
      </p:sp>
      <p:sp>
        <p:nvSpPr>
          <p:cNvPr id="4" name="Slide Number Placeholder 3"/>
          <p:cNvSpPr>
            <a:spLocks noGrp="1"/>
          </p:cNvSpPr>
          <p:nvPr>
            <p:ph type="sldNum" sz="quarter" idx="5"/>
          </p:nvPr>
        </p:nvSpPr>
        <p:spPr/>
        <p:txBody>
          <a:bodyPr/>
          <a:lstStyle/>
          <a:p>
            <a:fld id="{D00FC300-0791-4F1A-9917-B6119617F484}" type="slidenum">
              <a:rPr lang="en-US" smtClean="0"/>
              <a:t>74</a:t>
            </a:fld>
            <a:endParaRPr lang="en-US" dirty="0"/>
          </a:p>
        </p:txBody>
      </p:sp>
    </p:spTree>
    <p:extLst>
      <p:ext uri="{BB962C8B-B14F-4D97-AF65-F5344CB8AC3E}">
        <p14:creationId xmlns:p14="http://schemas.microsoft.com/office/powerpoint/2010/main" val="138062405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video game industry is very mature today. They have a large set of tricks or techniques to help achieve the “flow” state. </a:t>
            </a:r>
          </a:p>
          <a:p>
            <a:endParaRPr lang="en-US" dirty="0"/>
          </a:p>
          <a:p>
            <a:r>
              <a:rPr lang="en-US" dirty="0"/>
              <a:t>For example, intuitive visual hints, … by points, virtual currency, and achievements. Real-…, so that you can learn almost immediately whether an action is good or not after you take it. And the power… they will train you to play the games regularly with the rewards.</a:t>
            </a:r>
          </a:p>
        </p:txBody>
      </p:sp>
      <p:sp>
        <p:nvSpPr>
          <p:cNvPr id="4" name="Slide Number Placeholder 3"/>
          <p:cNvSpPr>
            <a:spLocks noGrp="1"/>
          </p:cNvSpPr>
          <p:nvPr>
            <p:ph type="sldNum" sz="quarter" idx="5"/>
          </p:nvPr>
        </p:nvSpPr>
        <p:spPr/>
        <p:txBody>
          <a:bodyPr/>
          <a:lstStyle/>
          <a:p>
            <a:fld id="{D00FC300-0791-4F1A-9917-B6119617F484}" type="slidenum">
              <a:rPr lang="en-US" smtClean="0"/>
              <a:t>75</a:t>
            </a:fld>
            <a:endParaRPr lang="en-US" dirty="0"/>
          </a:p>
        </p:txBody>
      </p:sp>
    </p:spTree>
    <p:extLst>
      <p:ext uri="{BB962C8B-B14F-4D97-AF65-F5344CB8AC3E}">
        <p14:creationId xmlns:p14="http://schemas.microsoft.com/office/powerpoint/2010/main" val="38463629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competition there in the game industry is extremely intense. The result is, there are actually way more techniques than highlighted here, many of them do not even follow any design principle. They just work to make the games more attractive.</a:t>
            </a:r>
          </a:p>
        </p:txBody>
      </p:sp>
      <p:sp>
        <p:nvSpPr>
          <p:cNvPr id="4" name="Slide Number Placeholder 3"/>
          <p:cNvSpPr>
            <a:spLocks noGrp="1"/>
          </p:cNvSpPr>
          <p:nvPr>
            <p:ph type="sldNum" sz="quarter" idx="5"/>
          </p:nvPr>
        </p:nvSpPr>
        <p:spPr/>
        <p:txBody>
          <a:bodyPr/>
          <a:lstStyle/>
          <a:p>
            <a:fld id="{D00FC300-0791-4F1A-9917-B6119617F484}" type="slidenum">
              <a:rPr lang="en-US" smtClean="0"/>
              <a:t>76</a:t>
            </a:fld>
            <a:endParaRPr lang="en-US" dirty="0"/>
          </a:p>
        </p:txBody>
      </p:sp>
    </p:spTree>
    <p:extLst>
      <p:ext uri="{BB962C8B-B14F-4D97-AF65-F5344CB8AC3E}">
        <p14:creationId xmlns:p14="http://schemas.microsoft.com/office/powerpoint/2010/main" val="47382798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really like this extremely pragmatic attitude. Their goal is to make games fun. For that, they will do whatever they can.</a:t>
            </a:r>
          </a:p>
        </p:txBody>
      </p:sp>
      <p:sp>
        <p:nvSpPr>
          <p:cNvPr id="4" name="Slide Number Placeholder 3"/>
          <p:cNvSpPr>
            <a:spLocks noGrp="1"/>
          </p:cNvSpPr>
          <p:nvPr>
            <p:ph type="sldNum" sz="quarter" idx="5"/>
          </p:nvPr>
        </p:nvSpPr>
        <p:spPr/>
        <p:txBody>
          <a:bodyPr/>
          <a:lstStyle/>
          <a:p>
            <a:fld id="{D00FC300-0791-4F1A-9917-B6119617F484}" type="slidenum">
              <a:rPr lang="en-US" smtClean="0"/>
              <a:t>77</a:t>
            </a:fld>
            <a:endParaRPr lang="en-US" dirty="0"/>
          </a:p>
        </p:txBody>
      </p:sp>
    </p:spTree>
    <p:extLst>
      <p:ext uri="{BB962C8B-B14F-4D97-AF65-F5344CB8AC3E}">
        <p14:creationId xmlns:p14="http://schemas.microsoft.com/office/powerpoint/2010/main" val="371051545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we educators do whatever we can to help students learn real-life skills more easily?</a:t>
            </a:r>
          </a:p>
        </p:txBody>
      </p:sp>
      <p:sp>
        <p:nvSpPr>
          <p:cNvPr id="4" name="Slide Number Placeholder 3"/>
          <p:cNvSpPr>
            <a:spLocks noGrp="1"/>
          </p:cNvSpPr>
          <p:nvPr>
            <p:ph type="sldNum" sz="quarter" idx="5"/>
          </p:nvPr>
        </p:nvSpPr>
        <p:spPr/>
        <p:txBody>
          <a:bodyPr/>
          <a:lstStyle/>
          <a:p>
            <a:fld id="{D00FC300-0791-4F1A-9917-B6119617F484}" type="slidenum">
              <a:rPr lang="en-US" smtClean="0"/>
              <a:t>78</a:t>
            </a:fld>
            <a:endParaRPr lang="en-US" dirty="0"/>
          </a:p>
        </p:txBody>
      </p:sp>
    </p:spTree>
    <p:extLst>
      <p:ext uri="{BB962C8B-B14F-4D97-AF65-F5344CB8AC3E}">
        <p14:creationId xmlns:p14="http://schemas.microsoft.com/office/powerpoint/2010/main" val="245929634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Anyway, in this huge list, I want to first discuss the “intuitive visual hints”, which has been used intensively in this presentation.</a:t>
            </a:r>
          </a:p>
        </p:txBody>
      </p:sp>
      <p:sp>
        <p:nvSpPr>
          <p:cNvPr id="4" name="Slide Number Placeholder 3"/>
          <p:cNvSpPr>
            <a:spLocks noGrp="1"/>
          </p:cNvSpPr>
          <p:nvPr>
            <p:ph type="sldNum" sz="quarter" idx="5"/>
          </p:nvPr>
        </p:nvSpPr>
        <p:spPr/>
        <p:txBody>
          <a:bodyPr/>
          <a:lstStyle/>
          <a:p>
            <a:fld id="{D00FC300-0791-4F1A-9917-B6119617F484}" type="slidenum">
              <a:rPr lang="en-US" smtClean="0"/>
              <a:t>79</a:t>
            </a:fld>
            <a:endParaRPr lang="en-US" dirty="0"/>
          </a:p>
        </p:txBody>
      </p:sp>
    </p:spTree>
    <p:extLst>
      <p:ext uri="{BB962C8B-B14F-4D97-AF65-F5344CB8AC3E}">
        <p14:creationId xmlns:p14="http://schemas.microsoft.com/office/powerpoint/2010/main" val="1810499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dirty="0">
                <a:effectLst/>
                <a:latin typeface="Calibri" panose="020F0502020204030204" pitchFamily="34" charset="0"/>
                <a:ea typeface="等线" panose="02010600030101010101" pitchFamily="2" charset="-122"/>
                <a:cs typeface="Times New Roman" panose="02020603050405020304" pitchFamily="18" charset="0"/>
              </a:rPr>
              <a:t>Fortunately, he moved on to raise the challenges faced by today’s higher education. And a lot of the techniques I want to promote in this talk seem like promising solutions. So, I puffed up along the journey and felt good about myself again.</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dirty="0">
              <a:effectLst/>
              <a:latin typeface="Calibri" panose="020F0502020204030204" pitchFamily="34" charset="0"/>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dirty="0">
                <a:effectLst/>
                <a:latin typeface="Calibri" panose="020F0502020204030204" pitchFamily="34" charset="0"/>
                <a:ea typeface="等线" panose="02010600030101010101" pitchFamily="2" charset="-122"/>
                <a:cs typeface="Times New Roman" panose="02020603050405020304" pitchFamily="18" charset="0"/>
              </a:rPr>
              <a:t>At last, when the lecture ended, I realized that Dr. Akridge pointed out high-level directions that universities could address strategically, …</a:t>
            </a:r>
          </a:p>
        </p:txBody>
      </p:sp>
      <p:sp>
        <p:nvSpPr>
          <p:cNvPr id="4" name="Slide Number Placeholder 3"/>
          <p:cNvSpPr>
            <a:spLocks noGrp="1"/>
          </p:cNvSpPr>
          <p:nvPr>
            <p:ph type="sldNum" sz="quarter" idx="5"/>
          </p:nvPr>
        </p:nvSpPr>
        <p:spPr/>
        <p:txBody>
          <a:bodyPr/>
          <a:lstStyle/>
          <a:p>
            <a:fld id="{D00FC300-0791-4F1A-9917-B6119617F484}" type="slidenum">
              <a:rPr lang="en-US" smtClean="0"/>
              <a:t>8</a:t>
            </a:fld>
            <a:endParaRPr lang="en-US" dirty="0"/>
          </a:p>
        </p:txBody>
      </p:sp>
    </p:spTree>
    <p:extLst>
      <p:ext uri="{BB962C8B-B14F-4D97-AF65-F5344CB8AC3E}">
        <p14:creationId xmlns:p14="http://schemas.microsoft.com/office/powerpoint/2010/main" val="162849481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screenshot from a very popular mobile game called Genshin Impact, which literally means the “impacts of original gods”. </a:t>
            </a:r>
          </a:p>
        </p:txBody>
      </p:sp>
      <p:sp>
        <p:nvSpPr>
          <p:cNvPr id="4" name="Slide Number Placeholder 3"/>
          <p:cNvSpPr>
            <a:spLocks noGrp="1"/>
          </p:cNvSpPr>
          <p:nvPr>
            <p:ph type="sldNum" sz="quarter" idx="5"/>
          </p:nvPr>
        </p:nvSpPr>
        <p:spPr/>
        <p:txBody>
          <a:bodyPr/>
          <a:lstStyle/>
          <a:p>
            <a:fld id="{D00FC300-0791-4F1A-9917-B6119617F484}" type="slidenum">
              <a:rPr lang="en-US" smtClean="0"/>
              <a:t>80</a:t>
            </a:fld>
            <a:endParaRPr lang="en-US" dirty="0"/>
          </a:p>
        </p:txBody>
      </p:sp>
    </p:spTree>
    <p:extLst>
      <p:ext uri="{BB962C8B-B14F-4D97-AF65-F5344CB8AC3E}">
        <p14:creationId xmlns:p14="http://schemas.microsoft.com/office/powerpoint/2010/main" val="331315479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one of the recent “miracles” in the game industry, because this game targets </a:t>
            </a:r>
            <a:r>
              <a:rPr lang="en-US" b="1" dirty="0"/>
              <a:t>global</a:t>
            </a:r>
            <a:r>
              <a:rPr lang="en-US" dirty="0"/>
              <a:t> players who are as young as </a:t>
            </a:r>
            <a:r>
              <a:rPr lang="en-US" b="1" dirty="0"/>
              <a:t>12 years old</a:t>
            </a:r>
            <a:r>
              <a:rPr lang="en-US" dirty="0"/>
              <a:t>. And its ambition actually made a huge success: they have millions of active players and 4 billion dollars of revenue in 2 years.</a:t>
            </a:r>
          </a:p>
        </p:txBody>
      </p:sp>
      <p:sp>
        <p:nvSpPr>
          <p:cNvPr id="4" name="Slide Number Placeholder 3"/>
          <p:cNvSpPr>
            <a:spLocks noGrp="1"/>
          </p:cNvSpPr>
          <p:nvPr>
            <p:ph type="sldNum" sz="quarter" idx="5"/>
          </p:nvPr>
        </p:nvSpPr>
        <p:spPr/>
        <p:txBody>
          <a:bodyPr/>
          <a:lstStyle/>
          <a:p>
            <a:fld id="{D00FC300-0791-4F1A-9917-B6119617F484}" type="slidenum">
              <a:rPr lang="en-US" smtClean="0"/>
              <a:t>81</a:t>
            </a:fld>
            <a:endParaRPr lang="en-US" dirty="0"/>
          </a:p>
        </p:txBody>
      </p:sp>
    </p:spTree>
    <p:extLst>
      <p:ext uri="{BB962C8B-B14F-4D97-AF65-F5344CB8AC3E}">
        <p14:creationId xmlns:p14="http://schemas.microsoft.com/office/powerpoint/2010/main" val="408664708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Their huge design team has made sure that the visual hints in the game are as intuitive as possible.</a:t>
            </a:r>
          </a:p>
        </p:txBody>
      </p:sp>
      <p:sp>
        <p:nvSpPr>
          <p:cNvPr id="4" name="Slide Number Placeholder 3"/>
          <p:cNvSpPr>
            <a:spLocks noGrp="1"/>
          </p:cNvSpPr>
          <p:nvPr>
            <p:ph type="sldNum" sz="quarter" idx="5"/>
          </p:nvPr>
        </p:nvSpPr>
        <p:spPr/>
        <p:txBody>
          <a:bodyPr/>
          <a:lstStyle/>
          <a:p>
            <a:fld id="{D00FC300-0791-4F1A-9917-B6119617F484}" type="slidenum">
              <a:rPr lang="en-US" smtClean="0"/>
              <a:t>82</a:t>
            </a:fld>
            <a:endParaRPr lang="en-US" dirty="0"/>
          </a:p>
        </p:txBody>
      </p:sp>
    </p:spTree>
    <p:extLst>
      <p:ext uri="{BB962C8B-B14F-4D97-AF65-F5344CB8AC3E}">
        <p14:creationId xmlns:p14="http://schemas.microsoft.com/office/powerpoint/2010/main" val="198223569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if you don’t understand something, you can always try clicking on it to reveal hints. Key ideas are highlighted.</a:t>
            </a:r>
          </a:p>
        </p:txBody>
      </p:sp>
      <p:sp>
        <p:nvSpPr>
          <p:cNvPr id="4" name="Slide Number Placeholder 3"/>
          <p:cNvSpPr>
            <a:spLocks noGrp="1"/>
          </p:cNvSpPr>
          <p:nvPr>
            <p:ph type="sldNum" sz="quarter" idx="5"/>
          </p:nvPr>
        </p:nvSpPr>
        <p:spPr/>
        <p:txBody>
          <a:bodyPr/>
          <a:lstStyle/>
          <a:p>
            <a:fld id="{D00FC300-0791-4F1A-9917-B6119617F484}" type="slidenum">
              <a:rPr lang="en-US" smtClean="0"/>
              <a:t>83</a:t>
            </a:fld>
            <a:endParaRPr lang="en-US" dirty="0"/>
          </a:p>
        </p:txBody>
      </p:sp>
    </p:spTree>
    <p:extLst>
      <p:ext uri="{BB962C8B-B14F-4D97-AF65-F5344CB8AC3E}">
        <p14:creationId xmlns:p14="http://schemas.microsoft.com/office/powerpoint/2010/main" val="200046731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click on them to get more explanations. As we can see, the rules are quite complicated, yet the game managed to teach millions of users to mater the details.</a:t>
            </a:r>
          </a:p>
          <a:p>
            <a:endParaRPr lang="en-US" dirty="0"/>
          </a:p>
          <a:p>
            <a:r>
              <a:rPr lang="en-US" dirty="0"/>
              <a:t>These are only the </a:t>
            </a:r>
            <a:r>
              <a:rPr lang="en-US" b="1" dirty="0"/>
              <a:t>real-time hints </a:t>
            </a:r>
            <a:r>
              <a:rPr lang="en-US" dirty="0"/>
              <a:t>you can get when you are in a game. </a:t>
            </a:r>
          </a:p>
        </p:txBody>
      </p:sp>
      <p:sp>
        <p:nvSpPr>
          <p:cNvPr id="4" name="Slide Number Placeholder 3"/>
          <p:cNvSpPr>
            <a:spLocks noGrp="1"/>
          </p:cNvSpPr>
          <p:nvPr>
            <p:ph type="sldNum" sz="quarter" idx="5"/>
          </p:nvPr>
        </p:nvSpPr>
        <p:spPr/>
        <p:txBody>
          <a:bodyPr/>
          <a:lstStyle/>
          <a:p>
            <a:fld id="{D00FC300-0791-4F1A-9917-B6119617F484}" type="slidenum">
              <a:rPr lang="en-US" smtClean="0"/>
              <a:t>84</a:t>
            </a:fld>
            <a:endParaRPr lang="en-US" dirty="0"/>
          </a:p>
        </p:txBody>
      </p:sp>
    </p:spTree>
    <p:extLst>
      <p:ext uri="{BB962C8B-B14F-4D97-AF65-F5344CB8AC3E}">
        <p14:creationId xmlns:p14="http://schemas.microsoft.com/office/powerpoint/2010/main" val="385196344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also have a built-in portal for players to learn more on their own if needed.</a:t>
            </a:r>
          </a:p>
        </p:txBody>
      </p:sp>
      <p:sp>
        <p:nvSpPr>
          <p:cNvPr id="4" name="Slide Number Placeholder 3"/>
          <p:cNvSpPr>
            <a:spLocks noGrp="1"/>
          </p:cNvSpPr>
          <p:nvPr>
            <p:ph type="sldNum" sz="quarter" idx="5"/>
          </p:nvPr>
        </p:nvSpPr>
        <p:spPr/>
        <p:txBody>
          <a:bodyPr/>
          <a:lstStyle/>
          <a:p>
            <a:fld id="{D00FC300-0791-4F1A-9917-B6119617F484}" type="slidenum">
              <a:rPr lang="en-US" smtClean="0"/>
              <a:t>85</a:t>
            </a:fld>
            <a:endParaRPr lang="en-US" dirty="0"/>
          </a:p>
        </p:txBody>
      </p:sp>
    </p:spTree>
    <p:extLst>
      <p:ext uri="{BB962C8B-B14F-4D97-AF65-F5344CB8AC3E}">
        <p14:creationId xmlns:p14="http://schemas.microsoft.com/office/powerpoint/2010/main" val="22482166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more, they have comprehensive Wikipedia pages, where even the most advanced players can learn something new.</a:t>
            </a:r>
          </a:p>
          <a:p>
            <a:endParaRPr lang="en-US" dirty="0"/>
          </a:p>
          <a:p>
            <a:r>
              <a:rPr lang="en-US" dirty="0"/>
              <a:t>And all these materials are interactive with extremely intuitive visual hints.</a:t>
            </a:r>
          </a:p>
          <a:p>
            <a:endParaRPr lang="en-US" dirty="0"/>
          </a:p>
          <a:p>
            <a:r>
              <a:rPr lang="en-US" dirty="0"/>
              <a:t>By the way, this example clearly shows that: games accept the reality that learning requires repetition. They never assume that the players can master something with one round of learning.</a:t>
            </a:r>
          </a:p>
        </p:txBody>
      </p:sp>
      <p:sp>
        <p:nvSpPr>
          <p:cNvPr id="4" name="Slide Number Placeholder 3"/>
          <p:cNvSpPr>
            <a:spLocks noGrp="1"/>
          </p:cNvSpPr>
          <p:nvPr>
            <p:ph type="sldNum" sz="quarter" idx="5"/>
          </p:nvPr>
        </p:nvSpPr>
        <p:spPr/>
        <p:txBody>
          <a:bodyPr/>
          <a:lstStyle/>
          <a:p>
            <a:fld id="{D00FC300-0791-4F1A-9917-B6119617F484}" type="slidenum">
              <a:rPr lang="en-US" smtClean="0"/>
              <a:t>86</a:t>
            </a:fld>
            <a:endParaRPr lang="en-US" dirty="0"/>
          </a:p>
        </p:txBody>
      </p:sp>
    </p:spTree>
    <p:extLst>
      <p:ext uri="{BB962C8B-B14F-4D97-AF65-F5344CB8AC3E}">
        <p14:creationId xmlns:p14="http://schemas.microsoft.com/office/powerpoint/2010/main" val="217276740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these hints make the learning experience effortless, especially because the interactive features dramatically reduce the effort required to fetch new study materials.</a:t>
            </a:r>
          </a:p>
        </p:txBody>
      </p:sp>
      <p:sp>
        <p:nvSpPr>
          <p:cNvPr id="4" name="Slide Number Placeholder 3"/>
          <p:cNvSpPr>
            <a:spLocks noGrp="1"/>
          </p:cNvSpPr>
          <p:nvPr>
            <p:ph type="sldNum" sz="quarter" idx="5"/>
          </p:nvPr>
        </p:nvSpPr>
        <p:spPr/>
        <p:txBody>
          <a:bodyPr/>
          <a:lstStyle/>
          <a:p>
            <a:fld id="{D00FC300-0791-4F1A-9917-B6119617F484}" type="slidenum">
              <a:rPr lang="en-US" smtClean="0"/>
              <a:t>87</a:t>
            </a:fld>
            <a:endParaRPr lang="en-US" dirty="0"/>
          </a:p>
        </p:txBody>
      </p:sp>
    </p:spTree>
    <p:extLst>
      <p:ext uri="{BB962C8B-B14F-4D97-AF65-F5344CB8AC3E}">
        <p14:creationId xmlns:p14="http://schemas.microsoft.com/office/powerpoint/2010/main" val="257145076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this example, we can see how much content is available if the player wants to learn more. </a:t>
            </a:r>
          </a:p>
          <a:p>
            <a:endParaRPr lang="en-US" dirty="0"/>
          </a:p>
          <a:p>
            <a:r>
              <a:rPr lang="en-US" dirty="0"/>
              <a:t>This is actually another overarching game design principle we can directly follow in online education.</a:t>
            </a:r>
          </a:p>
          <a:p>
            <a:endParaRPr lang="en-US" dirty="0"/>
          </a:p>
          <a:p>
            <a:r>
              <a:rPr lang="en-US" dirty="0"/>
              <a:t>We have to provide more materials than a typical student can digest, so that we will not limit how fast students can learn, or how high the students can reach. On the contrary, we want to provide rewards, either virtual or material, to encourage students to progress faster. </a:t>
            </a:r>
          </a:p>
          <a:p>
            <a:endParaRPr lang="en-US" dirty="0"/>
          </a:p>
          <a:p>
            <a:r>
              <a:rPr lang="en-US" dirty="0"/>
              <a:t>But the caveat is, this framework can easily overwhelm many students, so we need mechanisms to test whether the students are ready for more content, and if not, we need to intentionally limit their progress.</a:t>
            </a:r>
          </a:p>
          <a:p>
            <a:endParaRPr lang="en-US" dirty="0"/>
          </a:p>
          <a:p>
            <a:r>
              <a:rPr lang="en-US" dirty="0"/>
              <a:t>------</a:t>
            </a:r>
            <a:endParaRPr lang="en-US" i="1" dirty="0"/>
          </a:p>
          <a:p>
            <a:r>
              <a:rPr lang="en-US" i="1" dirty="0"/>
              <a:t>It also goes with the idea of achieving the “flow” state.</a:t>
            </a:r>
          </a:p>
        </p:txBody>
      </p:sp>
      <p:sp>
        <p:nvSpPr>
          <p:cNvPr id="4" name="Slide Number Placeholder 3"/>
          <p:cNvSpPr>
            <a:spLocks noGrp="1"/>
          </p:cNvSpPr>
          <p:nvPr>
            <p:ph type="sldNum" sz="quarter" idx="5"/>
          </p:nvPr>
        </p:nvSpPr>
        <p:spPr/>
        <p:txBody>
          <a:bodyPr/>
          <a:lstStyle/>
          <a:p>
            <a:fld id="{D00FC300-0791-4F1A-9917-B6119617F484}" type="slidenum">
              <a:rPr lang="en-US" smtClean="0"/>
              <a:t>88</a:t>
            </a:fld>
            <a:endParaRPr lang="en-US" dirty="0"/>
          </a:p>
        </p:txBody>
      </p:sp>
    </p:spTree>
    <p:extLst>
      <p:ext uri="{BB962C8B-B14F-4D97-AF65-F5344CB8AC3E}">
        <p14:creationId xmlns:p14="http://schemas.microsoft.com/office/powerpoint/2010/main" val="249709510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really want to go through all the techniques here, because a lot of them can be very inspiring, but we do not have enough time. The least I can say is, all of these techniques are widely adopted and they actually work in real life.</a:t>
            </a:r>
          </a:p>
        </p:txBody>
      </p:sp>
      <p:sp>
        <p:nvSpPr>
          <p:cNvPr id="4" name="Slide Number Placeholder 3"/>
          <p:cNvSpPr>
            <a:spLocks noGrp="1"/>
          </p:cNvSpPr>
          <p:nvPr>
            <p:ph type="sldNum" sz="quarter" idx="5"/>
          </p:nvPr>
        </p:nvSpPr>
        <p:spPr/>
        <p:txBody>
          <a:bodyPr/>
          <a:lstStyle/>
          <a:p>
            <a:fld id="{D00FC300-0791-4F1A-9917-B6119617F484}" type="slidenum">
              <a:rPr lang="en-US" smtClean="0"/>
              <a:t>89</a:t>
            </a:fld>
            <a:endParaRPr lang="en-US" dirty="0"/>
          </a:p>
        </p:txBody>
      </p:sp>
    </p:spTree>
    <p:extLst>
      <p:ext uri="{BB962C8B-B14F-4D97-AF65-F5344CB8AC3E}">
        <p14:creationId xmlns:p14="http://schemas.microsoft.com/office/powerpoint/2010/main" val="4234730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等线" panose="02010600030101010101" pitchFamily="2" charset="-122"/>
                <a:cs typeface="Times New Roman" panose="02020603050405020304" pitchFamily="18" charset="0"/>
              </a:rPr>
              <a:t>… but he did not propose any actionable solutions for individual educators. </a:t>
            </a: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To me, t</a:t>
            </a:r>
            <a:r>
              <a:rPr lang="en-US" sz="1800" dirty="0">
                <a:effectLst/>
                <a:latin typeface="Calibri" panose="020F0502020204030204" pitchFamily="34" charset="0"/>
                <a:ea typeface="等线" panose="02010600030101010101" pitchFamily="2" charset="-122"/>
                <a:cs typeface="Times New Roman" panose="02020603050405020304" pitchFamily="18" charset="0"/>
              </a:rPr>
              <a:t>hat was discouraging again, because I really wanted to learn about what I can do to help.</a:t>
            </a:r>
          </a:p>
        </p:txBody>
      </p:sp>
      <p:sp>
        <p:nvSpPr>
          <p:cNvPr id="4" name="Slide Number Placeholder 3"/>
          <p:cNvSpPr>
            <a:spLocks noGrp="1"/>
          </p:cNvSpPr>
          <p:nvPr>
            <p:ph type="sldNum" sz="quarter" idx="5"/>
          </p:nvPr>
        </p:nvSpPr>
        <p:spPr/>
        <p:txBody>
          <a:bodyPr/>
          <a:lstStyle/>
          <a:p>
            <a:fld id="{D00FC300-0791-4F1A-9917-B6119617F484}" type="slidenum">
              <a:rPr lang="en-US" smtClean="0"/>
              <a:t>9</a:t>
            </a:fld>
            <a:endParaRPr lang="en-US" dirty="0"/>
          </a:p>
        </p:txBody>
      </p:sp>
    </p:spTree>
    <p:extLst>
      <p:ext uri="{BB962C8B-B14F-4D97-AF65-F5344CB8AC3E}">
        <p14:creationId xmlns:p14="http://schemas.microsoft.com/office/powerpoint/2010/main" val="147911281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move on to example actionable items for the data science for agriculture course.</a:t>
            </a:r>
          </a:p>
          <a:p>
            <a:r>
              <a:rPr lang="en-US" dirty="0"/>
              <a:t>------</a:t>
            </a:r>
          </a:p>
          <a:p>
            <a:r>
              <a:rPr lang="en-US" i="1" dirty="0"/>
              <a:t>I do want to discuss two techniques more carefully, because they are good candidates for better practice in online education. </a:t>
            </a:r>
          </a:p>
          <a:p>
            <a:endParaRPr lang="en-US" dirty="0"/>
          </a:p>
        </p:txBody>
      </p:sp>
      <p:sp>
        <p:nvSpPr>
          <p:cNvPr id="4" name="Slide Number Placeholder 3"/>
          <p:cNvSpPr>
            <a:spLocks noGrp="1"/>
          </p:cNvSpPr>
          <p:nvPr>
            <p:ph type="sldNum" sz="quarter" idx="5"/>
          </p:nvPr>
        </p:nvSpPr>
        <p:spPr/>
        <p:txBody>
          <a:bodyPr/>
          <a:lstStyle/>
          <a:p>
            <a:fld id="{D00FC300-0791-4F1A-9917-B6119617F484}" type="slidenum">
              <a:rPr lang="en-US" smtClean="0"/>
              <a:t>90</a:t>
            </a:fld>
            <a:endParaRPr lang="en-US" dirty="0"/>
          </a:p>
        </p:txBody>
      </p:sp>
    </p:spTree>
    <p:extLst>
      <p:ext uri="{BB962C8B-B14F-4D97-AF65-F5344CB8AC3E}">
        <p14:creationId xmlns:p14="http://schemas.microsoft.com/office/powerpoint/2010/main" val="231177790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Following the guidelines we saw, the first thing I would like to do for this course, is to expand the available content.</a:t>
            </a:r>
          </a:p>
        </p:txBody>
      </p:sp>
      <p:sp>
        <p:nvSpPr>
          <p:cNvPr id="4" name="Slide Number Placeholder 3"/>
          <p:cNvSpPr>
            <a:spLocks noGrp="1"/>
          </p:cNvSpPr>
          <p:nvPr>
            <p:ph type="sldNum" sz="quarter" idx="5"/>
          </p:nvPr>
        </p:nvSpPr>
        <p:spPr/>
        <p:txBody>
          <a:bodyPr/>
          <a:lstStyle/>
          <a:p>
            <a:fld id="{D00FC300-0791-4F1A-9917-B6119617F484}" type="slidenum">
              <a:rPr lang="en-US" smtClean="0"/>
              <a:t>91</a:t>
            </a:fld>
            <a:endParaRPr lang="en-US" dirty="0"/>
          </a:p>
        </p:txBody>
      </p:sp>
    </p:spTree>
    <p:extLst>
      <p:ext uri="{BB962C8B-B14F-4D97-AF65-F5344CB8AC3E}">
        <p14:creationId xmlns:p14="http://schemas.microsoft.com/office/powerpoint/2010/main" val="193717018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seen one demo for optimization, which will be good to teach data-driven decision-making.</a:t>
            </a:r>
          </a:p>
        </p:txBody>
      </p:sp>
      <p:sp>
        <p:nvSpPr>
          <p:cNvPr id="4" name="Slide Number Placeholder 3"/>
          <p:cNvSpPr>
            <a:spLocks noGrp="1"/>
          </p:cNvSpPr>
          <p:nvPr>
            <p:ph type="sldNum" sz="quarter" idx="5"/>
          </p:nvPr>
        </p:nvSpPr>
        <p:spPr/>
        <p:txBody>
          <a:bodyPr/>
          <a:lstStyle/>
          <a:p>
            <a:fld id="{D00FC300-0791-4F1A-9917-B6119617F484}" type="slidenum">
              <a:rPr lang="en-US" smtClean="0"/>
              <a:t>92</a:t>
            </a:fld>
            <a:endParaRPr lang="en-US" dirty="0"/>
          </a:p>
        </p:txBody>
      </p:sp>
    </p:spTree>
    <p:extLst>
      <p:ext uri="{BB962C8B-B14F-4D97-AF65-F5344CB8AC3E}">
        <p14:creationId xmlns:p14="http://schemas.microsoft.com/office/powerpoint/2010/main" val="50597889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go back to the live demo of the guitar performance, and talk about digital signal processing.</a:t>
            </a:r>
          </a:p>
        </p:txBody>
      </p:sp>
      <p:sp>
        <p:nvSpPr>
          <p:cNvPr id="4" name="Slide Number Placeholder 3"/>
          <p:cNvSpPr>
            <a:spLocks noGrp="1"/>
          </p:cNvSpPr>
          <p:nvPr>
            <p:ph type="sldNum" sz="quarter" idx="5"/>
          </p:nvPr>
        </p:nvSpPr>
        <p:spPr/>
        <p:txBody>
          <a:bodyPr/>
          <a:lstStyle/>
          <a:p>
            <a:fld id="{D00FC300-0791-4F1A-9917-B6119617F484}" type="slidenum">
              <a:rPr lang="en-US" smtClean="0"/>
              <a:t>93</a:t>
            </a:fld>
            <a:endParaRPr lang="en-US" dirty="0"/>
          </a:p>
        </p:txBody>
      </p:sp>
    </p:spTree>
    <p:extLst>
      <p:ext uri="{BB962C8B-B14F-4D97-AF65-F5344CB8AC3E}">
        <p14:creationId xmlns:p14="http://schemas.microsoft.com/office/powerpoint/2010/main" val="213404179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demo will be a very good low-level introduction to data science, to help students build rough ideas about where the data comes from, how to prepare the data for easier storage and processing, and what are the basic operations on data streams.</a:t>
            </a:r>
          </a:p>
          <a:p>
            <a:endParaRPr lang="en-US" dirty="0"/>
          </a:p>
          <a:p>
            <a:r>
              <a:rPr lang="en-US" dirty="0"/>
              <a:t>The biggest advantage is that, the equipment is easy to get, and the results are tangible. For example, (in time domain, we can see … listen … clip and move …) (in frequency domain, we can … frequency components … filter). </a:t>
            </a:r>
          </a:p>
          <a:p>
            <a:endParaRPr lang="en-US" dirty="0"/>
          </a:p>
          <a:p>
            <a:r>
              <a:rPr lang="en-US" dirty="0"/>
              <a:t>That is what I mean by “tangible”. We can hear the data ourselves, which will make it easier for the students to develop intuitions. And all operations are simple enough for the students to duplicate, for example, in Python, as coding exercises.</a:t>
            </a:r>
          </a:p>
          <a:p>
            <a:endParaRPr lang="en-US" dirty="0"/>
          </a:p>
          <a:p>
            <a:endParaRPr lang="en-US" dirty="0"/>
          </a:p>
        </p:txBody>
      </p:sp>
      <p:sp>
        <p:nvSpPr>
          <p:cNvPr id="4" name="Slide Number Placeholder 3"/>
          <p:cNvSpPr>
            <a:spLocks noGrp="1"/>
          </p:cNvSpPr>
          <p:nvPr>
            <p:ph type="sldNum" sz="quarter" idx="5"/>
          </p:nvPr>
        </p:nvSpPr>
        <p:spPr/>
        <p:txBody>
          <a:bodyPr/>
          <a:lstStyle/>
          <a:p>
            <a:fld id="{D00FC300-0791-4F1A-9917-B6119617F484}" type="slidenum">
              <a:rPr lang="en-US" smtClean="0"/>
              <a:t>94</a:t>
            </a:fld>
            <a:endParaRPr lang="en-US" dirty="0"/>
          </a:p>
        </p:txBody>
      </p:sp>
    </p:spTree>
    <p:extLst>
      <p:ext uri="{BB962C8B-B14F-4D97-AF65-F5344CB8AC3E}">
        <p14:creationId xmlns:p14="http://schemas.microsoft.com/office/powerpoint/2010/main" val="357630287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this demo is not directly related to ag. I chose it anyway because I believe future education will focus on skills, instead of domain-specific knowledge. So, we may not want to limit what to teach in introductory sessions. </a:t>
            </a:r>
          </a:p>
          <a:p>
            <a:endParaRPr lang="en-US" dirty="0"/>
          </a:p>
          <a:p>
            <a:r>
              <a:rPr lang="en-US" dirty="0"/>
              <a:t>If we are teaching probability, gambling problems are good intro materials regardless of which major we are teaching. Similarly, audio processing has so many advantages that I feel it deserves to be covered even in an ag course.</a:t>
            </a:r>
          </a:p>
          <a:p>
            <a:endParaRPr lang="en-US" dirty="0"/>
          </a:p>
          <a:p>
            <a:r>
              <a:rPr lang="en-US" dirty="0"/>
              <a:t>That being said. We do want to provide a lot of agriculture examples.</a:t>
            </a:r>
          </a:p>
        </p:txBody>
      </p:sp>
      <p:sp>
        <p:nvSpPr>
          <p:cNvPr id="4" name="Slide Number Placeholder 3"/>
          <p:cNvSpPr>
            <a:spLocks noGrp="1"/>
          </p:cNvSpPr>
          <p:nvPr>
            <p:ph type="sldNum" sz="quarter" idx="5"/>
          </p:nvPr>
        </p:nvSpPr>
        <p:spPr/>
        <p:txBody>
          <a:bodyPr/>
          <a:lstStyle/>
          <a:p>
            <a:fld id="{D00FC300-0791-4F1A-9917-B6119617F484}" type="slidenum">
              <a:rPr lang="en-US" smtClean="0"/>
              <a:t>95</a:t>
            </a:fld>
            <a:endParaRPr lang="en-US" dirty="0"/>
          </a:p>
        </p:txBody>
      </p:sp>
    </p:spTree>
    <p:extLst>
      <p:ext uri="{BB962C8B-B14F-4D97-AF65-F5344CB8AC3E}">
        <p14:creationId xmlns:p14="http://schemas.microsoft.com/office/powerpoint/2010/main" val="99467284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is where the skill tree can help. </a:t>
            </a:r>
          </a:p>
        </p:txBody>
      </p:sp>
      <p:sp>
        <p:nvSpPr>
          <p:cNvPr id="4" name="Slide Number Placeholder 3"/>
          <p:cNvSpPr>
            <a:spLocks noGrp="1"/>
          </p:cNvSpPr>
          <p:nvPr>
            <p:ph type="sldNum" sz="quarter" idx="5"/>
          </p:nvPr>
        </p:nvSpPr>
        <p:spPr/>
        <p:txBody>
          <a:bodyPr/>
          <a:lstStyle/>
          <a:p>
            <a:fld id="{D00FC300-0791-4F1A-9917-B6119617F484}" type="slidenum">
              <a:rPr lang="en-US" smtClean="0"/>
              <a:t>96</a:t>
            </a:fld>
            <a:endParaRPr lang="en-US" dirty="0"/>
          </a:p>
        </p:txBody>
      </p:sp>
    </p:spTree>
    <p:extLst>
      <p:ext uri="{BB962C8B-B14F-4D97-AF65-F5344CB8AC3E}">
        <p14:creationId xmlns:p14="http://schemas.microsoft.com/office/powerpoint/2010/main" val="186830033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skill tree, essentially, is a non-linear approach for organizing materials with dependency. It can provide a high-level overview of what prerequisites are needed, and what future possibilities are, for each skill of interest.</a:t>
            </a:r>
          </a:p>
          <a:p>
            <a:endParaRPr lang="en-US" dirty="0"/>
          </a:p>
          <a:p>
            <a:r>
              <a:rPr lang="en-US" dirty="0"/>
              <a:t>In games, the tree is typically visually pleasing and interactive. So you can click on any skill that you are interested in to get more materials. </a:t>
            </a:r>
          </a:p>
        </p:txBody>
      </p:sp>
      <p:sp>
        <p:nvSpPr>
          <p:cNvPr id="4" name="Slide Number Placeholder 3"/>
          <p:cNvSpPr>
            <a:spLocks noGrp="1"/>
          </p:cNvSpPr>
          <p:nvPr>
            <p:ph type="sldNum" sz="quarter" idx="5"/>
          </p:nvPr>
        </p:nvSpPr>
        <p:spPr/>
        <p:txBody>
          <a:bodyPr/>
          <a:lstStyle/>
          <a:p>
            <a:fld id="{D00FC300-0791-4F1A-9917-B6119617F484}" type="slidenum">
              <a:rPr lang="en-US" smtClean="0"/>
              <a:t>97</a:t>
            </a:fld>
            <a:endParaRPr lang="en-US" dirty="0"/>
          </a:p>
        </p:txBody>
      </p:sp>
    </p:spTree>
    <p:extLst>
      <p:ext uri="{BB962C8B-B14F-4D97-AF65-F5344CB8AC3E}">
        <p14:creationId xmlns:p14="http://schemas.microsoft.com/office/powerpoint/2010/main" val="212190401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we need a non-linear structure for online materials? Well, this is determined by the fact that each online student can adjust their progress based on their needs. </a:t>
            </a:r>
          </a:p>
          <a:p>
            <a:endParaRPr lang="en-US" dirty="0"/>
          </a:p>
          <a:p>
            <a:r>
              <a:rPr lang="en-US" dirty="0"/>
              <a:t>In traditional classroom settings, that is not practical. Instructors can not simply go back to a previous covered topic because a few students feel they want to know more about it. Instructors have to prioritize the needs of the majority.</a:t>
            </a:r>
          </a:p>
          <a:p>
            <a:endParaRPr lang="en-US" dirty="0"/>
          </a:p>
          <a:p>
            <a:r>
              <a:rPr lang="en-US" dirty="0"/>
              <a:t>However, the online learning experience can be tailored for each student, in the sense that they should have the freedom to explore new materials freely, or go back to review old topics as needed. Hints on the dependency of the materials can make that easier on the students’ side.</a:t>
            </a:r>
          </a:p>
        </p:txBody>
      </p:sp>
      <p:sp>
        <p:nvSpPr>
          <p:cNvPr id="4" name="Slide Number Placeholder 3"/>
          <p:cNvSpPr>
            <a:spLocks noGrp="1"/>
          </p:cNvSpPr>
          <p:nvPr>
            <p:ph type="sldNum" sz="quarter" idx="5"/>
          </p:nvPr>
        </p:nvSpPr>
        <p:spPr/>
        <p:txBody>
          <a:bodyPr/>
          <a:lstStyle/>
          <a:p>
            <a:fld id="{D00FC300-0791-4F1A-9917-B6119617F484}" type="slidenum">
              <a:rPr lang="en-US" smtClean="0"/>
              <a:t>98</a:t>
            </a:fld>
            <a:endParaRPr lang="en-US" dirty="0"/>
          </a:p>
        </p:txBody>
      </p:sp>
    </p:spTree>
    <p:extLst>
      <p:ext uri="{BB962C8B-B14F-4D97-AF65-F5344CB8AC3E}">
        <p14:creationId xmlns:p14="http://schemas.microsoft.com/office/powerpoint/2010/main" val="134320188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idea fit education very well. The first thing I would encourage professors to do in the data science for agriculture course, is to identify the skills they want to teach, and create a skill tree accordingly.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Again, skills are what we should teach and focus on in the future. Topics are materials we use to teach the skills. Skills are the “core” of the course. Topics are the “flavor” of the course.</a:t>
            </a:r>
          </a:p>
        </p:txBody>
      </p:sp>
      <p:sp>
        <p:nvSpPr>
          <p:cNvPr id="4" name="Slide Number Placeholder 3"/>
          <p:cNvSpPr>
            <a:spLocks noGrp="1"/>
          </p:cNvSpPr>
          <p:nvPr>
            <p:ph type="sldNum" sz="quarter" idx="5"/>
          </p:nvPr>
        </p:nvSpPr>
        <p:spPr/>
        <p:txBody>
          <a:bodyPr/>
          <a:lstStyle/>
          <a:p>
            <a:fld id="{D00FC300-0791-4F1A-9917-B6119617F484}" type="slidenum">
              <a:rPr lang="en-US" smtClean="0"/>
              <a:t>99</a:t>
            </a:fld>
            <a:endParaRPr lang="en-US" dirty="0"/>
          </a:p>
        </p:txBody>
      </p:sp>
    </p:spTree>
    <p:extLst>
      <p:ext uri="{BB962C8B-B14F-4D97-AF65-F5344CB8AC3E}">
        <p14:creationId xmlns:p14="http://schemas.microsoft.com/office/powerpoint/2010/main" val="34002170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5" name="Picture 4" descr="Two complimenting gold diagonal shapes with a soft image of a building overlayed and thin white line pattern." title="Purdue Engineering gold background graphic"/>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9555" y="-5045640"/>
            <a:ext cx="22188488" cy="12276173"/>
          </a:xfrm>
          <a:prstGeom prst="rect">
            <a:avLst/>
          </a:prstGeom>
        </p:spPr>
      </p:pic>
      <p:sp>
        <p:nvSpPr>
          <p:cNvPr id="2" name="Title 1"/>
          <p:cNvSpPr>
            <a:spLocks noGrp="1"/>
          </p:cNvSpPr>
          <p:nvPr>
            <p:ph type="ctrTitle" hasCustomPrompt="1"/>
          </p:nvPr>
        </p:nvSpPr>
        <p:spPr>
          <a:xfrm>
            <a:off x="685800" y="1576840"/>
            <a:ext cx="7247467" cy="1470025"/>
          </a:xfrm>
        </p:spPr>
        <p:txBody>
          <a:bodyPr>
            <a:normAutofit/>
          </a:bodyPr>
          <a:lstStyle>
            <a:lvl1pPr algn="l">
              <a:defRPr sz="7150" b="0" i="0">
                <a:solidFill>
                  <a:schemeClr val="bg1"/>
                </a:solidFill>
                <a:latin typeface="Georgia"/>
                <a:cs typeface="Georgia"/>
              </a:defRPr>
            </a:lvl1pPr>
          </a:lstStyle>
          <a:p>
            <a:r>
              <a:rPr lang="en-US"/>
              <a:t>Document Title</a:t>
            </a:r>
          </a:p>
        </p:txBody>
      </p:sp>
      <p:sp>
        <p:nvSpPr>
          <p:cNvPr id="3" name="Subtitle 2"/>
          <p:cNvSpPr>
            <a:spLocks noGrp="1"/>
          </p:cNvSpPr>
          <p:nvPr>
            <p:ph type="subTitle" idx="1" hasCustomPrompt="1"/>
          </p:nvPr>
        </p:nvSpPr>
        <p:spPr>
          <a:xfrm>
            <a:off x="685800" y="3062589"/>
            <a:ext cx="6400800" cy="1752600"/>
          </a:xfrm>
        </p:spPr>
        <p:txBody>
          <a:bodyPr>
            <a:normAutofit/>
          </a:bodyPr>
          <a:lstStyle>
            <a:lvl1pPr marL="0" indent="0" algn="l">
              <a:buNone/>
              <a:defRPr sz="2800" b="0" i="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Subtitle Goes Here</a:t>
            </a:r>
          </a:p>
        </p:txBody>
      </p:sp>
      <p:pic>
        <p:nvPicPr>
          <p:cNvPr id="6" name="Picture 2" descr="Entrepreneurship — Next Moves">
            <a:extLst>
              <a:ext uri="{FF2B5EF4-FFF2-40B4-BE49-F238E27FC236}">
                <a16:creationId xmlns:a16="http://schemas.microsoft.com/office/drawing/2014/main" id="{5D7214CC-6633-C68D-1618-935CB6C9371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112389" y="5346409"/>
            <a:ext cx="1858288" cy="1470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601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Slide">
    <p:spTree>
      <p:nvGrpSpPr>
        <p:cNvPr id="1" name=""/>
        <p:cNvGrpSpPr/>
        <p:nvPr/>
      </p:nvGrpSpPr>
      <p:grpSpPr>
        <a:xfrm>
          <a:off x="0" y="0"/>
          <a:ext cx="0" cy="0"/>
          <a:chOff x="0" y="0"/>
          <a:chExt cx="0" cy="0"/>
        </a:xfrm>
      </p:grpSpPr>
      <p:pic>
        <p:nvPicPr>
          <p:cNvPr id="11" name="Picture 10" descr="Two complimenting gold diagonal shapes." title="Purdue Engineering background graphic"/>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338" y="-76204"/>
            <a:ext cx="9226057" cy="6951138"/>
          </a:xfrm>
          <a:prstGeom prst="rect">
            <a:avLst/>
          </a:prstGeom>
        </p:spPr>
      </p:pic>
      <p:sp>
        <p:nvSpPr>
          <p:cNvPr id="2" name="Title 1"/>
          <p:cNvSpPr>
            <a:spLocks noGrp="1"/>
          </p:cNvSpPr>
          <p:nvPr>
            <p:ph type="title" hasCustomPrompt="1"/>
          </p:nvPr>
        </p:nvSpPr>
        <p:spPr>
          <a:xfrm>
            <a:off x="457200" y="1928662"/>
            <a:ext cx="7454900" cy="1143000"/>
          </a:xfrm>
        </p:spPr>
        <p:txBody>
          <a:bodyPr>
            <a:normAutofit/>
          </a:bodyPr>
          <a:lstStyle>
            <a:lvl1pPr algn="l">
              <a:defRPr sz="6237" b="0" i="0">
                <a:solidFill>
                  <a:schemeClr val="bg1"/>
                </a:solidFill>
                <a:latin typeface="Georgia"/>
                <a:cs typeface="Georgia"/>
              </a:defRPr>
            </a:lvl1pPr>
          </a:lstStyle>
          <a:p>
            <a:r>
              <a:rPr lang="en-US"/>
              <a:t>Section Title</a:t>
            </a:r>
          </a:p>
        </p:txBody>
      </p:sp>
      <p:sp>
        <p:nvSpPr>
          <p:cNvPr id="8" name="Subtitle 2"/>
          <p:cNvSpPr>
            <a:spLocks noGrp="1"/>
          </p:cNvSpPr>
          <p:nvPr>
            <p:ph type="subTitle" idx="1" hasCustomPrompt="1"/>
          </p:nvPr>
        </p:nvSpPr>
        <p:spPr>
          <a:xfrm>
            <a:off x="457200" y="3071662"/>
            <a:ext cx="6400800" cy="1752600"/>
          </a:xfrm>
        </p:spPr>
        <p:txBody>
          <a:bodyPr>
            <a:normAutofit/>
          </a:bodyPr>
          <a:lstStyle>
            <a:lvl1pPr marL="0" indent="0" algn="l">
              <a:buNone/>
              <a:defRPr sz="2800" b="0" i="0">
                <a:solidFill>
                  <a:srgbClr val="FFFFFF"/>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Subtitle Goes Here</a:t>
            </a:r>
          </a:p>
        </p:txBody>
      </p:sp>
      <p:pic>
        <p:nvPicPr>
          <p:cNvPr id="4" name="Picture 2" descr="Entrepreneurship — Next Moves">
            <a:extLst>
              <a:ext uri="{FF2B5EF4-FFF2-40B4-BE49-F238E27FC236}">
                <a16:creationId xmlns:a16="http://schemas.microsoft.com/office/drawing/2014/main" id="{A1E925BD-F6B2-BDFB-CC12-E04CE003E7B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112389" y="5346409"/>
            <a:ext cx="1858288" cy="1470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5255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1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766234"/>
            <a:ext cx="7772400" cy="721481"/>
          </a:xfrm>
        </p:spPr>
        <p:txBody>
          <a:bodyPr anchor="t">
            <a:noAutofit/>
          </a:bodyPr>
          <a:lstStyle>
            <a:lvl1pPr algn="l">
              <a:defRPr sz="4671" b="0" i="0" cap="none">
                <a:latin typeface="Georgia"/>
                <a:cs typeface="Georgia"/>
              </a:defRPr>
            </a:lvl1pPr>
          </a:lstStyle>
          <a:p>
            <a:r>
              <a:rPr lang="en-US"/>
              <a:t>Slide title</a:t>
            </a:r>
          </a:p>
        </p:txBody>
      </p:sp>
      <p:sp>
        <p:nvSpPr>
          <p:cNvPr id="7" name="Subtitle 2"/>
          <p:cNvSpPr>
            <a:spLocks noGrp="1"/>
          </p:cNvSpPr>
          <p:nvPr>
            <p:ph type="subTitle" idx="10" hasCustomPrompt="1"/>
          </p:nvPr>
        </p:nvSpPr>
        <p:spPr>
          <a:xfrm>
            <a:off x="722313" y="1487715"/>
            <a:ext cx="7772400" cy="532190"/>
          </a:xfrm>
        </p:spPr>
        <p:txBody>
          <a:bodyPr>
            <a:normAutofit/>
          </a:bodyPr>
          <a:lstStyle>
            <a:lvl1pPr marL="0" indent="0" algn="l">
              <a:buNone/>
              <a:defRPr sz="2300" b="0" i="0">
                <a:solidFill>
                  <a:srgbClr val="B1810B"/>
                </a:solidFill>
                <a:latin typeface="Georgi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Subtitle Goes Here</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icture 9" descr="One light grey diagonal shape with a bottom grey and gold border." title="Purdue Engineering light grey background graphic"/>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587067"/>
          </a:xfrm>
          <a:prstGeom prst="rect">
            <a:avLst/>
          </a:prstGeom>
        </p:spPr>
      </p:pic>
      <p:sp>
        <p:nvSpPr>
          <p:cNvPr id="5" name="Content Placeholder 4"/>
          <p:cNvSpPr>
            <a:spLocks noGrp="1"/>
          </p:cNvSpPr>
          <p:nvPr>
            <p:ph sz="quarter" idx="11"/>
          </p:nvPr>
        </p:nvSpPr>
        <p:spPr>
          <a:xfrm>
            <a:off x="1358900" y="2655888"/>
            <a:ext cx="7135813" cy="3676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2" descr="Entrepreneurship — Next Moves">
            <a:extLst>
              <a:ext uri="{FF2B5EF4-FFF2-40B4-BE49-F238E27FC236}">
                <a16:creationId xmlns:a16="http://schemas.microsoft.com/office/drawing/2014/main" id="{45874DAB-483B-7C07-BD7B-819BB47D9930}"/>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t="67083"/>
          <a:stretch/>
        </p:blipFill>
        <p:spPr bwMode="auto">
          <a:xfrm>
            <a:off x="7112389" y="6332538"/>
            <a:ext cx="1858288" cy="48389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Entrepreneurship — Next Moves">
            <a:extLst>
              <a:ext uri="{FF2B5EF4-FFF2-40B4-BE49-F238E27FC236}">
                <a16:creationId xmlns:a16="http://schemas.microsoft.com/office/drawing/2014/main" id="{A085CFF3-E8C4-27FD-5BD6-4B0F96CC632D}"/>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b="35745"/>
          <a:stretch/>
        </p:blipFill>
        <p:spPr bwMode="auto">
          <a:xfrm>
            <a:off x="7112389" y="5492959"/>
            <a:ext cx="1858288" cy="944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944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2 column)">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7" name="Picture 16" descr="One light grey diagonal shape with a bottom grey and gold border." title="Purdue Engineering light grey background graphic"/>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587067"/>
          </a:xfrm>
          <a:prstGeom prst="rect">
            <a:avLst/>
          </a:prstGeom>
        </p:spPr>
      </p:pic>
      <p:sp>
        <p:nvSpPr>
          <p:cNvPr id="8" name="Title 1"/>
          <p:cNvSpPr>
            <a:spLocks noGrp="1"/>
          </p:cNvSpPr>
          <p:nvPr>
            <p:ph type="title" hasCustomPrompt="1"/>
          </p:nvPr>
        </p:nvSpPr>
        <p:spPr>
          <a:xfrm>
            <a:off x="722313" y="766234"/>
            <a:ext cx="7772400" cy="721481"/>
          </a:xfrm>
        </p:spPr>
        <p:txBody>
          <a:bodyPr anchor="t">
            <a:noAutofit/>
          </a:bodyPr>
          <a:lstStyle>
            <a:lvl1pPr algn="l">
              <a:defRPr sz="4671" b="0" i="0" cap="none">
                <a:latin typeface="Georgia"/>
                <a:cs typeface="Georgia"/>
              </a:defRPr>
            </a:lvl1pPr>
          </a:lstStyle>
          <a:p>
            <a:r>
              <a:rPr lang="en-US"/>
              <a:t>Slide title</a:t>
            </a:r>
          </a:p>
        </p:txBody>
      </p:sp>
      <p:sp>
        <p:nvSpPr>
          <p:cNvPr id="9" name="Subtitle 2"/>
          <p:cNvSpPr>
            <a:spLocks noGrp="1"/>
          </p:cNvSpPr>
          <p:nvPr>
            <p:ph type="subTitle" idx="13" hasCustomPrompt="1"/>
          </p:nvPr>
        </p:nvSpPr>
        <p:spPr>
          <a:xfrm>
            <a:off x="722313" y="1487715"/>
            <a:ext cx="7772400" cy="532190"/>
          </a:xfrm>
        </p:spPr>
        <p:txBody>
          <a:bodyPr>
            <a:normAutofit/>
          </a:bodyPr>
          <a:lstStyle>
            <a:lvl1pPr marL="0" indent="0" algn="l">
              <a:buNone/>
              <a:defRPr sz="2300" b="0" i="0">
                <a:solidFill>
                  <a:srgbClr val="B1810B"/>
                </a:solidFill>
                <a:latin typeface="Georgi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Subtitle Goes Here</a:t>
            </a:r>
          </a:p>
        </p:txBody>
      </p:sp>
      <p:sp>
        <p:nvSpPr>
          <p:cNvPr id="3" name="Content Placeholder 2"/>
          <p:cNvSpPr>
            <a:spLocks noGrp="1"/>
          </p:cNvSpPr>
          <p:nvPr>
            <p:ph sz="quarter" idx="14"/>
          </p:nvPr>
        </p:nvSpPr>
        <p:spPr>
          <a:xfrm>
            <a:off x="722313" y="2176463"/>
            <a:ext cx="4611687" cy="3665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15"/>
          </p:nvPr>
        </p:nvSpPr>
        <p:spPr>
          <a:xfrm>
            <a:off x="5467350" y="2176463"/>
            <a:ext cx="3027363" cy="3665537"/>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2" descr="Entrepreneurship — Next Moves">
            <a:extLst>
              <a:ext uri="{FF2B5EF4-FFF2-40B4-BE49-F238E27FC236}">
                <a16:creationId xmlns:a16="http://schemas.microsoft.com/office/drawing/2014/main" id="{8E97AFB5-FA69-3EB2-678A-2AC4FEFC1DF2}"/>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t="67083"/>
          <a:stretch/>
        </p:blipFill>
        <p:spPr bwMode="auto">
          <a:xfrm>
            <a:off x="7112389" y="6332538"/>
            <a:ext cx="1858288" cy="4838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ntrepreneurship — Next Moves">
            <a:extLst>
              <a:ext uri="{FF2B5EF4-FFF2-40B4-BE49-F238E27FC236}">
                <a16:creationId xmlns:a16="http://schemas.microsoft.com/office/drawing/2014/main" id="{AC5C9D46-9412-359D-99FA-34BB708572FF}"/>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b="35745"/>
          <a:stretch/>
        </p:blipFill>
        <p:spPr bwMode="auto">
          <a:xfrm>
            <a:off x="7112389" y="5492959"/>
            <a:ext cx="1858288" cy="944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033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ondary Page B">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5" name="Picture 4" descr="One light grey diagonal shape with a bottom grey and gold border." title="Purdue Engineering light grey background graphic"/>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587067"/>
          </a:xfrm>
          <a:prstGeom prst="rect">
            <a:avLst/>
          </a:prstGeom>
        </p:spPr>
      </p:pic>
      <p:pic>
        <p:nvPicPr>
          <p:cNvPr id="3" name="Picture 2" descr="Entrepreneurship — Next Moves">
            <a:extLst>
              <a:ext uri="{FF2B5EF4-FFF2-40B4-BE49-F238E27FC236}">
                <a16:creationId xmlns:a16="http://schemas.microsoft.com/office/drawing/2014/main" id="{06DEF662-58C5-A341-8B0C-94050B2F6AB2}"/>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t="67083"/>
          <a:stretch/>
        </p:blipFill>
        <p:spPr bwMode="auto">
          <a:xfrm>
            <a:off x="7112389" y="6332538"/>
            <a:ext cx="1858288" cy="48389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Entrepreneurship — Next Moves">
            <a:extLst>
              <a:ext uri="{FF2B5EF4-FFF2-40B4-BE49-F238E27FC236}">
                <a16:creationId xmlns:a16="http://schemas.microsoft.com/office/drawing/2014/main" id="{1414605A-5F52-6134-049C-C4F1E278DBB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b="35745"/>
          <a:stretch/>
        </p:blipFill>
        <p:spPr bwMode="auto">
          <a:xfrm>
            <a:off x="7112389" y="5492959"/>
            <a:ext cx="1858288" cy="944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260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ondary Slide A">
    <p:spTree>
      <p:nvGrpSpPr>
        <p:cNvPr id="1" name=""/>
        <p:cNvGrpSpPr/>
        <p:nvPr/>
      </p:nvGrpSpPr>
      <p:grpSpPr>
        <a:xfrm>
          <a:off x="0" y="0"/>
          <a:ext cx="0" cy="0"/>
          <a:chOff x="0" y="0"/>
          <a:chExt cx="0" cy="0"/>
        </a:xfrm>
      </p:grpSpPr>
      <p:pic>
        <p:nvPicPr>
          <p:cNvPr id="6" name="Picture 5" descr="White background with a bottom grey and gold border." title="Purdue Engineering white background graphic"/>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3" name="Picture 2" descr="Entrepreneurship — Next Moves">
            <a:extLst>
              <a:ext uri="{FF2B5EF4-FFF2-40B4-BE49-F238E27FC236}">
                <a16:creationId xmlns:a16="http://schemas.microsoft.com/office/drawing/2014/main" id="{9E01A65E-BAE4-306F-09F8-03BD6FB43444}"/>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67083"/>
          <a:stretch/>
        </p:blipFill>
        <p:spPr bwMode="auto">
          <a:xfrm>
            <a:off x="7112389" y="6332538"/>
            <a:ext cx="1858288" cy="48389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Entrepreneurship — Next Moves">
            <a:extLst>
              <a:ext uri="{FF2B5EF4-FFF2-40B4-BE49-F238E27FC236}">
                <a16:creationId xmlns:a16="http://schemas.microsoft.com/office/drawing/2014/main" id="{6AA5FBE1-463A-7E7A-E8E2-5DA505F9ED2F}"/>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b="35745"/>
          <a:stretch/>
        </p:blipFill>
        <p:spPr bwMode="auto">
          <a:xfrm>
            <a:off x="7112389" y="5492959"/>
            <a:ext cx="1858288" cy="944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9259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4" name="Picture 3" descr="Two complimenting gold diagonal shapes." title="Purdue Engineering background graphic"/>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338" y="-76204"/>
            <a:ext cx="9226057" cy="6951138"/>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6033" y="4842933"/>
            <a:ext cx="942295" cy="1542388"/>
          </a:xfrm>
          <a:prstGeom prst="rect">
            <a:avLst/>
          </a:prstGeom>
        </p:spPr>
      </p:pic>
      <p:pic>
        <p:nvPicPr>
          <p:cNvPr id="2" name="Picture 2" descr="Entrepreneurship — Next Moves">
            <a:extLst>
              <a:ext uri="{FF2B5EF4-FFF2-40B4-BE49-F238E27FC236}">
                <a16:creationId xmlns:a16="http://schemas.microsoft.com/office/drawing/2014/main" id="{8E01C04B-7EA1-814E-90F3-5A76010A3725}"/>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112389" y="5346409"/>
            <a:ext cx="1858288" cy="1470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7720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34293024"/>
      </p:ext>
    </p:extLst>
  </p:cSld>
  <p:clrMap bg1="lt1" tx1="dk1" bg2="lt2" tx2="dk2" accent1="accent1" accent2="accent2" accent3="accent3" accent4="accent4" accent5="accent5" accent6="accent6" hlink="hlink" folHlink="folHlink"/>
  <p:sldLayoutIdLst>
    <p:sldLayoutId id="2147483662" r:id="rId1"/>
    <p:sldLayoutId id="2147483650" r:id="rId2"/>
    <p:sldLayoutId id="2147483651" r:id="rId3"/>
    <p:sldLayoutId id="2147483652" r:id="rId4"/>
    <p:sldLayoutId id="2147483663" r:id="rId5"/>
    <p:sldLayoutId id="2147483660" r:id="rId6"/>
    <p:sldLayoutId id="2147483665" r:id="rId7"/>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Georgia"/>
          <a:ea typeface="+mn-ea"/>
          <a:cs typeface="Georgia"/>
        </a:defRPr>
      </a:lvl1pPr>
      <a:lvl2pPr marL="742950" indent="-285750" algn="l" defTabSz="457200" rtl="0" eaLnBrk="1" latinLnBrk="0" hangingPunct="1">
        <a:spcBef>
          <a:spcPct val="20000"/>
        </a:spcBef>
        <a:buFont typeface="Arial"/>
        <a:buChar char="–"/>
        <a:defRPr sz="2500" kern="1200">
          <a:solidFill>
            <a:schemeClr val="tx1"/>
          </a:solidFill>
          <a:latin typeface="Georgia"/>
          <a:ea typeface="+mn-ea"/>
          <a:cs typeface="Georgia"/>
        </a:defRPr>
      </a:lvl2pPr>
      <a:lvl3pPr marL="1143000" indent="-228600" algn="l" defTabSz="457200" rtl="0" eaLnBrk="1" latinLnBrk="0" hangingPunct="1">
        <a:spcBef>
          <a:spcPct val="20000"/>
        </a:spcBef>
        <a:buFont typeface="Arial"/>
        <a:buChar char="•"/>
        <a:defRPr sz="2400" kern="1200">
          <a:solidFill>
            <a:schemeClr val="tx1"/>
          </a:solidFill>
          <a:latin typeface="Georgia"/>
          <a:ea typeface="+mn-ea"/>
          <a:cs typeface="Georgia"/>
        </a:defRPr>
      </a:lvl3pPr>
      <a:lvl4pPr marL="1600200" indent="-228600" algn="l" defTabSz="457200" rtl="0" eaLnBrk="1" latinLnBrk="0" hangingPunct="1">
        <a:spcBef>
          <a:spcPct val="20000"/>
        </a:spcBef>
        <a:buFont typeface="Arial"/>
        <a:buChar char="–"/>
        <a:defRPr sz="2000" b="0" i="0" kern="1200">
          <a:solidFill>
            <a:schemeClr val="tx1"/>
          </a:solidFill>
          <a:latin typeface="Georgia"/>
          <a:ea typeface="+mn-ea"/>
          <a:cs typeface="Georgia"/>
        </a:defRPr>
      </a:lvl4pPr>
      <a:lvl5pPr marL="1828800" indent="0" algn="l" defTabSz="457200" rtl="0" eaLnBrk="1" latinLnBrk="0" hangingPunct="1">
        <a:spcBef>
          <a:spcPct val="20000"/>
        </a:spcBef>
        <a:buFont typeface="Arial"/>
        <a:buNone/>
        <a:defRPr sz="18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1.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2.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5.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6.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7.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0.xml"/><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hyperlink" Target="mailto:ygzhang@purdue.edu" TargetMode="Externa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2.xml"/><Relationship Id="rId1" Type="http://schemas.openxmlformats.org/officeDocument/2006/relationships/slideLayout" Target="../slideLayouts/slideLayout4.xml"/><Relationship Id="rId4" Type="http://schemas.openxmlformats.org/officeDocument/2006/relationships/image" Target="../media/image46.sv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11.jpeg"/><Relationship Id="rId4" Type="http://schemas.openxmlformats.org/officeDocument/2006/relationships/hyperlink" Target="https://ag.purdue.edu/about/_docs/2021strategicplan.pdf"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12.wmf"/></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oleObject" Target="../embeddings/oleObject2.bin"/><Relationship Id="rId7" Type="http://schemas.openxmlformats.org/officeDocument/2006/relationships/image" Target="../media/image15.wmf"/><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oleObject" Target="../embeddings/oleObject3.bin"/><Relationship Id="rId5" Type="http://schemas.openxmlformats.org/officeDocument/2006/relationships/image" Target="../media/image14.png"/><Relationship Id="rId4" Type="http://schemas.openxmlformats.org/officeDocument/2006/relationships/image" Target="../media/image13.wmf"/><Relationship Id="rId9" Type="http://schemas.openxmlformats.org/officeDocument/2006/relationships/image" Target="../media/image16.wmf"/></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oleObject" Target="../embeddings/oleObject5.bin"/><Relationship Id="rId7" Type="http://schemas.openxmlformats.org/officeDocument/2006/relationships/image" Target="../media/image15.wmf"/><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oleObject" Target="../embeddings/oleObject6.bin"/><Relationship Id="rId5" Type="http://schemas.openxmlformats.org/officeDocument/2006/relationships/image" Target="../media/image14.png"/><Relationship Id="rId4" Type="http://schemas.openxmlformats.org/officeDocument/2006/relationships/image" Target="../media/image13.wmf"/><Relationship Id="rId9" Type="http://schemas.openxmlformats.org/officeDocument/2006/relationships/image" Target="../media/image16.wmf"/></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oleObject" Target="../embeddings/oleObject8.bin"/><Relationship Id="rId7" Type="http://schemas.openxmlformats.org/officeDocument/2006/relationships/image" Target="../media/image15.wmf"/><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oleObject" Target="../embeddings/oleObject9.bin"/><Relationship Id="rId5" Type="http://schemas.openxmlformats.org/officeDocument/2006/relationships/image" Target="../media/image14.png"/><Relationship Id="rId4" Type="http://schemas.openxmlformats.org/officeDocument/2006/relationships/image" Target="../media/image13.wmf"/><Relationship Id="rId9" Type="http://schemas.openxmlformats.org/officeDocument/2006/relationships/image" Target="../media/image16.w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13.w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13.wmf"/></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17.png"/><Relationship Id="rId7" Type="http://schemas.openxmlformats.org/officeDocument/2006/relationships/image" Target="../media/image18.wmf"/><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oleObject" Target="../embeddings/oleObject14.bin"/><Relationship Id="rId11" Type="http://schemas.openxmlformats.org/officeDocument/2006/relationships/image" Target="../media/image13.wmf"/><Relationship Id="rId5" Type="http://schemas.openxmlformats.org/officeDocument/2006/relationships/image" Target="../media/image15.wmf"/><Relationship Id="rId10" Type="http://schemas.openxmlformats.org/officeDocument/2006/relationships/oleObject" Target="../embeddings/oleObject12.bin"/><Relationship Id="rId4" Type="http://schemas.openxmlformats.org/officeDocument/2006/relationships/oleObject" Target="../embeddings/oleObject13.bin"/><Relationship Id="rId9" Type="http://schemas.openxmlformats.org/officeDocument/2006/relationships/image" Target="../media/image19.wmf"/></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8.bin"/><Relationship Id="rId13" Type="http://schemas.openxmlformats.org/officeDocument/2006/relationships/image" Target="../media/image13.wmf"/><Relationship Id="rId3" Type="http://schemas.openxmlformats.org/officeDocument/2006/relationships/image" Target="../media/image17.png"/><Relationship Id="rId7" Type="http://schemas.openxmlformats.org/officeDocument/2006/relationships/image" Target="../media/image18.wmf"/><Relationship Id="rId12" Type="http://schemas.openxmlformats.org/officeDocument/2006/relationships/oleObject" Target="../embeddings/oleObject12.bin"/><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oleObject" Target="../embeddings/oleObject17.bin"/><Relationship Id="rId11" Type="http://schemas.openxmlformats.org/officeDocument/2006/relationships/image" Target="../media/image20.wmf"/><Relationship Id="rId5" Type="http://schemas.openxmlformats.org/officeDocument/2006/relationships/image" Target="../media/image15.wmf"/><Relationship Id="rId10" Type="http://schemas.openxmlformats.org/officeDocument/2006/relationships/oleObject" Target="../embeddings/oleObject19.bin"/><Relationship Id="rId4" Type="http://schemas.openxmlformats.org/officeDocument/2006/relationships/oleObject" Target="../embeddings/oleObject16.bin"/><Relationship Id="rId9" Type="http://schemas.openxmlformats.org/officeDocument/2006/relationships/image" Target="../media/image19.wmf"/></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22.bin"/><Relationship Id="rId13" Type="http://schemas.openxmlformats.org/officeDocument/2006/relationships/image" Target="../media/image13.wmf"/><Relationship Id="rId3" Type="http://schemas.openxmlformats.org/officeDocument/2006/relationships/image" Target="../media/image17.png"/><Relationship Id="rId7" Type="http://schemas.openxmlformats.org/officeDocument/2006/relationships/image" Target="../media/image18.wmf"/><Relationship Id="rId12" Type="http://schemas.openxmlformats.org/officeDocument/2006/relationships/oleObject" Target="../embeddings/oleObject12.bin"/><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oleObject" Target="../embeddings/oleObject21.bin"/><Relationship Id="rId11" Type="http://schemas.openxmlformats.org/officeDocument/2006/relationships/image" Target="../media/image20.wmf"/><Relationship Id="rId5" Type="http://schemas.openxmlformats.org/officeDocument/2006/relationships/image" Target="../media/image15.wmf"/><Relationship Id="rId10" Type="http://schemas.openxmlformats.org/officeDocument/2006/relationships/oleObject" Target="../embeddings/oleObject23.bin"/><Relationship Id="rId4" Type="http://schemas.openxmlformats.org/officeDocument/2006/relationships/oleObject" Target="../embeddings/oleObject20.bin"/><Relationship Id="rId9" Type="http://schemas.openxmlformats.org/officeDocument/2006/relationships/image" Target="../media/image19.wmf"/></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26.bin"/><Relationship Id="rId13" Type="http://schemas.openxmlformats.org/officeDocument/2006/relationships/image" Target="../media/image13.wmf"/><Relationship Id="rId3" Type="http://schemas.openxmlformats.org/officeDocument/2006/relationships/image" Target="../media/image17.png"/><Relationship Id="rId7" Type="http://schemas.openxmlformats.org/officeDocument/2006/relationships/image" Target="../media/image19.wmf"/><Relationship Id="rId12" Type="http://schemas.openxmlformats.org/officeDocument/2006/relationships/oleObject" Target="../embeddings/oleObject12.bin"/><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oleObject" Target="../embeddings/oleObject25.bin"/><Relationship Id="rId11" Type="http://schemas.openxmlformats.org/officeDocument/2006/relationships/image" Target="../media/image18.wmf"/><Relationship Id="rId5" Type="http://schemas.openxmlformats.org/officeDocument/2006/relationships/image" Target="../media/image15.wmf"/><Relationship Id="rId10" Type="http://schemas.openxmlformats.org/officeDocument/2006/relationships/oleObject" Target="../embeddings/oleObject27.bin"/><Relationship Id="rId4" Type="http://schemas.openxmlformats.org/officeDocument/2006/relationships/oleObject" Target="../embeddings/oleObject24.bin"/><Relationship Id="rId9" Type="http://schemas.openxmlformats.org/officeDocument/2006/relationships/image" Target="../media/image20.wmf"/></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30.bin"/><Relationship Id="rId13" Type="http://schemas.openxmlformats.org/officeDocument/2006/relationships/image" Target="../media/image13.wmf"/><Relationship Id="rId3" Type="http://schemas.openxmlformats.org/officeDocument/2006/relationships/image" Target="../media/image17.png"/><Relationship Id="rId7" Type="http://schemas.openxmlformats.org/officeDocument/2006/relationships/image" Target="../media/image19.wmf"/><Relationship Id="rId12" Type="http://schemas.openxmlformats.org/officeDocument/2006/relationships/oleObject" Target="../embeddings/oleObject12.bin"/><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oleObject" Target="../embeddings/oleObject29.bin"/><Relationship Id="rId11" Type="http://schemas.openxmlformats.org/officeDocument/2006/relationships/image" Target="../media/image18.wmf"/><Relationship Id="rId5" Type="http://schemas.openxmlformats.org/officeDocument/2006/relationships/image" Target="../media/image15.wmf"/><Relationship Id="rId10" Type="http://schemas.openxmlformats.org/officeDocument/2006/relationships/oleObject" Target="../embeddings/oleObject31.bin"/><Relationship Id="rId4" Type="http://schemas.openxmlformats.org/officeDocument/2006/relationships/oleObject" Target="../embeddings/oleObject28.bin"/><Relationship Id="rId9" Type="http://schemas.openxmlformats.org/officeDocument/2006/relationships/image" Target="../media/image20.wmf"/></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image" Target="../media/image17.png"/><Relationship Id="rId7" Type="http://schemas.openxmlformats.org/officeDocument/2006/relationships/image" Target="../media/image19.wmf"/><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oleObject" Target="../embeddings/oleObject33.bin"/><Relationship Id="rId5" Type="http://schemas.openxmlformats.org/officeDocument/2006/relationships/image" Target="../media/image15.wmf"/><Relationship Id="rId4" Type="http://schemas.openxmlformats.org/officeDocument/2006/relationships/oleObject" Target="../embeddings/oleObject32.bin"/><Relationship Id="rId9" Type="http://schemas.openxmlformats.org/officeDocument/2006/relationships/image" Target="../media/image18.wmf"/></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37.bin"/><Relationship Id="rId3" Type="http://schemas.openxmlformats.org/officeDocument/2006/relationships/image" Target="../media/image17.png"/><Relationship Id="rId7" Type="http://schemas.openxmlformats.org/officeDocument/2006/relationships/image" Target="../media/image19.wmf"/><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oleObject" Target="../embeddings/oleObject36.bin"/><Relationship Id="rId5" Type="http://schemas.openxmlformats.org/officeDocument/2006/relationships/image" Target="../media/image15.wmf"/><Relationship Id="rId4" Type="http://schemas.openxmlformats.org/officeDocument/2006/relationships/oleObject" Target="../embeddings/oleObject35.bin"/><Relationship Id="rId9" Type="http://schemas.openxmlformats.org/officeDocument/2006/relationships/image" Target="../media/image18.w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4.xml"/><Relationship Id="rId1" Type="http://schemas.openxmlformats.org/officeDocument/2006/relationships/slideLayout" Target="../slideLayouts/slideLayout4.xml"/><Relationship Id="rId5" Type="http://schemas.openxmlformats.org/officeDocument/2006/relationships/image" Target="../media/image23.gif"/><Relationship Id="rId4" Type="http://schemas.openxmlformats.org/officeDocument/2006/relationships/image" Target="../media/image22.gif"/></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5.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4.xml"/><Relationship Id="rId1" Type="http://schemas.openxmlformats.org/officeDocument/2006/relationships/slideLayout" Target="../slideLayouts/slideLayout4.xml"/><Relationship Id="rId4" Type="http://schemas.openxmlformats.org/officeDocument/2006/relationships/hyperlink" Target="https://thinkgamedesign.com/flow-theory-game-design/" TargetMode="Externa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32.jpg"/><Relationship Id="rId7" Type="http://schemas.openxmlformats.org/officeDocument/2006/relationships/hyperlink" Target="https://activeplayer.io/genshin-impact/" TargetMode="External"/><Relationship Id="rId2" Type="http://schemas.openxmlformats.org/officeDocument/2006/relationships/notesSlide" Target="../notesSlides/notesSlide81.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8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a:t>
            </a:fld>
            <a:endParaRPr lang="en" sz="1600" dirty="0">
              <a:solidFill>
                <a:srgbClr val="888888"/>
              </a:solidFill>
              <a:latin typeface="Arial"/>
              <a:ea typeface="Arial"/>
              <a:cs typeface="Arial"/>
              <a:sym typeface="Arial"/>
            </a:endParaRPr>
          </a:p>
        </p:txBody>
      </p:sp>
      <p:sp>
        <p:nvSpPr>
          <p:cNvPr id="8" name="TextBox 7">
            <a:extLst>
              <a:ext uri="{FF2B5EF4-FFF2-40B4-BE49-F238E27FC236}">
                <a16:creationId xmlns:a16="http://schemas.microsoft.com/office/drawing/2014/main" id="{1E92911C-B8BA-D8C6-93EE-D173909CB6BD}"/>
              </a:ext>
            </a:extLst>
          </p:cNvPr>
          <p:cNvSpPr txBox="1"/>
          <p:nvPr/>
        </p:nvSpPr>
        <p:spPr>
          <a:xfrm>
            <a:off x="0" y="0"/>
            <a:ext cx="4785360" cy="1077218"/>
          </a:xfrm>
          <a:prstGeom prst="rect">
            <a:avLst/>
          </a:prstGeom>
          <a:noFill/>
        </p:spPr>
        <p:txBody>
          <a:bodyPr wrap="square">
            <a:spAutoFit/>
          </a:bodyPr>
          <a:lstStyle/>
          <a:p>
            <a:r>
              <a:rPr lang="en-US" sz="1800" dirty="0">
                <a:solidFill>
                  <a:schemeClr val="tx1">
                    <a:lumMod val="50000"/>
                    <a:lumOff val="50000"/>
                  </a:schemeClr>
                </a:solidFill>
                <a:latin typeface="+mj-lt"/>
                <a:ea typeface="Microsoft YaHei UI Light" panose="020B0502040204020203" pitchFamily="34" charset="-122"/>
              </a:rPr>
              <a:t>Teaching Seminar</a:t>
            </a:r>
            <a:br>
              <a:rPr lang="en-US" sz="1800" dirty="0">
                <a:solidFill>
                  <a:schemeClr val="tx1">
                    <a:lumMod val="50000"/>
                    <a:lumOff val="50000"/>
                  </a:schemeClr>
                </a:solidFill>
                <a:latin typeface="+mj-lt"/>
                <a:ea typeface="Microsoft YaHei UI Light" panose="020B0502040204020203" pitchFamily="34" charset="-122"/>
              </a:rPr>
            </a:br>
            <a:r>
              <a:rPr lang="en-US" sz="600" dirty="0">
                <a:solidFill>
                  <a:schemeClr val="tx1">
                    <a:lumMod val="50000"/>
                    <a:lumOff val="50000"/>
                  </a:schemeClr>
                </a:solidFill>
                <a:latin typeface="+mj-lt"/>
                <a:ea typeface="Microsoft YaHei UI Light" panose="020B0502040204020203" pitchFamily="34" charset="-122"/>
              </a:rPr>
              <a:t>  </a:t>
            </a:r>
            <a:endParaRPr lang="en-US" sz="1200" dirty="0">
              <a:solidFill>
                <a:schemeClr val="tx1">
                  <a:lumMod val="50000"/>
                  <a:lumOff val="50000"/>
                </a:schemeClr>
              </a:solidFill>
              <a:latin typeface="+mj-lt"/>
              <a:ea typeface="Microsoft YaHei UI Light" panose="020B0502040204020203" pitchFamily="34" charset="-122"/>
            </a:endParaRPr>
          </a:p>
          <a:p>
            <a:r>
              <a:rPr lang="en-US" sz="2000" dirty="0">
                <a:solidFill>
                  <a:srgbClr val="8D6D3A"/>
                </a:solidFill>
                <a:latin typeface="+mj-lt"/>
                <a:ea typeface="Microsoft YaHei UI Light" panose="020B0502040204020203" pitchFamily="34" charset="-122"/>
              </a:rPr>
              <a:t>Clinical Assistant or Associate Professor in Online Education Candidate</a:t>
            </a:r>
          </a:p>
        </p:txBody>
      </p:sp>
      <p:sp>
        <p:nvSpPr>
          <p:cNvPr id="9" name="Title 1">
            <a:extLst>
              <a:ext uri="{FF2B5EF4-FFF2-40B4-BE49-F238E27FC236}">
                <a16:creationId xmlns:a16="http://schemas.microsoft.com/office/drawing/2014/main" id="{AF5ACE87-3128-76EF-44C5-1A12031F068D}"/>
              </a:ext>
            </a:extLst>
          </p:cNvPr>
          <p:cNvSpPr txBox="1">
            <a:spLocks/>
          </p:cNvSpPr>
          <p:nvPr/>
        </p:nvSpPr>
        <p:spPr>
          <a:xfrm>
            <a:off x="520815" y="1291841"/>
            <a:ext cx="8102370" cy="1470025"/>
          </a:xfrm>
          <a:prstGeom prst="rect">
            <a:avLst/>
          </a:prstGeom>
          <a:effectLst>
            <a:outerShdw sx="1000" sy="1000" algn="ctr" rotWithShape="0">
              <a:schemeClr val="tx1">
                <a:alpha val="0"/>
              </a:schemeClr>
            </a:outerShdw>
          </a:effectLst>
        </p:spPr>
        <p:txBody>
          <a:bodyPr vert="horz" lIns="91440" tIns="45720" rIns="91440" bIns="45720" rtlCol="0" anchor="ctr">
            <a:noAutofit/>
          </a:bodyPr>
          <a:lstStyle>
            <a:lvl1pPr algn="l" defTabSz="457200" rtl="0" eaLnBrk="1" latinLnBrk="0" hangingPunct="1">
              <a:spcBef>
                <a:spcPct val="0"/>
              </a:spcBef>
              <a:buNone/>
              <a:defRPr sz="7150" b="0" i="0" kern="1200">
                <a:solidFill>
                  <a:schemeClr val="bg1"/>
                </a:solidFill>
                <a:latin typeface="Georgia"/>
                <a:ea typeface="+mj-ea"/>
                <a:cs typeface="Georgia"/>
              </a:defRPr>
            </a:lvl1pPr>
          </a:lstStyle>
          <a:p>
            <a:pPr algn="ctr"/>
            <a:r>
              <a:rPr lang="en-US" altLang="en-US" sz="3600" dirty="0">
                <a:solidFill>
                  <a:schemeClr val="tx1"/>
                </a:solidFill>
                <a:latin typeface="Impact" panose="020B0806030902050204" pitchFamily="34" charset="0"/>
              </a:rPr>
              <a:t>Shaping the Future of Online Education: </a:t>
            </a:r>
          </a:p>
          <a:p>
            <a:pPr algn="ctr"/>
            <a:r>
              <a:rPr lang="en-US" altLang="en-US" sz="3600" dirty="0">
                <a:solidFill>
                  <a:schemeClr val="tx1"/>
                </a:solidFill>
                <a:latin typeface="Impact" panose="020B0806030902050204" pitchFamily="34" charset="0"/>
              </a:rPr>
              <a:t>A Game Design Perspective</a:t>
            </a:r>
            <a:endParaRPr lang="en-US" sz="4000" dirty="0">
              <a:solidFill>
                <a:schemeClr val="tx1"/>
              </a:solidFill>
              <a:latin typeface="Impact" panose="020B0806030902050204" pitchFamily="34" charset="0"/>
            </a:endParaRPr>
          </a:p>
        </p:txBody>
      </p:sp>
      <p:sp>
        <p:nvSpPr>
          <p:cNvPr id="10" name="Shape 84">
            <a:extLst>
              <a:ext uri="{FF2B5EF4-FFF2-40B4-BE49-F238E27FC236}">
                <a16:creationId xmlns:a16="http://schemas.microsoft.com/office/drawing/2014/main" id="{AEEACE98-B9C8-82DB-70DA-CCFECD43ADA5}"/>
              </a:ext>
            </a:extLst>
          </p:cNvPr>
          <p:cNvSpPr txBox="1">
            <a:spLocks/>
          </p:cNvSpPr>
          <p:nvPr/>
        </p:nvSpPr>
        <p:spPr>
          <a:xfrm>
            <a:off x="673946" y="5038258"/>
            <a:ext cx="3677074" cy="365099"/>
          </a:xfrm>
          <a:prstGeom prst="rect">
            <a:avLst/>
          </a:prstGeom>
          <a:noFill/>
          <a:ln>
            <a:noFill/>
          </a:ln>
          <a:effectLst/>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2000" b="1" dirty="0">
                <a:latin typeface="Impact" panose="020B0806030902050204" pitchFamily="34" charset="0"/>
                <a:ea typeface="Arial"/>
                <a:cs typeface="Arial"/>
                <a:sym typeface="Arial"/>
              </a:rPr>
              <a:t>May 5, 2023 | 10:30-11:30 AM EDT</a:t>
            </a:r>
            <a:endParaRPr lang="en" sz="2000" b="1" dirty="0">
              <a:latin typeface="Impact" panose="020B0806030902050204" pitchFamily="34" charset="0"/>
              <a:ea typeface="Arial"/>
              <a:cs typeface="Arial"/>
              <a:sym typeface="Arial"/>
            </a:endParaRPr>
          </a:p>
        </p:txBody>
      </p:sp>
      <p:sp>
        <p:nvSpPr>
          <p:cNvPr id="11" name="Subtitle 2">
            <a:extLst>
              <a:ext uri="{FF2B5EF4-FFF2-40B4-BE49-F238E27FC236}">
                <a16:creationId xmlns:a16="http://schemas.microsoft.com/office/drawing/2014/main" id="{C5B3D0C7-1365-601D-877E-EBF831E81265}"/>
              </a:ext>
            </a:extLst>
          </p:cNvPr>
          <p:cNvSpPr txBox="1">
            <a:spLocks/>
          </p:cNvSpPr>
          <p:nvPr/>
        </p:nvSpPr>
        <p:spPr>
          <a:xfrm>
            <a:off x="669249" y="4613685"/>
            <a:ext cx="5299751" cy="745344"/>
          </a:xfrm>
          <a:prstGeom prst="rect">
            <a:avLst/>
          </a:prstGeom>
          <a:effectLst/>
        </p:spPr>
        <p:txBody>
          <a:bodyPr vert="horz" lIns="91440" tIns="45720" rIns="91440" bIns="45720" rtlCol="0">
            <a:normAutofit/>
          </a:bodyPr>
          <a:lstStyle>
            <a:lvl1pPr marL="0" indent="0" algn="l" defTabSz="457200" rtl="0" eaLnBrk="1" latinLnBrk="0" hangingPunct="1">
              <a:spcBef>
                <a:spcPct val="20000"/>
              </a:spcBef>
              <a:buFont typeface="Arial"/>
              <a:buNone/>
              <a:defRPr sz="2800" b="0" i="0" kern="1200">
                <a:solidFill>
                  <a:schemeClr val="bg1"/>
                </a:solidFill>
                <a:latin typeface="Arial"/>
                <a:ea typeface="+mn-ea"/>
                <a:cs typeface="Arial"/>
              </a:defRPr>
            </a:lvl1pPr>
            <a:lvl2pPr marL="457200" indent="0" algn="ctr" defTabSz="457200" rtl="0" eaLnBrk="1" latinLnBrk="0" hangingPunct="1">
              <a:spcBef>
                <a:spcPct val="20000"/>
              </a:spcBef>
              <a:buFont typeface="Arial"/>
              <a:buNone/>
              <a:defRPr sz="2500" kern="1200">
                <a:solidFill>
                  <a:schemeClr val="tx1">
                    <a:tint val="75000"/>
                  </a:schemeClr>
                </a:solidFill>
                <a:latin typeface="Georgia"/>
                <a:ea typeface="+mn-ea"/>
                <a:cs typeface="Georgia"/>
              </a:defRPr>
            </a:lvl2pPr>
            <a:lvl3pPr marL="914400" indent="0" algn="ctr" defTabSz="457200" rtl="0" eaLnBrk="1" latinLnBrk="0" hangingPunct="1">
              <a:spcBef>
                <a:spcPct val="20000"/>
              </a:spcBef>
              <a:buFont typeface="Arial"/>
              <a:buNone/>
              <a:defRPr sz="2400" kern="1200">
                <a:solidFill>
                  <a:schemeClr val="tx1">
                    <a:tint val="75000"/>
                  </a:schemeClr>
                </a:solidFill>
                <a:latin typeface="Georgia"/>
                <a:ea typeface="+mn-ea"/>
                <a:cs typeface="Georgia"/>
              </a:defRPr>
            </a:lvl3pPr>
            <a:lvl4pPr marL="1371600" indent="0" algn="ctr" defTabSz="457200" rtl="0" eaLnBrk="1" latinLnBrk="0" hangingPunct="1">
              <a:spcBef>
                <a:spcPct val="20000"/>
              </a:spcBef>
              <a:buFont typeface="Arial"/>
              <a:buNone/>
              <a:defRPr sz="2000" b="0" i="0" kern="1200">
                <a:solidFill>
                  <a:schemeClr val="tx1">
                    <a:tint val="75000"/>
                  </a:schemeClr>
                </a:solidFill>
                <a:latin typeface="Georgia"/>
                <a:ea typeface="+mn-ea"/>
                <a:cs typeface="Georgia"/>
              </a:defRPr>
            </a:lvl4pPr>
            <a:lvl5pPr marL="1828800" indent="0" algn="ctr" defTabSz="457200" rtl="0" eaLnBrk="1" latinLnBrk="0" hangingPunct="1">
              <a:spcBef>
                <a:spcPct val="20000"/>
              </a:spcBef>
              <a:buFont typeface="Arial"/>
              <a:buNone/>
              <a:defRPr sz="1800" b="0" i="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400" dirty="0">
                <a:solidFill>
                  <a:schemeClr val="tx1"/>
                </a:solidFill>
                <a:latin typeface="Impact" panose="020B0806030902050204" pitchFamily="34" charset="0"/>
              </a:rPr>
              <a:t>Dr. Yaguang Zhang</a:t>
            </a:r>
          </a:p>
        </p:txBody>
      </p:sp>
      <p:sp>
        <p:nvSpPr>
          <p:cNvPr id="16" name="TextBox 15">
            <a:extLst>
              <a:ext uri="{FF2B5EF4-FFF2-40B4-BE49-F238E27FC236}">
                <a16:creationId xmlns:a16="http://schemas.microsoft.com/office/drawing/2014/main" id="{322E9AAB-C907-A941-2D9B-8175B5EC4B13}"/>
              </a:ext>
            </a:extLst>
          </p:cNvPr>
          <p:cNvSpPr txBox="1"/>
          <p:nvPr/>
        </p:nvSpPr>
        <p:spPr>
          <a:xfrm>
            <a:off x="3315123" y="2767903"/>
            <a:ext cx="5307754" cy="2062103"/>
          </a:xfrm>
          <a:prstGeom prst="rect">
            <a:avLst/>
          </a:prstGeom>
          <a:noFill/>
          <a:ln w="19050">
            <a:solidFill>
              <a:schemeClr val="tx1"/>
            </a:solidFill>
          </a:ln>
        </p:spPr>
        <p:txBody>
          <a:bodyPr wrap="square" rtlCol="0">
            <a:spAutoFit/>
          </a:bodyPr>
          <a:lstStyle/>
          <a:p>
            <a:r>
              <a:rPr lang="en-US" sz="3200" dirty="0">
                <a:effectLst/>
                <a:latin typeface="Calibri" panose="020F0502020204030204" pitchFamily="34" charset="0"/>
                <a:ea typeface="等线" panose="02010600030101010101" pitchFamily="2" charset="-122"/>
                <a:cs typeface="Times New Roman" panose="02020603050405020304" pitchFamily="18" charset="0"/>
              </a:rPr>
              <a:t>Welcome! Please come on in and have a seat.</a:t>
            </a:r>
          </a:p>
          <a:p>
            <a:r>
              <a:rPr lang="en-US" sz="3200" dirty="0">
                <a:effectLst/>
                <a:latin typeface="Calibri" panose="020F0502020204030204" pitchFamily="34" charset="0"/>
                <a:ea typeface="等线" panose="02010600030101010101" pitchFamily="2" charset="-122"/>
                <a:cs typeface="Times New Roman" panose="02020603050405020304" pitchFamily="18" charset="0"/>
              </a:rPr>
              <a:t>This live performance is part of the teaching demonstration.</a:t>
            </a:r>
            <a:endParaRPr lang="en-US" sz="3200" dirty="0"/>
          </a:p>
        </p:txBody>
      </p:sp>
      <p:pic>
        <p:nvPicPr>
          <p:cNvPr id="18" name="Picture 17">
            <a:extLst>
              <a:ext uri="{FF2B5EF4-FFF2-40B4-BE49-F238E27FC236}">
                <a16:creationId xmlns:a16="http://schemas.microsoft.com/office/drawing/2014/main" id="{8180DA6D-4F2E-17A9-C9C2-A2CEF6BFA4A1}"/>
              </a:ext>
            </a:extLst>
          </p:cNvPr>
          <p:cNvPicPr>
            <a:picLocks noChangeAspect="1"/>
          </p:cNvPicPr>
          <p:nvPr/>
        </p:nvPicPr>
        <p:blipFill>
          <a:blip r:embed="rId3"/>
          <a:stretch>
            <a:fillRect/>
          </a:stretch>
        </p:blipFill>
        <p:spPr>
          <a:xfrm>
            <a:off x="657288" y="5478057"/>
            <a:ext cx="1822037" cy="745344"/>
          </a:xfrm>
          <a:prstGeom prst="rect">
            <a:avLst/>
          </a:prstGeom>
        </p:spPr>
      </p:pic>
    </p:spTree>
    <p:extLst>
      <p:ext uri="{BB962C8B-B14F-4D97-AF65-F5344CB8AC3E}">
        <p14:creationId xmlns:p14="http://schemas.microsoft.com/office/powerpoint/2010/main" val="24317296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10</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5887DE56-1A6A-3002-CE9E-3686030B1F27}"/>
              </a:ext>
            </a:extLst>
          </p:cNvPr>
          <p:cNvSpPr txBox="1">
            <a:spLocks/>
          </p:cNvSpPr>
          <p:nvPr/>
        </p:nvSpPr>
        <p:spPr>
          <a:xfrm>
            <a:off x="743100" y="542550"/>
            <a:ext cx="7657800" cy="38967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342900">
              <a:spcBef>
                <a:spcPts val="0"/>
              </a:spcBef>
              <a:buSzPts val="3200"/>
            </a:pPr>
            <a:r>
              <a:rPr lang="en-US" dirty="0"/>
              <a:t>Shaping the Future of Higher Education? </a:t>
            </a:r>
            <a:r>
              <a:rPr lang="en-US" sz="2800" dirty="0"/>
              <a:t>Becoming a Land-grant University for Our Times</a:t>
            </a:r>
          </a:p>
          <a:p>
            <a:pPr marL="342900">
              <a:spcBef>
                <a:spcPts val="0"/>
              </a:spcBef>
              <a:buSzPts val="3200"/>
            </a:pPr>
            <a:r>
              <a:rPr lang="en-US" sz="3200" dirty="0">
                <a:effectLst/>
                <a:latin typeface="Calibri" panose="020F0502020204030204" pitchFamily="34" charset="0"/>
                <a:ea typeface="等线" panose="02010600030101010101" pitchFamily="2" charset="-122"/>
                <a:cs typeface="Times New Roman" panose="02020603050405020304" pitchFamily="18" charset="0"/>
              </a:rPr>
              <a:t>Shaping the Future of Education as a Pioneering Institute</a:t>
            </a:r>
            <a:endParaRPr lang="en-US" dirty="0"/>
          </a:p>
        </p:txBody>
      </p:sp>
      <p:sp>
        <p:nvSpPr>
          <p:cNvPr id="5" name="TextBox 4">
            <a:extLst>
              <a:ext uri="{FF2B5EF4-FFF2-40B4-BE49-F238E27FC236}">
                <a16:creationId xmlns:a16="http://schemas.microsoft.com/office/drawing/2014/main" id="{7D27695F-6C3C-2E50-1ABC-AFFBBA5A1113}"/>
              </a:ext>
            </a:extLst>
          </p:cNvPr>
          <p:cNvSpPr txBox="1"/>
          <p:nvPr/>
        </p:nvSpPr>
        <p:spPr>
          <a:xfrm>
            <a:off x="4686300" y="2575877"/>
            <a:ext cx="6957060" cy="3662541"/>
          </a:xfrm>
          <a:prstGeom prst="rect">
            <a:avLst/>
          </a:prstGeom>
          <a:noFill/>
        </p:spPr>
        <p:txBody>
          <a:bodyPr wrap="square">
            <a:spAutoFit/>
          </a:bodyPr>
          <a:lstStyle/>
          <a:p>
            <a:pPr algn="just"/>
            <a:r>
              <a:rPr lang="en-US" sz="3200" dirty="0">
                <a:latin typeface="+mj-lt"/>
                <a:cs typeface="Times New Roman" panose="02020603050405020304" pitchFamily="18" charset="0"/>
              </a:rPr>
              <a:t>	High-level</a:t>
            </a:r>
          </a:p>
          <a:p>
            <a:pPr marL="945364" lvl="1" indent="-488164" algn="just">
              <a:buFont typeface="Courier New" panose="02070309020205020404" pitchFamily="49" charset="0"/>
              <a:buChar char="o"/>
            </a:pPr>
            <a:r>
              <a:rPr lang="en-US" sz="2800" dirty="0">
                <a:latin typeface="+mj-lt"/>
                <a:cs typeface="Times New Roman" panose="02020603050405020304" pitchFamily="18" charset="0"/>
              </a:rPr>
              <a:t>P</a:t>
            </a:r>
            <a:r>
              <a:rPr lang="en-US" sz="2800" dirty="0"/>
              <a:t>ublic opinions</a:t>
            </a:r>
            <a:endParaRPr lang="en-US" sz="2800" dirty="0">
              <a:latin typeface="+mj-lt"/>
              <a:cs typeface="Times New Roman" panose="02020603050405020304" pitchFamily="18" charset="0"/>
            </a:endParaRPr>
          </a:p>
          <a:p>
            <a:pPr marL="945364" lvl="1" indent="-488164" algn="just">
              <a:buFont typeface="Courier New" panose="02070309020205020404" pitchFamily="49" charset="0"/>
              <a:buChar char="o"/>
            </a:pPr>
            <a:r>
              <a:rPr lang="en-US" sz="2800" dirty="0"/>
              <a:t>College enrollment</a:t>
            </a:r>
          </a:p>
          <a:p>
            <a:pPr marL="945364" lvl="1" indent="-488164" algn="just">
              <a:buFont typeface="Courier New" panose="02070309020205020404" pitchFamily="49" charset="0"/>
              <a:buChar char="o"/>
            </a:pPr>
            <a:r>
              <a:rPr lang="en-US" sz="2800" dirty="0"/>
              <a:t>Campus experience</a:t>
            </a:r>
          </a:p>
          <a:p>
            <a:pPr marL="945364" lvl="1" indent="-488164" algn="just">
              <a:buFont typeface="Courier New" panose="02070309020205020404" pitchFamily="49" charset="0"/>
              <a:buChar char="o"/>
            </a:pPr>
            <a:r>
              <a:rPr lang="en-US" sz="2800" dirty="0"/>
              <a:t>Community</a:t>
            </a:r>
          </a:p>
          <a:p>
            <a:pPr marL="945364" lvl="1" indent="-488164" algn="just">
              <a:buFont typeface="Courier New" panose="02070309020205020404" pitchFamily="49" charset="0"/>
              <a:buChar char="o"/>
            </a:pPr>
            <a:r>
              <a:rPr lang="en-US" sz="2800" dirty="0"/>
              <a:t>…</a:t>
            </a:r>
          </a:p>
          <a:p>
            <a:pPr marL="945364" lvl="1" indent="-488164" algn="just">
              <a:buFont typeface="Courier New" panose="02070309020205020404" pitchFamily="49" charset="0"/>
              <a:buChar char="o"/>
            </a:pPr>
            <a:endParaRPr lang="en-US" sz="2800" dirty="0">
              <a:latin typeface="+mj-lt"/>
              <a:cs typeface="Times New Roman" panose="02020603050405020304" pitchFamily="18" charset="0"/>
            </a:endParaRPr>
          </a:p>
          <a:p>
            <a:pPr marL="945364" lvl="1" indent="-488164" algn="just">
              <a:buFont typeface="Courier New" panose="02070309020205020404" pitchFamily="49" charset="0"/>
              <a:buChar char="o"/>
            </a:pPr>
            <a:endParaRPr lang="en-US" sz="3200" dirty="0">
              <a:latin typeface="+mj-lt"/>
              <a:cs typeface="Times New Roman" panose="02020603050405020304" pitchFamily="18" charset="0"/>
            </a:endParaRPr>
          </a:p>
        </p:txBody>
      </p:sp>
      <p:pic>
        <p:nvPicPr>
          <p:cNvPr id="4" name="Picture 2" descr="Snyder Lecture, Friday, April 21, 2023 at 1:30 PM">
            <a:extLst>
              <a:ext uri="{FF2B5EF4-FFF2-40B4-BE49-F238E27FC236}">
                <a16:creationId xmlns:a16="http://schemas.microsoft.com/office/drawing/2014/main" id="{AAD6386B-D7FB-4117-0546-09236A17C0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45750"/>
          <a:stretch/>
        </p:blipFill>
        <p:spPr bwMode="auto">
          <a:xfrm>
            <a:off x="0" y="2575877"/>
            <a:ext cx="4960620"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598343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A98D98-426A-917C-DB56-EF441062B68B}"/>
              </a:ext>
            </a:extLst>
          </p:cNvPr>
          <p:cNvSpPr/>
          <p:nvPr/>
        </p:nvSpPr>
        <p:spPr>
          <a:xfrm>
            <a:off x="7200857" y="5344557"/>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7" y="6094274"/>
            <a:ext cx="561913"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100</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17492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Skill tree – Non-linear structure</a:t>
            </a:r>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
        <p:nvSpPr>
          <p:cNvPr id="6" name="TextBox 5">
            <a:extLst>
              <a:ext uri="{FF2B5EF4-FFF2-40B4-BE49-F238E27FC236}">
                <a16:creationId xmlns:a16="http://schemas.microsoft.com/office/drawing/2014/main" id="{B63C69B8-50B4-51C2-6AA2-921AFCE94227}"/>
              </a:ext>
            </a:extLst>
          </p:cNvPr>
          <p:cNvSpPr txBox="1"/>
          <p:nvPr/>
        </p:nvSpPr>
        <p:spPr>
          <a:xfrm>
            <a:off x="1420753" y="2320176"/>
            <a:ext cx="1847850" cy="646331"/>
          </a:xfrm>
          <a:prstGeom prst="rect">
            <a:avLst/>
          </a:prstGeom>
          <a:noFill/>
        </p:spPr>
        <p:txBody>
          <a:bodyPr wrap="square">
            <a:spAutoFit/>
          </a:bodyPr>
          <a:lstStyle/>
          <a:p>
            <a:pPr algn="ctr"/>
            <a:r>
              <a:rPr lang="en-US" dirty="0"/>
              <a:t>Signal generation</a:t>
            </a:r>
          </a:p>
          <a:p>
            <a:pPr algn="ctr"/>
            <a:r>
              <a:rPr lang="en-US" dirty="0"/>
              <a:t>(digital sensors)</a:t>
            </a:r>
          </a:p>
        </p:txBody>
      </p:sp>
      <p:sp>
        <p:nvSpPr>
          <p:cNvPr id="9" name="TextBox 8">
            <a:extLst>
              <a:ext uri="{FF2B5EF4-FFF2-40B4-BE49-F238E27FC236}">
                <a16:creationId xmlns:a16="http://schemas.microsoft.com/office/drawing/2014/main" id="{DDF5C252-7830-9598-16FD-05E1A89BAA92}"/>
              </a:ext>
            </a:extLst>
          </p:cNvPr>
          <p:cNvSpPr txBox="1"/>
          <p:nvPr/>
        </p:nvSpPr>
        <p:spPr>
          <a:xfrm>
            <a:off x="3701549" y="2458675"/>
            <a:ext cx="1847850" cy="369332"/>
          </a:xfrm>
          <a:prstGeom prst="rect">
            <a:avLst/>
          </a:prstGeom>
          <a:noFill/>
        </p:spPr>
        <p:txBody>
          <a:bodyPr wrap="square">
            <a:spAutoFit/>
          </a:bodyPr>
          <a:lstStyle/>
          <a:p>
            <a:pPr algn="ctr"/>
            <a:r>
              <a:rPr lang="en-US" dirty="0"/>
              <a:t>Time domain</a:t>
            </a:r>
          </a:p>
        </p:txBody>
      </p:sp>
      <p:sp>
        <p:nvSpPr>
          <p:cNvPr id="12" name="TextBox 11">
            <a:extLst>
              <a:ext uri="{FF2B5EF4-FFF2-40B4-BE49-F238E27FC236}">
                <a16:creationId xmlns:a16="http://schemas.microsoft.com/office/drawing/2014/main" id="{03E9A72C-37A7-98FB-50EC-85B93EE17F31}"/>
              </a:ext>
            </a:extLst>
          </p:cNvPr>
          <p:cNvSpPr txBox="1"/>
          <p:nvPr/>
        </p:nvSpPr>
        <p:spPr>
          <a:xfrm>
            <a:off x="5559456" y="2458675"/>
            <a:ext cx="1933725" cy="369332"/>
          </a:xfrm>
          <a:prstGeom prst="rect">
            <a:avLst/>
          </a:prstGeom>
          <a:noFill/>
        </p:spPr>
        <p:txBody>
          <a:bodyPr wrap="square">
            <a:spAutoFit/>
          </a:bodyPr>
          <a:lstStyle/>
          <a:p>
            <a:pPr algn="ctr"/>
            <a:r>
              <a:rPr lang="en-US" dirty="0"/>
              <a:t>Frequency domain</a:t>
            </a:r>
          </a:p>
        </p:txBody>
      </p:sp>
      <p:sp>
        <p:nvSpPr>
          <p:cNvPr id="15" name="TextBox 14">
            <a:extLst>
              <a:ext uri="{FF2B5EF4-FFF2-40B4-BE49-F238E27FC236}">
                <a16:creationId xmlns:a16="http://schemas.microsoft.com/office/drawing/2014/main" id="{C1C1B8DF-4A4A-32E2-1124-0CAE14AB2413}"/>
              </a:ext>
            </a:extLst>
          </p:cNvPr>
          <p:cNvSpPr txBox="1"/>
          <p:nvPr/>
        </p:nvSpPr>
        <p:spPr>
          <a:xfrm>
            <a:off x="7503237" y="2458675"/>
            <a:ext cx="1071639" cy="369332"/>
          </a:xfrm>
          <a:prstGeom prst="rect">
            <a:avLst/>
          </a:prstGeom>
          <a:noFill/>
        </p:spPr>
        <p:txBody>
          <a:bodyPr wrap="square">
            <a:spAutoFit/>
          </a:bodyPr>
          <a:lstStyle/>
          <a:p>
            <a:pPr algn="ctr"/>
            <a:r>
              <a:rPr lang="en-US" dirty="0"/>
              <a:t>Big data </a:t>
            </a:r>
          </a:p>
        </p:txBody>
      </p:sp>
      <p:sp>
        <p:nvSpPr>
          <p:cNvPr id="24" name="TextBox 23">
            <a:extLst>
              <a:ext uri="{FF2B5EF4-FFF2-40B4-BE49-F238E27FC236}">
                <a16:creationId xmlns:a16="http://schemas.microsoft.com/office/drawing/2014/main" id="{80DF98C6-4ABE-E9FD-0FFF-233656152D82}"/>
              </a:ext>
            </a:extLst>
          </p:cNvPr>
          <p:cNvSpPr txBox="1"/>
          <p:nvPr/>
        </p:nvSpPr>
        <p:spPr>
          <a:xfrm>
            <a:off x="4044661" y="3411855"/>
            <a:ext cx="1161627" cy="369332"/>
          </a:xfrm>
          <a:prstGeom prst="rect">
            <a:avLst/>
          </a:prstGeom>
          <a:noFill/>
          <a:ln w="12700">
            <a:solidFill>
              <a:schemeClr val="tx1"/>
            </a:solidFill>
          </a:ln>
        </p:spPr>
        <p:txBody>
          <a:bodyPr wrap="square">
            <a:spAutoFit/>
          </a:bodyPr>
          <a:lstStyle/>
          <a:p>
            <a:pPr algn="ctr"/>
            <a:r>
              <a:rPr lang="en-US" dirty="0"/>
              <a:t>Sampling</a:t>
            </a:r>
          </a:p>
        </p:txBody>
      </p:sp>
      <p:sp>
        <p:nvSpPr>
          <p:cNvPr id="25" name="TextBox 24">
            <a:extLst>
              <a:ext uri="{FF2B5EF4-FFF2-40B4-BE49-F238E27FC236}">
                <a16:creationId xmlns:a16="http://schemas.microsoft.com/office/drawing/2014/main" id="{691DA9ED-1B1E-EB20-383A-B896AF9A50FC}"/>
              </a:ext>
            </a:extLst>
          </p:cNvPr>
          <p:cNvSpPr txBox="1"/>
          <p:nvPr/>
        </p:nvSpPr>
        <p:spPr>
          <a:xfrm>
            <a:off x="3934927" y="2935265"/>
            <a:ext cx="1381094" cy="369332"/>
          </a:xfrm>
          <a:prstGeom prst="rect">
            <a:avLst/>
          </a:prstGeom>
          <a:noFill/>
          <a:ln w="12700">
            <a:solidFill>
              <a:schemeClr val="tx1"/>
            </a:solidFill>
          </a:ln>
        </p:spPr>
        <p:txBody>
          <a:bodyPr wrap="square">
            <a:spAutoFit/>
          </a:bodyPr>
          <a:lstStyle/>
          <a:p>
            <a:pPr algn="ctr"/>
            <a:r>
              <a:rPr lang="en-US" dirty="0"/>
              <a:t>Quantization</a:t>
            </a:r>
          </a:p>
        </p:txBody>
      </p:sp>
      <p:sp>
        <p:nvSpPr>
          <p:cNvPr id="26" name="TextBox 25">
            <a:extLst>
              <a:ext uri="{FF2B5EF4-FFF2-40B4-BE49-F238E27FC236}">
                <a16:creationId xmlns:a16="http://schemas.microsoft.com/office/drawing/2014/main" id="{53052DBB-8A5F-156B-68A0-197F9A56A0EE}"/>
              </a:ext>
            </a:extLst>
          </p:cNvPr>
          <p:cNvSpPr txBox="1"/>
          <p:nvPr/>
        </p:nvSpPr>
        <p:spPr>
          <a:xfrm>
            <a:off x="6038123" y="2935265"/>
            <a:ext cx="808220" cy="369332"/>
          </a:xfrm>
          <a:prstGeom prst="rect">
            <a:avLst/>
          </a:prstGeom>
          <a:noFill/>
          <a:ln w="12700">
            <a:solidFill>
              <a:schemeClr val="tx1"/>
            </a:solidFill>
          </a:ln>
        </p:spPr>
        <p:txBody>
          <a:bodyPr wrap="square">
            <a:spAutoFit/>
          </a:bodyPr>
          <a:lstStyle/>
          <a:p>
            <a:pPr algn="ctr"/>
            <a:r>
              <a:rPr lang="en-US" dirty="0"/>
              <a:t>Pitch</a:t>
            </a:r>
          </a:p>
        </p:txBody>
      </p:sp>
      <p:sp>
        <p:nvSpPr>
          <p:cNvPr id="27" name="TextBox 26">
            <a:extLst>
              <a:ext uri="{FF2B5EF4-FFF2-40B4-BE49-F238E27FC236}">
                <a16:creationId xmlns:a16="http://schemas.microsoft.com/office/drawing/2014/main" id="{E825A2D1-D8DF-52BA-A2FF-5CD79FAF383E}"/>
              </a:ext>
            </a:extLst>
          </p:cNvPr>
          <p:cNvSpPr txBox="1"/>
          <p:nvPr/>
        </p:nvSpPr>
        <p:spPr>
          <a:xfrm>
            <a:off x="6038123" y="3888445"/>
            <a:ext cx="976390" cy="369332"/>
          </a:xfrm>
          <a:prstGeom prst="rect">
            <a:avLst/>
          </a:prstGeom>
          <a:noFill/>
          <a:ln w="12700">
            <a:solidFill>
              <a:schemeClr val="tx1"/>
            </a:solidFill>
          </a:ln>
        </p:spPr>
        <p:txBody>
          <a:bodyPr wrap="square">
            <a:spAutoFit/>
          </a:bodyPr>
          <a:lstStyle/>
          <a:p>
            <a:pPr algn="ctr"/>
            <a:r>
              <a:rPr lang="en-US" dirty="0"/>
              <a:t>Filtering</a:t>
            </a:r>
          </a:p>
        </p:txBody>
      </p:sp>
      <p:sp>
        <p:nvSpPr>
          <p:cNvPr id="28" name="TextBox 27">
            <a:extLst>
              <a:ext uri="{FF2B5EF4-FFF2-40B4-BE49-F238E27FC236}">
                <a16:creationId xmlns:a16="http://schemas.microsoft.com/office/drawing/2014/main" id="{ACDFE424-97FB-451A-26BA-CBEEC2834698}"/>
              </a:ext>
            </a:extLst>
          </p:cNvPr>
          <p:cNvSpPr txBox="1"/>
          <p:nvPr/>
        </p:nvSpPr>
        <p:spPr>
          <a:xfrm>
            <a:off x="6484154" y="5474390"/>
            <a:ext cx="2090722" cy="369332"/>
          </a:xfrm>
          <a:prstGeom prst="rect">
            <a:avLst/>
          </a:prstGeom>
          <a:noFill/>
          <a:ln w="12700">
            <a:solidFill>
              <a:schemeClr val="tx1"/>
            </a:solidFill>
          </a:ln>
        </p:spPr>
        <p:txBody>
          <a:bodyPr wrap="square">
            <a:spAutoFit/>
          </a:bodyPr>
          <a:lstStyle/>
          <a:p>
            <a:pPr algn="ctr"/>
            <a:r>
              <a:rPr lang="en-US" dirty="0"/>
              <a:t>Parallel computing</a:t>
            </a:r>
          </a:p>
        </p:txBody>
      </p:sp>
      <p:sp>
        <p:nvSpPr>
          <p:cNvPr id="30" name="TextBox 29">
            <a:extLst>
              <a:ext uri="{FF2B5EF4-FFF2-40B4-BE49-F238E27FC236}">
                <a16:creationId xmlns:a16="http://schemas.microsoft.com/office/drawing/2014/main" id="{C891C3F3-BEE9-20BE-B122-D6572514DA65}"/>
              </a:ext>
            </a:extLst>
          </p:cNvPr>
          <p:cNvSpPr txBox="1"/>
          <p:nvPr/>
        </p:nvSpPr>
        <p:spPr>
          <a:xfrm>
            <a:off x="6617442" y="4405524"/>
            <a:ext cx="1957434" cy="369332"/>
          </a:xfrm>
          <a:prstGeom prst="rect">
            <a:avLst/>
          </a:prstGeom>
          <a:noFill/>
          <a:ln w="12700">
            <a:solidFill>
              <a:schemeClr val="tx1"/>
            </a:solidFill>
          </a:ln>
        </p:spPr>
        <p:txBody>
          <a:bodyPr wrap="square">
            <a:spAutoFit/>
          </a:bodyPr>
          <a:lstStyle/>
          <a:p>
            <a:pPr algn="ctr"/>
            <a:r>
              <a:rPr lang="en-US" dirty="0"/>
              <a:t>Machine learning</a:t>
            </a:r>
          </a:p>
        </p:txBody>
      </p:sp>
      <p:sp>
        <p:nvSpPr>
          <p:cNvPr id="18" name="TextBox 17">
            <a:extLst>
              <a:ext uri="{FF2B5EF4-FFF2-40B4-BE49-F238E27FC236}">
                <a16:creationId xmlns:a16="http://schemas.microsoft.com/office/drawing/2014/main" id="{204772D3-F6E7-3CCB-1F90-3C52850D2651}"/>
              </a:ext>
            </a:extLst>
          </p:cNvPr>
          <p:cNvSpPr txBox="1"/>
          <p:nvPr/>
        </p:nvSpPr>
        <p:spPr>
          <a:xfrm>
            <a:off x="2557741" y="4405524"/>
            <a:ext cx="1104900" cy="369332"/>
          </a:xfrm>
          <a:prstGeom prst="rect">
            <a:avLst/>
          </a:prstGeom>
          <a:solidFill>
            <a:schemeClr val="tx1">
              <a:alpha val="10000"/>
            </a:schemeClr>
          </a:solidFill>
        </p:spPr>
        <p:txBody>
          <a:bodyPr wrap="square">
            <a:spAutoFit/>
          </a:bodyPr>
          <a:lstStyle/>
          <a:p>
            <a:pPr algn="ctr"/>
            <a:r>
              <a:rPr lang="en-US" dirty="0"/>
              <a:t>2D signal </a:t>
            </a:r>
          </a:p>
        </p:txBody>
      </p:sp>
      <p:sp>
        <p:nvSpPr>
          <p:cNvPr id="33" name="TextBox 32">
            <a:extLst>
              <a:ext uri="{FF2B5EF4-FFF2-40B4-BE49-F238E27FC236}">
                <a16:creationId xmlns:a16="http://schemas.microsoft.com/office/drawing/2014/main" id="{CCC49055-3BF5-4DDB-6C26-5577CA8966FF}"/>
              </a:ext>
            </a:extLst>
          </p:cNvPr>
          <p:cNvSpPr txBox="1"/>
          <p:nvPr/>
        </p:nvSpPr>
        <p:spPr>
          <a:xfrm>
            <a:off x="2614105" y="4773492"/>
            <a:ext cx="992172" cy="369332"/>
          </a:xfrm>
          <a:prstGeom prst="rect">
            <a:avLst/>
          </a:prstGeom>
          <a:noFill/>
          <a:ln w="12700">
            <a:solidFill>
              <a:schemeClr val="tx1"/>
            </a:solidFill>
          </a:ln>
        </p:spPr>
        <p:txBody>
          <a:bodyPr wrap="square">
            <a:spAutoFit/>
          </a:bodyPr>
          <a:lstStyle/>
          <a:p>
            <a:pPr algn="ctr"/>
            <a:r>
              <a:rPr lang="en-US" dirty="0"/>
              <a:t>Camera</a:t>
            </a:r>
          </a:p>
        </p:txBody>
      </p:sp>
      <p:grpSp>
        <p:nvGrpSpPr>
          <p:cNvPr id="40" name="Group 39">
            <a:extLst>
              <a:ext uri="{FF2B5EF4-FFF2-40B4-BE49-F238E27FC236}">
                <a16:creationId xmlns:a16="http://schemas.microsoft.com/office/drawing/2014/main" id="{28F1A7CA-DA0F-D012-858C-A165130D985C}"/>
              </a:ext>
            </a:extLst>
          </p:cNvPr>
          <p:cNvGrpSpPr/>
          <p:nvPr/>
        </p:nvGrpSpPr>
        <p:grpSpPr>
          <a:xfrm>
            <a:off x="612303" y="5144588"/>
            <a:ext cx="1495298" cy="1113819"/>
            <a:chOff x="1273473" y="5398146"/>
            <a:chExt cx="1495298" cy="1113819"/>
          </a:xfrm>
        </p:grpSpPr>
        <p:sp>
          <p:nvSpPr>
            <p:cNvPr id="21" name="TextBox 20">
              <a:extLst>
                <a:ext uri="{FF2B5EF4-FFF2-40B4-BE49-F238E27FC236}">
                  <a16:creationId xmlns:a16="http://schemas.microsoft.com/office/drawing/2014/main" id="{2780128D-2CF3-B03A-45CC-A56B81F55F0E}"/>
                </a:ext>
              </a:extLst>
            </p:cNvPr>
            <p:cNvSpPr txBox="1"/>
            <p:nvPr/>
          </p:nvSpPr>
          <p:spPr>
            <a:xfrm>
              <a:off x="1468672" y="5398146"/>
              <a:ext cx="1104900" cy="369332"/>
            </a:xfrm>
            <a:prstGeom prst="rect">
              <a:avLst/>
            </a:prstGeom>
            <a:solidFill>
              <a:schemeClr val="tx1">
                <a:alpha val="10000"/>
              </a:schemeClr>
            </a:solidFill>
          </p:spPr>
          <p:txBody>
            <a:bodyPr wrap="square">
              <a:spAutoFit/>
            </a:bodyPr>
            <a:lstStyle/>
            <a:p>
              <a:pPr algn="ctr"/>
              <a:r>
                <a:rPr lang="en-US" dirty="0"/>
                <a:t>3D signal </a:t>
              </a:r>
            </a:p>
          </p:txBody>
        </p:sp>
        <p:sp>
          <p:nvSpPr>
            <p:cNvPr id="34" name="TextBox 33">
              <a:extLst>
                <a:ext uri="{FF2B5EF4-FFF2-40B4-BE49-F238E27FC236}">
                  <a16:creationId xmlns:a16="http://schemas.microsoft.com/office/drawing/2014/main" id="{1A017BA8-7D63-E396-B053-F8A3D25E979A}"/>
                </a:ext>
              </a:extLst>
            </p:cNvPr>
            <p:cNvSpPr txBox="1"/>
            <p:nvPr/>
          </p:nvSpPr>
          <p:spPr>
            <a:xfrm>
              <a:off x="1273473" y="5773301"/>
              <a:ext cx="1495298" cy="369332"/>
            </a:xfrm>
            <a:prstGeom prst="rect">
              <a:avLst/>
            </a:prstGeom>
            <a:noFill/>
            <a:ln w="12700">
              <a:solidFill>
                <a:schemeClr val="tx1"/>
              </a:solidFill>
            </a:ln>
          </p:spPr>
          <p:txBody>
            <a:bodyPr wrap="square">
              <a:spAutoFit/>
            </a:bodyPr>
            <a:lstStyle/>
            <a:p>
              <a:pPr algn="ctr"/>
              <a:r>
                <a:rPr lang="en-US" dirty="0"/>
                <a:t>GPS receivers</a:t>
              </a:r>
            </a:p>
          </p:txBody>
        </p:sp>
        <p:sp>
          <p:nvSpPr>
            <p:cNvPr id="35" name="TextBox 34">
              <a:extLst>
                <a:ext uri="{FF2B5EF4-FFF2-40B4-BE49-F238E27FC236}">
                  <a16:creationId xmlns:a16="http://schemas.microsoft.com/office/drawing/2014/main" id="{F861AA6F-0E2C-9F8E-CDF6-AEABB9F3BE1B}"/>
                </a:ext>
              </a:extLst>
            </p:cNvPr>
            <p:cNvSpPr txBox="1"/>
            <p:nvPr/>
          </p:nvSpPr>
          <p:spPr>
            <a:xfrm>
              <a:off x="1528084" y="6142633"/>
              <a:ext cx="986077" cy="369332"/>
            </a:xfrm>
            <a:prstGeom prst="rect">
              <a:avLst/>
            </a:prstGeom>
            <a:noFill/>
            <a:ln w="12700">
              <a:solidFill>
                <a:schemeClr val="tx1"/>
              </a:solidFill>
            </a:ln>
          </p:spPr>
          <p:txBody>
            <a:bodyPr wrap="square">
              <a:spAutoFit/>
            </a:bodyPr>
            <a:lstStyle/>
            <a:p>
              <a:pPr algn="ctr"/>
              <a:r>
                <a:rPr lang="en-US" dirty="0"/>
                <a:t>LiDAR</a:t>
              </a:r>
            </a:p>
          </p:txBody>
        </p:sp>
      </p:grpSp>
      <p:sp>
        <p:nvSpPr>
          <p:cNvPr id="22" name="TextBox 21">
            <a:extLst>
              <a:ext uri="{FF2B5EF4-FFF2-40B4-BE49-F238E27FC236}">
                <a16:creationId xmlns:a16="http://schemas.microsoft.com/office/drawing/2014/main" id="{F08C3126-2912-6CBB-8C1D-BAD3480F450A}"/>
              </a:ext>
            </a:extLst>
          </p:cNvPr>
          <p:cNvSpPr txBox="1"/>
          <p:nvPr/>
        </p:nvSpPr>
        <p:spPr>
          <a:xfrm>
            <a:off x="2362542" y="5474390"/>
            <a:ext cx="1495299" cy="646331"/>
          </a:xfrm>
          <a:prstGeom prst="rect">
            <a:avLst/>
          </a:prstGeom>
          <a:solidFill>
            <a:schemeClr val="tx1">
              <a:alpha val="10000"/>
            </a:schemeClr>
          </a:solidFill>
        </p:spPr>
        <p:txBody>
          <a:bodyPr wrap="square">
            <a:spAutoFit/>
          </a:bodyPr>
          <a:lstStyle/>
          <a:p>
            <a:pPr algn="ctr"/>
            <a:r>
              <a:rPr lang="en-US" dirty="0"/>
              <a:t>Large-volume datasets </a:t>
            </a:r>
          </a:p>
        </p:txBody>
      </p:sp>
      <p:sp>
        <p:nvSpPr>
          <p:cNvPr id="36" name="TextBox 35">
            <a:extLst>
              <a:ext uri="{FF2B5EF4-FFF2-40B4-BE49-F238E27FC236}">
                <a16:creationId xmlns:a16="http://schemas.microsoft.com/office/drawing/2014/main" id="{C6647827-578B-F3D9-58F9-CE60C0F4FFDC}"/>
              </a:ext>
            </a:extLst>
          </p:cNvPr>
          <p:cNvSpPr txBox="1"/>
          <p:nvPr/>
        </p:nvSpPr>
        <p:spPr>
          <a:xfrm>
            <a:off x="2143329" y="6117336"/>
            <a:ext cx="1933725" cy="369332"/>
          </a:xfrm>
          <a:prstGeom prst="rect">
            <a:avLst/>
          </a:prstGeom>
          <a:noFill/>
          <a:ln w="12700">
            <a:solidFill>
              <a:schemeClr val="tx1"/>
            </a:solidFill>
          </a:ln>
        </p:spPr>
        <p:txBody>
          <a:bodyPr wrap="square">
            <a:spAutoFit/>
          </a:bodyPr>
          <a:lstStyle/>
          <a:p>
            <a:pPr algn="ctr"/>
            <a:r>
              <a:rPr lang="en-US" dirty="0"/>
              <a:t>Nationwide LiDAR</a:t>
            </a:r>
          </a:p>
        </p:txBody>
      </p:sp>
      <p:grpSp>
        <p:nvGrpSpPr>
          <p:cNvPr id="38" name="Group 37">
            <a:extLst>
              <a:ext uri="{FF2B5EF4-FFF2-40B4-BE49-F238E27FC236}">
                <a16:creationId xmlns:a16="http://schemas.microsoft.com/office/drawing/2014/main" id="{1837F9D6-7BE0-9C3A-F5EE-B9E71BF6952D}"/>
              </a:ext>
            </a:extLst>
          </p:cNvPr>
          <p:cNvGrpSpPr/>
          <p:nvPr/>
        </p:nvGrpSpPr>
        <p:grpSpPr>
          <a:xfrm>
            <a:off x="669405" y="3009268"/>
            <a:ext cx="1381094" cy="2034438"/>
            <a:chOff x="1519253" y="3022958"/>
            <a:chExt cx="1381094" cy="2034438"/>
          </a:xfrm>
        </p:grpSpPr>
        <p:sp>
          <p:nvSpPr>
            <p:cNvPr id="17" name="TextBox 16">
              <a:extLst>
                <a:ext uri="{FF2B5EF4-FFF2-40B4-BE49-F238E27FC236}">
                  <a16:creationId xmlns:a16="http://schemas.microsoft.com/office/drawing/2014/main" id="{74CEE1D3-9B49-1564-307A-71F3CADFDF14}"/>
                </a:ext>
              </a:extLst>
            </p:cNvPr>
            <p:cNvSpPr txBox="1"/>
            <p:nvPr/>
          </p:nvSpPr>
          <p:spPr>
            <a:xfrm>
              <a:off x="1657350" y="3022958"/>
              <a:ext cx="1104900" cy="369332"/>
            </a:xfrm>
            <a:prstGeom prst="rect">
              <a:avLst/>
            </a:prstGeom>
            <a:solidFill>
              <a:schemeClr val="tx1">
                <a:alpha val="10000"/>
              </a:schemeClr>
            </a:solidFill>
            <a:ln w="12700">
              <a:noFill/>
            </a:ln>
          </p:spPr>
          <p:txBody>
            <a:bodyPr wrap="square">
              <a:spAutoFit/>
            </a:bodyPr>
            <a:lstStyle/>
            <a:p>
              <a:pPr algn="ctr"/>
              <a:r>
                <a:rPr lang="en-US" dirty="0"/>
                <a:t>1D signal </a:t>
              </a:r>
            </a:p>
          </p:txBody>
        </p:sp>
        <p:sp>
          <p:nvSpPr>
            <p:cNvPr id="23" name="TextBox 22">
              <a:extLst>
                <a:ext uri="{FF2B5EF4-FFF2-40B4-BE49-F238E27FC236}">
                  <a16:creationId xmlns:a16="http://schemas.microsoft.com/office/drawing/2014/main" id="{01BECE5B-E503-BEC3-51E9-21EB403B81F3}"/>
                </a:ext>
              </a:extLst>
            </p:cNvPr>
            <p:cNvSpPr txBox="1"/>
            <p:nvPr/>
          </p:nvSpPr>
          <p:spPr>
            <a:xfrm>
              <a:off x="1519253" y="3390068"/>
              <a:ext cx="1381094" cy="369332"/>
            </a:xfrm>
            <a:prstGeom prst="rect">
              <a:avLst/>
            </a:prstGeom>
            <a:noFill/>
            <a:ln w="12700">
              <a:solidFill>
                <a:schemeClr val="tx1"/>
              </a:solidFill>
            </a:ln>
          </p:spPr>
          <p:txBody>
            <a:bodyPr wrap="square">
              <a:spAutoFit/>
            </a:bodyPr>
            <a:lstStyle/>
            <a:p>
              <a:pPr algn="ctr"/>
              <a:r>
                <a:rPr lang="en-US" dirty="0"/>
                <a:t>Microphone</a:t>
              </a:r>
            </a:p>
          </p:txBody>
        </p:sp>
        <p:sp>
          <p:nvSpPr>
            <p:cNvPr id="32" name="TextBox 31">
              <a:extLst>
                <a:ext uri="{FF2B5EF4-FFF2-40B4-BE49-F238E27FC236}">
                  <a16:creationId xmlns:a16="http://schemas.microsoft.com/office/drawing/2014/main" id="{1CFF70EF-0E58-E965-4185-F1446296DDB7}"/>
                </a:ext>
              </a:extLst>
            </p:cNvPr>
            <p:cNvSpPr txBox="1"/>
            <p:nvPr/>
          </p:nvSpPr>
          <p:spPr>
            <a:xfrm>
              <a:off x="1519253" y="3764734"/>
              <a:ext cx="1381094" cy="646331"/>
            </a:xfrm>
            <a:prstGeom prst="rect">
              <a:avLst/>
            </a:prstGeom>
            <a:noFill/>
            <a:ln w="12700">
              <a:solidFill>
                <a:schemeClr val="tx1"/>
              </a:solidFill>
            </a:ln>
          </p:spPr>
          <p:txBody>
            <a:bodyPr wrap="square">
              <a:spAutoFit/>
            </a:bodyPr>
            <a:lstStyle/>
            <a:p>
              <a:pPr algn="ctr"/>
              <a:r>
                <a:rPr lang="en-US" dirty="0"/>
                <a:t>Temperature</a:t>
              </a:r>
              <a:br>
                <a:rPr lang="en-US" dirty="0"/>
              </a:br>
              <a:r>
                <a:rPr lang="en-US" dirty="0"/>
                <a:t>sensor</a:t>
              </a:r>
            </a:p>
          </p:txBody>
        </p:sp>
        <p:sp>
          <p:nvSpPr>
            <p:cNvPr id="37" name="TextBox 36">
              <a:extLst>
                <a:ext uri="{FF2B5EF4-FFF2-40B4-BE49-F238E27FC236}">
                  <a16:creationId xmlns:a16="http://schemas.microsoft.com/office/drawing/2014/main" id="{37557067-36ED-71B5-760C-7BA592000EB1}"/>
                </a:ext>
              </a:extLst>
            </p:cNvPr>
            <p:cNvSpPr txBox="1"/>
            <p:nvPr/>
          </p:nvSpPr>
          <p:spPr>
            <a:xfrm>
              <a:off x="1591237" y="4411065"/>
              <a:ext cx="1237126" cy="646331"/>
            </a:xfrm>
            <a:prstGeom prst="rect">
              <a:avLst/>
            </a:prstGeom>
            <a:noFill/>
            <a:ln w="12700">
              <a:solidFill>
                <a:schemeClr val="tx1"/>
              </a:solidFill>
            </a:ln>
          </p:spPr>
          <p:txBody>
            <a:bodyPr wrap="square">
              <a:spAutoFit/>
            </a:bodyPr>
            <a:lstStyle/>
            <a:p>
              <a:pPr algn="ctr"/>
              <a:r>
                <a:rPr lang="en-US" dirty="0"/>
                <a:t>Moisture</a:t>
              </a:r>
              <a:br>
                <a:rPr lang="en-US" dirty="0"/>
              </a:br>
              <a:r>
                <a:rPr lang="en-US" dirty="0"/>
                <a:t>sensor</a:t>
              </a:r>
            </a:p>
          </p:txBody>
        </p:sp>
      </p:grpSp>
      <p:cxnSp>
        <p:nvCxnSpPr>
          <p:cNvPr id="43" name="Connector: Elbow 42">
            <a:extLst>
              <a:ext uri="{FF2B5EF4-FFF2-40B4-BE49-F238E27FC236}">
                <a16:creationId xmlns:a16="http://schemas.microsoft.com/office/drawing/2014/main" id="{B539CBD6-B039-D9DD-983A-25E3395EAB46}"/>
              </a:ext>
            </a:extLst>
          </p:cNvPr>
          <p:cNvCxnSpPr>
            <a:cxnSpLocks/>
            <a:stCxn id="23" idx="3"/>
            <a:endCxn id="25" idx="1"/>
          </p:cNvCxnSpPr>
          <p:nvPr/>
        </p:nvCxnSpPr>
        <p:spPr>
          <a:xfrm flipV="1">
            <a:off x="2050499" y="3119931"/>
            <a:ext cx="1884428" cy="441113"/>
          </a:xfrm>
          <a:prstGeom prst="bentConnector3">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Connector: Elbow 44">
            <a:extLst>
              <a:ext uri="{FF2B5EF4-FFF2-40B4-BE49-F238E27FC236}">
                <a16:creationId xmlns:a16="http://schemas.microsoft.com/office/drawing/2014/main" id="{EE80C154-B7AF-A59C-5E7E-8140E3CB0CCB}"/>
              </a:ext>
            </a:extLst>
          </p:cNvPr>
          <p:cNvCxnSpPr>
            <a:cxnSpLocks/>
            <a:stCxn id="25" idx="2"/>
            <a:endCxn id="24" idx="0"/>
          </p:cNvCxnSpPr>
          <p:nvPr/>
        </p:nvCxnSpPr>
        <p:spPr>
          <a:xfrm rot="16200000" flipH="1">
            <a:off x="4571845" y="3358225"/>
            <a:ext cx="107258" cy="1"/>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853B4368-2A6F-69DA-CC7E-8E69C41A63E0}"/>
              </a:ext>
            </a:extLst>
          </p:cNvPr>
          <p:cNvSpPr txBox="1"/>
          <p:nvPr/>
        </p:nvSpPr>
        <p:spPr>
          <a:xfrm>
            <a:off x="4044661" y="3888445"/>
            <a:ext cx="1161627" cy="369332"/>
          </a:xfrm>
          <a:prstGeom prst="rect">
            <a:avLst/>
          </a:prstGeom>
          <a:noFill/>
          <a:ln w="12700">
            <a:solidFill>
              <a:schemeClr val="tx1"/>
            </a:solidFill>
          </a:ln>
        </p:spPr>
        <p:txBody>
          <a:bodyPr wrap="square">
            <a:spAutoFit/>
          </a:bodyPr>
          <a:lstStyle/>
          <a:p>
            <a:pPr algn="ctr"/>
            <a:r>
              <a:rPr lang="en-US" dirty="0"/>
              <a:t>Data type</a:t>
            </a:r>
          </a:p>
        </p:txBody>
      </p:sp>
      <p:cxnSp>
        <p:nvCxnSpPr>
          <p:cNvPr id="49" name="Connector: Elbow 48">
            <a:extLst>
              <a:ext uri="{FF2B5EF4-FFF2-40B4-BE49-F238E27FC236}">
                <a16:creationId xmlns:a16="http://schemas.microsoft.com/office/drawing/2014/main" id="{05066A3C-4964-20ED-DD36-8E92011AD62A}"/>
              </a:ext>
            </a:extLst>
          </p:cNvPr>
          <p:cNvCxnSpPr>
            <a:cxnSpLocks/>
            <a:stCxn id="32" idx="3"/>
            <a:endCxn id="48" idx="1"/>
          </p:cNvCxnSpPr>
          <p:nvPr/>
        </p:nvCxnSpPr>
        <p:spPr>
          <a:xfrm flipV="1">
            <a:off x="2050499" y="4073111"/>
            <a:ext cx="1994162" cy="1099"/>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onnector: Elbow 58">
            <a:extLst>
              <a:ext uri="{FF2B5EF4-FFF2-40B4-BE49-F238E27FC236}">
                <a16:creationId xmlns:a16="http://schemas.microsoft.com/office/drawing/2014/main" id="{75405825-DB22-5F88-6167-6FC4A1A88EA5}"/>
              </a:ext>
            </a:extLst>
          </p:cNvPr>
          <p:cNvCxnSpPr>
            <a:cxnSpLocks/>
            <a:stCxn id="24" idx="3"/>
            <a:endCxn id="26" idx="1"/>
          </p:cNvCxnSpPr>
          <p:nvPr/>
        </p:nvCxnSpPr>
        <p:spPr>
          <a:xfrm flipV="1">
            <a:off x="5206288" y="3119931"/>
            <a:ext cx="831835" cy="476590"/>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7" name="Connector: Elbow 66">
            <a:extLst>
              <a:ext uri="{FF2B5EF4-FFF2-40B4-BE49-F238E27FC236}">
                <a16:creationId xmlns:a16="http://schemas.microsoft.com/office/drawing/2014/main" id="{B4D95A7C-06CC-1B47-D245-5B5F6B17D822}"/>
              </a:ext>
            </a:extLst>
          </p:cNvPr>
          <p:cNvCxnSpPr>
            <a:cxnSpLocks/>
            <a:stCxn id="26" idx="2"/>
            <a:endCxn id="27" idx="0"/>
          </p:cNvCxnSpPr>
          <p:nvPr/>
        </p:nvCxnSpPr>
        <p:spPr>
          <a:xfrm rot="16200000" flipH="1">
            <a:off x="6192351" y="3554478"/>
            <a:ext cx="583848" cy="84085"/>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Connector: Elbow 70">
            <a:extLst>
              <a:ext uri="{FF2B5EF4-FFF2-40B4-BE49-F238E27FC236}">
                <a16:creationId xmlns:a16="http://schemas.microsoft.com/office/drawing/2014/main" id="{6C50BF48-B2D9-BA3B-53C9-95E7E52471B1}"/>
              </a:ext>
            </a:extLst>
          </p:cNvPr>
          <p:cNvCxnSpPr>
            <a:cxnSpLocks/>
            <a:stCxn id="36" idx="3"/>
            <a:endCxn id="28" idx="1"/>
          </p:cNvCxnSpPr>
          <p:nvPr/>
        </p:nvCxnSpPr>
        <p:spPr>
          <a:xfrm flipV="1">
            <a:off x="4077054" y="5659056"/>
            <a:ext cx="2407100" cy="642946"/>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Connector: Elbow 73">
            <a:extLst>
              <a:ext uri="{FF2B5EF4-FFF2-40B4-BE49-F238E27FC236}">
                <a16:creationId xmlns:a16="http://schemas.microsoft.com/office/drawing/2014/main" id="{CDA74E9A-BCF0-5BA4-EB36-1B6EDAAB8AEB}"/>
              </a:ext>
            </a:extLst>
          </p:cNvPr>
          <p:cNvCxnSpPr>
            <a:cxnSpLocks/>
            <a:stCxn id="33" idx="3"/>
            <a:endCxn id="30" idx="1"/>
          </p:cNvCxnSpPr>
          <p:nvPr/>
        </p:nvCxnSpPr>
        <p:spPr>
          <a:xfrm flipV="1">
            <a:off x="3606277" y="4590190"/>
            <a:ext cx="3011165" cy="367968"/>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2" name="Connector: Elbow 81">
            <a:extLst>
              <a:ext uri="{FF2B5EF4-FFF2-40B4-BE49-F238E27FC236}">
                <a16:creationId xmlns:a16="http://schemas.microsoft.com/office/drawing/2014/main" id="{16E7F036-D97A-6257-339F-69C2719E0792}"/>
              </a:ext>
            </a:extLst>
          </p:cNvPr>
          <p:cNvCxnSpPr>
            <a:cxnSpLocks/>
          </p:cNvCxnSpPr>
          <p:nvPr/>
        </p:nvCxnSpPr>
        <p:spPr>
          <a:xfrm rot="5400000">
            <a:off x="4571846" y="3834816"/>
            <a:ext cx="107258" cy="12700"/>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75848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0C54E41-44FC-B2E4-4592-21220B1D06D2}"/>
              </a:ext>
            </a:extLst>
          </p:cNvPr>
          <p:cNvSpPr/>
          <p:nvPr/>
        </p:nvSpPr>
        <p:spPr>
          <a:xfrm>
            <a:off x="1481177" y="2383004"/>
            <a:ext cx="6997806" cy="535094"/>
          </a:xfrm>
          <a:prstGeom prst="rect">
            <a:avLst/>
          </a:prstGeom>
          <a:solidFill>
            <a:srgbClr val="FFFF00">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4A98D98-426A-917C-DB56-EF441062B68B}"/>
              </a:ext>
            </a:extLst>
          </p:cNvPr>
          <p:cNvSpPr/>
          <p:nvPr/>
        </p:nvSpPr>
        <p:spPr>
          <a:xfrm>
            <a:off x="7200857" y="5344557"/>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7" y="6094274"/>
            <a:ext cx="561913"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101</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17492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Skill tree – Non-linear structure</a:t>
            </a:r>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
        <p:nvSpPr>
          <p:cNvPr id="6" name="TextBox 5">
            <a:extLst>
              <a:ext uri="{FF2B5EF4-FFF2-40B4-BE49-F238E27FC236}">
                <a16:creationId xmlns:a16="http://schemas.microsoft.com/office/drawing/2014/main" id="{B63C69B8-50B4-51C2-6AA2-921AFCE94227}"/>
              </a:ext>
            </a:extLst>
          </p:cNvPr>
          <p:cNvSpPr txBox="1"/>
          <p:nvPr/>
        </p:nvSpPr>
        <p:spPr>
          <a:xfrm>
            <a:off x="1420753" y="2320176"/>
            <a:ext cx="1847850" cy="646331"/>
          </a:xfrm>
          <a:prstGeom prst="rect">
            <a:avLst/>
          </a:prstGeom>
          <a:noFill/>
        </p:spPr>
        <p:txBody>
          <a:bodyPr wrap="square">
            <a:spAutoFit/>
          </a:bodyPr>
          <a:lstStyle/>
          <a:p>
            <a:pPr algn="ctr"/>
            <a:r>
              <a:rPr lang="en-US" dirty="0"/>
              <a:t>Signal generation</a:t>
            </a:r>
          </a:p>
          <a:p>
            <a:pPr algn="ctr"/>
            <a:r>
              <a:rPr lang="en-US" dirty="0"/>
              <a:t>(digital sensors)</a:t>
            </a:r>
          </a:p>
        </p:txBody>
      </p:sp>
      <p:sp>
        <p:nvSpPr>
          <p:cNvPr id="9" name="TextBox 8">
            <a:extLst>
              <a:ext uri="{FF2B5EF4-FFF2-40B4-BE49-F238E27FC236}">
                <a16:creationId xmlns:a16="http://schemas.microsoft.com/office/drawing/2014/main" id="{DDF5C252-7830-9598-16FD-05E1A89BAA92}"/>
              </a:ext>
            </a:extLst>
          </p:cNvPr>
          <p:cNvSpPr txBox="1"/>
          <p:nvPr/>
        </p:nvSpPr>
        <p:spPr>
          <a:xfrm>
            <a:off x="3701549" y="2458675"/>
            <a:ext cx="1847850" cy="369332"/>
          </a:xfrm>
          <a:prstGeom prst="rect">
            <a:avLst/>
          </a:prstGeom>
          <a:noFill/>
        </p:spPr>
        <p:txBody>
          <a:bodyPr wrap="square">
            <a:spAutoFit/>
          </a:bodyPr>
          <a:lstStyle/>
          <a:p>
            <a:pPr algn="ctr"/>
            <a:r>
              <a:rPr lang="en-US" dirty="0"/>
              <a:t>Time domain</a:t>
            </a:r>
          </a:p>
        </p:txBody>
      </p:sp>
      <p:sp>
        <p:nvSpPr>
          <p:cNvPr id="12" name="TextBox 11">
            <a:extLst>
              <a:ext uri="{FF2B5EF4-FFF2-40B4-BE49-F238E27FC236}">
                <a16:creationId xmlns:a16="http://schemas.microsoft.com/office/drawing/2014/main" id="{03E9A72C-37A7-98FB-50EC-85B93EE17F31}"/>
              </a:ext>
            </a:extLst>
          </p:cNvPr>
          <p:cNvSpPr txBox="1"/>
          <p:nvPr/>
        </p:nvSpPr>
        <p:spPr>
          <a:xfrm>
            <a:off x="5559456" y="2458675"/>
            <a:ext cx="1933725" cy="369332"/>
          </a:xfrm>
          <a:prstGeom prst="rect">
            <a:avLst/>
          </a:prstGeom>
          <a:noFill/>
        </p:spPr>
        <p:txBody>
          <a:bodyPr wrap="square">
            <a:spAutoFit/>
          </a:bodyPr>
          <a:lstStyle/>
          <a:p>
            <a:pPr algn="ctr"/>
            <a:r>
              <a:rPr lang="en-US" dirty="0"/>
              <a:t>Frequency domain</a:t>
            </a:r>
          </a:p>
        </p:txBody>
      </p:sp>
      <p:sp>
        <p:nvSpPr>
          <p:cNvPr id="15" name="TextBox 14">
            <a:extLst>
              <a:ext uri="{FF2B5EF4-FFF2-40B4-BE49-F238E27FC236}">
                <a16:creationId xmlns:a16="http://schemas.microsoft.com/office/drawing/2014/main" id="{C1C1B8DF-4A4A-32E2-1124-0CAE14AB2413}"/>
              </a:ext>
            </a:extLst>
          </p:cNvPr>
          <p:cNvSpPr txBox="1"/>
          <p:nvPr/>
        </p:nvSpPr>
        <p:spPr>
          <a:xfrm>
            <a:off x="7503237" y="2458675"/>
            <a:ext cx="1071639" cy="369332"/>
          </a:xfrm>
          <a:prstGeom prst="rect">
            <a:avLst/>
          </a:prstGeom>
          <a:noFill/>
        </p:spPr>
        <p:txBody>
          <a:bodyPr wrap="square">
            <a:spAutoFit/>
          </a:bodyPr>
          <a:lstStyle/>
          <a:p>
            <a:pPr algn="ctr"/>
            <a:r>
              <a:rPr lang="en-US" dirty="0"/>
              <a:t>Big data </a:t>
            </a:r>
          </a:p>
        </p:txBody>
      </p:sp>
      <p:sp>
        <p:nvSpPr>
          <p:cNvPr id="24" name="TextBox 23">
            <a:extLst>
              <a:ext uri="{FF2B5EF4-FFF2-40B4-BE49-F238E27FC236}">
                <a16:creationId xmlns:a16="http://schemas.microsoft.com/office/drawing/2014/main" id="{80DF98C6-4ABE-E9FD-0FFF-233656152D82}"/>
              </a:ext>
            </a:extLst>
          </p:cNvPr>
          <p:cNvSpPr txBox="1"/>
          <p:nvPr/>
        </p:nvSpPr>
        <p:spPr>
          <a:xfrm>
            <a:off x="4044661" y="3411855"/>
            <a:ext cx="1161627" cy="369332"/>
          </a:xfrm>
          <a:prstGeom prst="rect">
            <a:avLst/>
          </a:prstGeom>
          <a:noFill/>
          <a:ln w="12700">
            <a:solidFill>
              <a:schemeClr val="tx1"/>
            </a:solidFill>
          </a:ln>
        </p:spPr>
        <p:txBody>
          <a:bodyPr wrap="square">
            <a:spAutoFit/>
          </a:bodyPr>
          <a:lstStyle/>
          <a:p>
            <a:pPr algn="ctr"/>
            <a:r>
              <a:rPr lang="en-US" dirty="0"/>
              <a:t>Sampling</a:t>
            </a:r>
          </a:p>
        </p:txBody>
      </p:sp>
      <p:sp>
        <p:nvSpPr>
          <p:cNvPr id="25" name="TextBox 24">
            <a:extLst>
              <a:ext uri="{FF2B5EF4-FFF2-40B4-BE49-F238E27FC236}">
                <a16:creationId xmlns:a16="http://schemas.microsoft.com/office/drawing/2014/main" id="{691DA9ED-1B1E-EB20-383A-B896AF9A50FC}"/>
              </a:ext>
            </a:extLst>
          </p:cNvPr>
          <p:cNvSpPr txBox="1"/>
          <p:nvPr/>
        </p:nvSpPr>
        <p:spPr>
          <a:xfrm>
            <a:off x="3934927" y="2935265"/>
            <a:ext cx="1381094" cy="369332"/>
          </a:xfrm>
          <a:prstGeom prst="rect">
            <a:avLst/>
          </a:prstGeom>
          <a:noFill/>
          <a:ln w="12700">
            <a:solidFill>
              <a:schemeClr val="tx1"/>
            </a:solidFill>
          </a:ln>
        </p:spPr>
        <p:txBody>
          <a:bodyPr wrap="square">
            <a:spAutoFit/>
          </a:bodyPr>
          <a:lstStyle/>
          <a:p>
            <a:pPr algn="ctr"/>
            <a:r>
              <a:rPr lang="en-US" dirty="0"/>
              <a:t>Quantization</a:t>
            </a:r>
          </a:p>
        </p:txBody>
      </p:sp>
      <p:sp>
        <p:nvSpPr>
          <p:cNvPr id="26" name="TextBox 25">
            <a:extLst>
              <a:ext uri="{FF2B5EF4-FFF2-40B4-BE49-F238E27FC236}">
                <a16:creationId xmlns:a16="http://schemas.microsoft.com/office/drawing/2014/main" id="{53052DBB-8A5F-156B-68A0-197F9A56A0EE}"/>
              </a:ext>
            </a:extLst>
          </p:cNvPr>
          <p:cNvSpPr txBox="1"/>
          <p:nvPr/>
        </p:nvSpPr>
        <p:spPr>
          <a:xfrm>
            <a:off x="6038123" y="2935265"/>
            <a:ext cx="808220" cy="369332"/>
          </a:xfrm>
          <a:prstGeom prst="rect">
            <a:avLst/>
          </a:prstGeom>
          <a:noFill/>
          <a:ln w="12700">
            <a:solidFill>
              <a:schemeClr val="tx1"/>
            </a:solidFill>
          </a:ln>
        </p:spPr>
        <p:txBody>
          <a:bodyPr wrap="square">
            <a:spAutoFit/>
          </a:bodyPr>
          <a:lstStyle/>
          <a:p>
            <a:pPr algn="ctr"/>
            <a:r>
              <a:rPr lang="en-US" dirty="0"/>
              <a:t>Pitch</a:t>
            </a:r>
          </a:p>
        </p:txBody>
      </p:sp>
      <p:sp>
        <p:nvSpPr>
          <p:cNvPr id="27" name="TextBox 26">
            <a:extLst>
              <a:ext uri="{FF2B5EF4-FFF2-40B4-BE49-F238E27FC236}">
                <a16:creationId xmlns:a16="http://schemas.microsoft.com/office/drawing/2014/main" id="{E825A2D1-D8DF-52BA-A2FF-5CD79FAF383E}"/>
              </a:ext>
            </a:extLst>
          </p:cNvPr>
          <p:cNvSpPr txBox="1"/>
          <p:nvPr/>
        </p:nvSpPr>
        <p:spPr>
          <a:xfrm>
            <a:off x="6038123" y="3888445"/>
            <a:ext cx="976390" cy="369332"/>
          </a:xfrm>
          <a:prstGeom prst="rect">
            <a:avLst/>
          </a:prstGeom>
          <a:noFill/>
          <a:ln w="12700">
            <a:solidFill>
              <a:schemeClr val="tx1"/>
            </a:solidFill>
          </a:ln>
        </p:spPr>
        <p:txBody>
          <a:bodyPr wrap="square">
            <a:spAutoFit/>
          </a:bodyPr>
          <a:lstStyle/>
          <a:p>
            <a:pPr algn="ctr"/>
            <a:r>
              <a:rPr lang="en-US" dirty="0"/>
              <a:t>Filtering</a:t>
            </a:r>
          </a:p>
        </p:txBody>
      </p:sp>
      <p:sp>
        <p:nvSpPr>
          <p:cNvPr id="28" name="TextBox 27">
            <a:extLst>
              <a:ext uri="{FF2B5EF4-FFF2-40B4-BE49-F238E27FC236}">
                <a16:creationId xmlns:a16="http://schemas.microsoft.com/office/drawing/2014/main" id="{ACDFE424-97FB-451A-26BA-CBEEC2834698}"/>
              </a:ext>
            </a:extLst>
          </p:cNvPr>
          <p:cNvSpPr txBox="1"/>
          <p:nvPr/>
        </p:nvSpPr>
        <p:spPr>
          <a:xfrm>
            <a:off x="6484154" y="5474390"/>
            <a:ext cx="2090722" cy="369332"/>
          </a:xfrm>
          <a:prstGeom prst="rect">
            <a:avLst/>
          </a:prstGeom>
          <a:noFill/>
          <a:ln w="12700">
            <a:solidFill>
              <a:schemeClr val="tx1"/>
            </a:solidFill>
          </a:ln>
        </p:spPr>
        <p:txBody>
          <a:bodyPr wrap="square">
            <a:spAutoFit/>
          </a:bodyPr>
          <a:lstStyle/>
          <a:p>
            <a:pPr algn="ctr"/>
            <a:r>
              <a:rPr lang="en-US" dirty="0"/>
              <a:t>Parallel computing</a:t>
            </a:r>
          </a:p>
        </p:txBody>
      </p:sp>
      <p:sp>
        <p:nvSpPr>
          <p:cNvPr id="30" name="TextBox 29">
            <a:extLst>
              <a:ext uri="{FF2B5EF4-FFF2-40B4-BE49-F238E27FC236}">
                <a16:creationId xmlns:a16="http://schemas.microsoft.com/office/drawing/2014/main" id="{C891C3F3-BEE9-20BE-B122-D6572514DA65}"/>
              </a:ext>
            </a:extLst>
          </p:cNvPr>
          <p:cNvSpPr txBox="1"/>
          <p:nvPr/>
        </p:nvSpPr>
        <p:spPr>
          <a:xfrm>
            <a:off x="6617442" y="4405524"/>
            <a:ext cx="1957434" cy="369332"/>
          </a:xfrm>
          <a:prstGeom prst="rect">
            <a:avLst/>
          </a:prstGeom>
          <a:noFill/>
          <a:ln w="12700">
            <a:solidFill>
              <a:schemeClr val="tx1"/>
            </a:solidFill>
          </a:ln>
        </p:spPr>
        <p:txBody>
          <a:bodyPr wrap="square">
            <a:spAutoFit/>
          </a:bodyPr>
          <a:lstStyle/>
          <a:p>
            <a:pPr algn="ctr"/>
            <a:r>
              <a:rPr lang="en-US" dirty="0"/>
              <a:t>Machine learning</a:t>
            </a:r>
          </a:p>
        </p:txBody>
      </p:sp>
      <p:sp>
        <p:nvSpPr>
          <p:cNvPr id="18" name="TextBox 17">
            <a:extLst>
              <a:ext uri="{FF2B5EF4-FFF2-40B4-BE49-F238E27FC236}">
                <a16:creationId xmlns:a16="http://schemas.microsoft.com/office/drawing/2014/main" id="{204772D3-F6E7-3CCB-1F90-3C52850D2651}"/>
              </a:ext>
            </a:extLst>
          </p:cNvPr>
          <p:cNvSpPr txBox="1"/>
          <p:nvPr/>
        </p:nvSpPr>
        <p:spPr>
          <a:xfrm>
            <a:off x="2557741" y="4405524"/>
            <a:ext cx="1104900" cy="369332"/>
          </a:xfrm>
          <a:prstGeom prst="rect">
            <a:avLst/>
          </a:prstGeom>
          <a:solidFill>
            <a:schemeClr val="tx1">
              <a:alpha val="10000"/>
            </a:schemeClr>
          </a:solidFill>
        </p:spPr>
        <p:txBody>
          <a:bodyPr wrap="square">
            <a:spAutoFit/>
          </a:bodyPr>
          <a:lstStyle/>
          <a:p>
            <a:pPr algn="ctr"/>
            <a:r>
              <a:rPr lang="en-US" dirty="0"/>
              <a:t>2D signal </a:t>
            </a:r>
          </a:p>
        </p:txBody>
      </p:sp>
      <p:sp>
        <p:nvSpPr>
          <p:cNvPr id="33" name="TextBox 32">
            <a:extLst>
              <a:ext uri="{FF2B5EF4-FFF2-40B4-BE49-F238E27FC236}">
                <a16:creationId xmlns:a16="http://schemas.microsoft.com/office/drawing/2014/main" id="{CCC49055-3BF5-4DDB-6C26-5577CA8966FF}"/>
              </a:ext>
            </a:extLst>
          </p:cNvPr>
          <p:cNvSpPr txBox="1"/>
          <p:nvPr/>
        </p:nvSpPr>
        <p:spPr>
          <a:xfrm>
            <a:off x="2614105" y="4773492"/>
            <a:ext cx="992172" cy="369332"/>
          </a:xfrm>
          <a:prstGeom prst="rect">
            <a:avLst/>
          </a:prstGeom>
          <a:noFill/>
          <a:ln w="12700">
            <a:solidFill>
              <a:schemeClr val="tx1"/>
            </a:solidFill>
          </a:ln>
        </p:spPr>
        <p:txBody>
          <a:bodyPr wrap="square">
            <a:spAutoFit/>
          </a:bodyPr>
          <a:lstStyle/>
          <a:p>
            <a:pPr algn="ctr"/>
            <a:r>
              <a:rPr lang="en-US" dirty="0"/>
              <a:t>Camera</a:t>
            </a:r>
          </a:p>
        </p:txBody>
      </p:sp>
      <p:grpSp>
        <p:nvGrpSpPr>
          <p:cNvPr id="40" name="Group 39">
            <a:extLst>
              <a:ext uri="{FF2B5EF4-FFF2-40B4-BE49-F238E27FC236}">
                <a16:creationId xmlns:a16="http://schemas.microsoft.com/office/drawing/2014/main" id="{28F1A7CA-DA0F-D012-858C-A165130D985C}"/>
              </a:ext>
            </a:extLst>
          </p:cNvPr>
          <p:cNvGrpSpPr/>
          <p:nvPr/>
        </p:nvGrpSpPr>
        <p:grpSpPr>
          <a:xfrm>
            <a:off x="612303" y="5144588"/>
            <a:ext cx="1495298" cy="1113819"/>
            <a:chOff x="1273473" y="5398146"/>
            <a:chExt cx="1495298" cy="1113819"/>
          </a:xfrm>
        </p:grpSpPr>
        <p:sp>
          <p:nvSpPr>
            <p:cNvPr id="21" name="TextBox 20">
              <a:extLst>
                <a:ext uri="{FF2B5EF4-FFF2-40B4-BE49-F238E27FC236}">
                  <a16:creationId xmlns:a16="http://schemas.microsoft.com/office/drawing/2014/main" id="{2780128D-2CF3-B03A-45CC-A56B81F55F0E}"/>
                </a:ext>
              </a:extLst>
            </p:cNvPr>
            <p:cNvSpPr txBox="1"/>
            <p:nvPr/>
          </p:nvSpPr>
          <p:spPr>
            <a:xfrm>
              <a:off x="1468672" y="5398146"/>
              <a:ext cx="1104900" cy="369332"/>
            </a:xfrm>
            <a:prstGeom prst="rect">
              <a:avLst/>
            </a:prstGeom>
            <a:solidFill>
              <a:schemeClr val="tx1">
                <a:alpha val="10000"/>
              </a:schemeClr>
            </a:solidFill>
          </p:spPr>
          <p:txBody>
            <a:bodyPr wrap="square">
              <a:spAutoFit/>
            </a:bodyPr>
            <a:lstStyle/>
            <a:p>
              <a:pPr algn="ctr"/>
              <a:r>
                <a:rPr lang="en-US" dirty="0"/>
                <a:t>3D signal </a:t>
              </a:r>
            </a:p>
          </p:txBody>
        </p:sp>
        <p:sp>
          <p:nvSpPr>
            <p:cNvPr id="34" name="TextBox 33">
              <a:extLst>
                <a:ext uri="{FF2B5EF4-FFF2-40B4-BE49-F238E27FC236}">
                  <a16:creationId xmlns:a16="http://schemas.microsoft.com/office/drawing/2014/main" id="{1A017BA8-7D63-E396-B053-F8A3D25E979A}"/>
                </a:ext>
              </a:extLst>
            </p:cNvPr>
            <p:cNvSpPr txBox="1"/>
            <p:nvPr/>
          </p:nvSpPr>
          <p:spPr>
            <a:xfrm>
              <a:off x="1273473" y="5773301"/>
              <a:ext cx="1495298" cy="369332"/>
            </a:xfrm>
            <a:prstGeom prst="rect">
              <a:avLst/>
            </a:prstGeom>
            <a:noFill/>
            <a:ln w="12700">
              <a:solidFill>
                <a:schemeClr val="tx1"/>
              </a:solidFill>
            </a:ln>
          </p:spPr>
          <p:txBody>
            <a:bodyPr wrap="square">
              <a:spAutoFit/>
            </a:bodyPr>
            <a:lstStyle/>
            <a:p>
              <a:pPr algn="ctr"/>
              <a:r>
                <a:rPr lang="en-US" dirty="0"/>
                <a:t>GPS receivers</a:t>
              </a:r>
            </a:p>
          </p:txBody>
        </p:sp>
        <p:sp>
          <p:nvSpPr>
            <p:cNvPr id="35" name="TextBox 34">
              <a:extLst>
                <a:ext uri="{FF2B5EF4-FFF2-40B4-BE49-F238E27FC236}">
                  <a16:creationId xmlns:a16="http://schemas.microsoft.com/office/drawing/2014/main" id="{F861AA6F-0E2C-9F8E-CDF6-AEABB9F3BE1B}"/>
                </a:ext>
              </a:extLst>
            </p:cNvPr>
            <p:cNvSpPr txBox="1"/>
            <p:nvPr/>
          </p:nvSpPr>
          <p:spPr>
            <a:xfrm>
              <a:off x="1528084" y="6142633"/>
              <a:ext cx="986077" cy="369332"/>
            </a:xfrm>
            <a:prstGeom prst="rect">
              <a:avLst/>
            </a:prstGeom>
            <a:noFill/>
            <a:ln w="12700">
              <a:solidFill>
                <a:schemeClr val="tx1"/>
              </a:solidFill>
            </a:ln>
          </p:spPr>
          <p:txBody>
            <a:bodyPr wrap="square">
              <a:spAutoFit/>
            </a:bodyPr>
            <a:lstStyle/>
            <a:p>
              <a:pPr algn="ctr"/>
              <a:r>
                <a:rPr lang="en-US" dirty="0"/>
                <a:t>LiDAR</a:t>
              </a:r>
            </a:p>
          </p:txBody>
        </p:sp>
      </p:grpSp>
      <p:sp>
        <p:nvSpPr>
          <p:cNvPr id="22" name="TextBox 21">
            <a:extLst>
              <a:ext uri="{FF2B5EF4-FFF2-40B4-BE49-F238E27FC236}">
                <a16:creationId xmlns:a16="http://schemas.microsoft.com/office/drawing/2014/main" id="{F08C3126-2912-6CBB-8C1D-BAD3480F450A}"/>
              </a:ext>
            </a:extLst>
          </p:cNvPr>
          <p:cNvSpPr txBox="1"/>
          <p:nvPr/>
        </p:nvSpPr>
        <p:spPr>
          <a:xfrm>
            <a:off x="2362542" y="5474390"/>
            <a:ext cx="1495299" cy="646331"/>
          </a:xfrm>
          <a:prstGeom prst="rect">
            <a:avLst/>
          </a:prstGeom>
          <a:solidFill>
            <a:schemeClr val="tx1">
              <a:alpha val="10000"/>
            </a:schemeClr>
          </a:solidFill>
        </p:spPr>
        <p:txBody>
          <a:bodyPr wrap="square">
            <a:spAutoFit/>
          </a:bodyPr>
          <a:lstStyle/>
          <a:p>
            <a:pPr algn="ctr"/>
            <a:r>
              <a:rPr lang="en-US" dirty="0"/>
              <a:t>Large-volume datasets </a:t>
            </a:r>
          </a:p>
        </p:txBody>
      </p:sp>
      <p:sp>
        <p:nvSpPr>
          <p:cNvPr id="36" name="TextBox 35">
            <a:extLst>
              <a:ext uri="{FF2B5EF4-FFF2-40B4-BE49-F238E27FC236}">
                <a16:creationId xmlns:a16="http://schemas.microsoft.com/office/drawing/2014/main" id="{C6647827-578B-F3D9-58F9-CE60C0F4FFDC}"/>
              </a:ext>
            </a:extLst>
          </p:cNvPr>
          <p:cNvSpPr txBox="1"/>
          <p:nvPr/>
        </p:nvSpPr>
        <p:spPr>
          <a:xfrm>
            <a:off x="2143329" y="6117336"/>
            <a:ext cx="1933725" cy="369332"/>
          </a:xfrm>
          <a:prstGeom prst="rect">
            <a:avLst/>
          </a:prstGeom>
          <a:noFill/>
          <a:ln w="12700">
            <a:solidFill>
              <a:schemeClr val="tx1"/>
            </a:solidFill>
          </a:ln>
        </p:spPr>
        <p:txBody>
          <a:bodyPr wrap="square">
            <a:spAutoFit/>
          </a:bodyPr>
          <a:lstStyle/>
          <a:p>
            <a:pPr algn="ctr"/>
            <a:r>
              <a:rPr lang="en-US" dirty="0"/>
              <a:t>Nationwide LiDAR</a:t>
            </a:r>
          </a:p>
        </p:txBody>
      </p:sp>
      <p:grpSp>
        <p:nvGrpSpPr>
          <p:cNvPr id="38" name="Group 37">
            <a:extLst>
              <a:ext uri="{FF2B5EF4-FFF2-40B4-BE49-F238E27FC236}">
                <a16:creationId xmlns:a16="http://schemas.microsoft.com/office/drawing/2014/main" id="{1837F9D6-7BE0-9C3A-F5EE-B9E71BF6952D}"/>
              </a:ext>
            </a:extLst>
          </p:cNvPr>
          <p:cNvGrpSpPr/>
          <p:nvPr/>
        </p:nvGrpSpPr>
        <p:grpSpPr>
          <a:xfrm>
            <a:off x="669405" y="3009268"/>
            <a:ext cx="1381094" cy="2034438"/>
            <a:chOff x="1519253" y="3022958"/>
            <a:chExt cx="1381094" cy="2034438"/>
          </a:xfrm>
        </p:grpSpPr>
        <p:sp>
          <p:nvSpPr>
            <p:cNvPr id="17" name="TextBox 16">
              <a:extLst>
                <a:ext uri="{FF2B5EF4-FFF2-40B4-BE49-F238E27FC236}">
                  <a16:creationId xmlns:a16="http://schemas.microsoft.com/office/drawing/2014/main" id="{74CEE1D3-9B49-1564-307A-71F3CADFDF14}"/>
                </a:ext>
              </a:extLst>
            </p:cNvPr>
            <p:cNvSpPr txBox="1"/>
            <p:nvPr/>
          </p:nvSpPr>
          <p:spPr>
            <a:xfrm>
              <a:off x="1657350" y="3022958"/>
              <a:ext cx="1104900" cy="369332"/>
            </a:xfrm>
            <a:prstGeom prst="rect">
              <a:avLst/>
            </a:prstGeom>
            <a:solidFill>
              <a:schemeClr val="tx1">
                <a:alpha val="10000"/>
              </a:schemeClr>
            </a:solidFill>
            <a:ln w="12700">
              <a:noFill/>
            </a:ln>
          </p:spPr>
          <p:txBody>
            <a:bodyPr wrap="square">
              <a:spAutoFit/>
            </a:bodyPr>
            <a:lstStyle/>
            <a:p>
              <a:pPr algn="ctr"/>
              <a:r>
                <a:rPr lang="en-US" dirty="0"/>
                <a:t>1D signal </a:t>
              </a:r>
            </a:p>
          </p:txBody>
        </p:sp>
        <p:sp>
          <p:nvSpPr>
            <p:cNvPr id="23" name="TextBox 22">
              <a:extLst>
                <a:ext uri="{FF2B5EF4-FFF2-40B4-BE49-F238E27FC236}">
                  <a16:creationId xmlns:a16="http://schemas.microsoft.com/office/drawing/2014/main" id="{01BECE5B-E503-BEC3-51E9-21EB403B81F3}"/>
                </a:ext>
              </a:extLst>
            </p:cNvPr>
            <p:cNvSpPr txBox="1"/>
            <p:nvPr/>
          </p:nvSpPr>
          <p:spPr>
            <a:xfrm>
              <a:off x="1519253" y="3390068"/>
              <a:ext cx="1381094" cy="369332"/>
            </a:xfrm>
            <a:prstGeom prst="rect">
              <a:avLst/>
            </a:prstGeom>
            <a:noFill/>
            <a:ln w="12700">
              <a:solidFill>
                <a:schemeClr val="tx1"/>
              </a:solidFill>
            </a:ln>
          </p:spPr>
          <p:txBody>
            <a:bodyPr wrap="square">
              <a:spAutoFit/>
            </a:bodyPr>
            <a:lstStyle/>
            <a:p>
              <a:pPr algn="ctr"/>
              <a:r>
                <a:rPr lang="en-US" dirty="0"/>
                <a:t>Microphone</a:t>
              </a:r>
            </a:p>
          </p:txBody>
        </p:sp>
        <p:sp>
          <p:nvSpPr>
            <p:cNvPr id="32" name="TextBox 31">
              <a:extLst>
                <a:ext uri="{FF2B5EF4-FFF2-40B4-BE49-F238E27FC236}">
                  <a16:creationId xmlns:a16="http://schemas.microsoft.com/office/drawing/2014/main" id="{1CFF70EF-0E58-E965-4185-F1446296DDB7}"/>
                </a:ext>
              </a:extLst>
            </p:cNvPr>
            <p:cNvSpPr txBox="1"/>
            <p:nvPr/>
          </p:nvSpPr>
          <p:spPr>
            <a:xfrm>
              <a:off x="1519253" y="3764734"/>
              <a:ext cx="1381094" cy="646331"/>
            </a:xfrm>
            <a:prstGeom prst="rect">
              <a:avLst/>
            </a:prstGeom>
            <a:noFill/>
            <a:ln w="12700">
              <a:solidFill>
                <a:schemeClr val="tx1"/>
              </a:solidFill>
            </a:ln>
          </p:spPr>
          <p:txBody>
            <a:bodyPr wrap="square">
              <a:spAutoFit/>
            </a:bodyPr>
            <a:lstStyle/>
            <a:p>
              <a:pPr algn="ctr"/>
              <a:r>
                <a:rPr lang="en-US" dirty="0"/>
                <a:t>Temperature</a:t>
              </a:r>
              <a:br>
                <a:rPr lang="en-US" dirty="0"/>
              </a:br>
              <a:r>
                <a:rPr lang="en-US" dirty="0"/>
                <a:t>sensor</a:t>
              </a:r>
            </a:p>
          </p:txBody>
        </p:sp>
        <p:sp>
          <p:nvSpPr>
            <p:cNvPr id="37" name="TextBox 36">
              <a:extLst>
                <a:ext uri="{FF2B5EF4-FFF2-40B4-BE49-F238E27FC236}">
                  <a16:creationId xmlns:a16="http://schemas.microsoft.com/office/drawing/2014/main" id="{37557067-36ED-71B5-760C-7BA592000EB1}"/>
                </a:ext>
              </a:extLst>
            </p:cNvPr>
            <p:cNvSpPr txBox="1"/>
            <p:nvPr/>
          </p:nvSpPr>
          <p:spPr>
            <a:xfrm>
              <a:off x="1591237" y="4411065"/>
              <a:ext cx="1237126" cy="646331"/>
            </a:xfrm>
            <a:prstGeom prst="rect">
              <a:avLst/>
            </a:prstGeom>
            <a:noFill/>
            <a:ln w="12700">
              <a:solidFill>
                <a:schemeClr val="tx1"/>
              </a:solidFill>
            </a:ln>
          </p:spPr>
          <p:txBody>
            <a:bodyPr wrap="square">
              <a:spAutoFit/>
            </a:bodyPr>
            <a:lstStyle/>
            <a:p>
              <a:pPr algn="ctr"/>
              <a:r>
                <a:rPr lang="en-US" dirty="0"/>
                <a:t>Moisture</a:t>
              </a:r>
              <a:br>
                <a:rPr lang="en-US" dirty="0"/>
              </a:br>
              <a:r>
                <a:rPr lang="en-US" dirty="0"/>
                <a:t>sensor</a:t>
              </a:r>
            </a:p>
          </p:txBody>
        </p:sp>
      </p:grpSp>
      <p:cxnSp>
        <p:nvCxnSpPr>
          <p:cNvPr id="43" name="Connector: Elbow 42">
            <a:extLst>
              <a:ext uri="{FF2B5EF4-FFF2-40B4-BE49-F238E27FC236}">
                <a16:creationId xmlns:a16="http://schemas.microsoft.com/office/drawing/2014/main" id="{B539CBD6-B039-D9DD-983A-25E3395EAB46}"/>
              </a:ext>
            </a:extLst>
          </p:cNvPr>
          <p:cNvCxnSpPr>
            <a:cxnSpLocks/>
            <a:stCxn id="23" idx="3"/>
            <a:endCxn id="25" idx="1"/>
          </p:cNvCxnSpPr>
          <p:nvPr/>
        </p:nvCxnSpPr>
        <p:spPr>
          <a:xfrm flipV="1">
            <a:off x="2050499" y="3119931"/>
            <a:ext cx="1884428" cy="441113"/>
          </a:xfrm>
          <a:prstGeom prst="bentConnector3">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Connector: Elbow 44">
            <a:extLst>
              <a:ext uri="{FF2B5EF4-FFF2-40B4-BE49-F238E27FC236}">
                <a16:creationId xmlns:a16="http://schemas.microsoft.com/office/drawing/2014/main" id="{EE80C154-B7AF-A59C-5E7E-8140E3CB0CCB}"/>
              </a:ext>
            </a:extLst>
          </p:cNvPr>
          <p:cNvCxnSpPr>
            <a:cxnSpLocks/>
            <a:stCxn id="25" idx="2"/>
            <a:endCxn id="24" idx="0"/>
          </p:cNvCxnSpPr>
          <p:nvPr/>
        </p:nvCxnSpPr>
        <p:spPr>
          <a:xfrm rot="16200000" flipH="1">
            <a:off x="4571845" y="3358225"/>
            <a:ext cx="107258" cy="1"/>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853B4368-2A6F-69DA-CC7E-8E69C41A63E0}"/>
              </a:ext>
            </a:extLst>
          </p:cNvPr>
          <p:cNvSpPr txBox="1"/>
          <p:nvPr/>
        </p:nvSpPr>
        <p:spPr>
          <a:xfrm>
            <a:off x="4044661" y="3888445"/>
            <a:ext cx="1161627" cy="369332"/>
          </a:xfrm>
          <a:prstGeom prst="rect">
            <a:avLst/>
          </a:prstGeom>
          <a:noFill/>
          <a:ln w="12700">
            <a:solidFill>
              <a:schemeClr val="tx1"/>
            </a:solidFill>
          </a:ln>
        </p:spPr>
        <p:txBody>
          <a:bodyPr wrap="square">
            <a:spAutoFit/>
          </a:bodyPr>
          <a:lstStyle/>
          <a:p>
            <a:pPr algn="ctr"/>
            <a:r>
              <a:rPr lang="en-US" dirty="0"/>
              <a:t>Data type</a:t>
            </a:r>
          </a:p>
        </p:txBody>
      </p:sp>
      <p:cxnSp>
        <p:nvCxnSpPr>
          <p:cNvPr id="49" name="Connector: Elbow 48">
            <a:extLst>
              <a:ext uri="{FF2B5EF4-FFF2-40B4-BE49-F238E27FC236}">
                <a16:creationId xmlns:a16="http://schemas.microsoft.com/office/drawing/2014/main" id="{05066A3C-4964-20ED-DD36-8E92011AD62A}"/>
              </a:ext>
            </a:extLst>
          </p:cNvPr>
          <p:cNvCxnSpPr>
            <a:cxnSpLocks/>
            <a:stCxn id="32" idx="3"/>
            <a:endCxn id="48" idx="1"/>
          </p:cNvCxnSpPr>
          <p:nvPr/>
        </p:nvCxnSpPr>
        <p:spPr>
          <a:xfrm flipV="1">
            <a:off x="2050499" y="4073111"/>
            <a:ext cx="1994162" cy="1099"/>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onnector: Elbow 58">
            <a:extLst>
              <a:ext uri="{FF2B5EF4-FFF2-40B4-BE49-F238E27FC236}">
                <a16:creationId xmlns:a16="http://schemas.microsoft.com/office/drawing/2014/main" id="{75405825-DB22-5F88-6167-6FC4A1A88EA5}"/>
              </a:ext>
            </a:extLst>
          </p:cNvPr>
          <p:cNvCxnSpPr>
            <a:cxnSpLocks/>
            <a:stCxn id="24" idx="3"/>
            <a:endCxn id="26" idx="1"/>
          </p:cNvCxnSpPr>
          <p:nvPr/>
        </p:nvCxnSpPr>
        <p:spPr>
          <a:xfrm flipV="1">
            <a:off x="5206288" y="3119931"/>
            <a:ext cx="831835" cy="476590"/>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7" name="Connector: Elbow 66">
            <a:extLst>
              <a:ext uri="{FF2B5EF4-FFF2-40B4-BE49-F238E27FC236}">
                <a16:creationId xmlns:a16="http://schemas.microsoft.com/office/drawing/2014/main" id="{B4D95A7C-06CC-1B47-D245-5B5F6B17D822}"/>
              </a:ext>
            </a:extLst>
          </p:cNvPr>
          <p:cNvCxnSpPr>
            <a:cxnSpLocks/>
            <a:stCxn id="26" idx="2"/>
            <a:endCxn id="27" idx="0"/>
          </p:cNvCxnSpPr>
          <p:nvPr/>
        </p:nvCxnSpPr>
        <p:spPr>
          <a:xfrm rot="16200000" flipH="1">
            <a:off x="6192351" y="3554478"/>
            <a:ext cx="583848" cy="84085"/>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Connector: Elbow 70">
            <a:extLst>
              <a:ext uri="{FF2B5EF4-FFF2-40B4-BE49-F238E27FC236}">
                <a16:creationId xmlns:a16="http://schemas.microsoft.com/office/drawing/2014/main" id="{6C50BF48-B2D9-BA3B-53C9-95E7E52471B1}"/>
              </a:ext>
            </a:extLst>
          </p:cNvPr>
          <p:cNvCxnSpPr>
            <a:cxnSpLocks/>
            <a:stCxn id="36" idx="3"/>
            <a:endCxn id="28" idx="1"/>
          </p:cNvCxnSpPr>
          <p:nvPr/>
        </p:nvCxnSpPr>
        <p:spPr>
          <a:xfrm flipV="1">
            <a:off x="4077054" y="5659056"/>
            <a:ext cx="2407100" cy="642946"/>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Connector: Elbow 73">
            <a:extLst>
              <a:ext uri="{FF2B5EF4-FFF2-40B4-BE49-F238E27FC236}">
                <a16:creationId xmlns:a16="http://schemas.microsoft.com/office/drawing/2014/main" id="{CDA74E9A-BCF0-5BA4-EB36-1B6EDAAB8AEB}"/>
              </a:ext>
            </a:extLst>
          </p:cNvPr>
          <p:cNvCxnSpPr>
            <a:cxnSpLocks/>
            <a:stCxn id="33" idx="3"/>
            <a:endCxn id="30" idx="1"/>
          </p:cNvCxnSpPr>
          <p:nvPr/>
        </p:nvCxnSpPr>
        <p:spPr>
          <a:xfrm flipV="1">
            <a:off x="3606277" y="4590190"/>
            <a:ext cx="3011165" cy="367968"/>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Connector: Elbow 6">
            <a:extLst>
              <a:ext uri="{FF2B5EF4-FFF2-40B4-BE49-F238E27FC236}">
                <a16:creationId xmlns:a16="http://schemas.microsoft.com/office/drawing/2014/main" id="{5C47D4EF-9852-AE5F-EBA4-3E6EF9FFCA71}"/>
              </a:ext>
            </a:extLst>
          </p:cNvPr>
          <p:cNvCxnSpPr>
            <a:cxnSpLocks/>
          </p:cNvCxnSpPr>
          <p:nvPr/>
        </p:nvCxnSpPr>
        <p:spPr>
          <a:xfrm rot="5400000">
            <a:off x="4571846" y="3834816"/>
            <a:ext cx="107258" cy="12700"/>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787775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0C54E41-44FC-B2E4-4592-21220B1D06D2}"/>
              </a:ext>
            </a:extLst>
          </p:cNvPr>
          <p:cNvSpPr/>
          <p:nvPr/>
        </p:nvSpPr>
        <p:spPr>
          <a:xfrm>
            <a:off x="466252" y="2884207"/>
            <a:ext cx="6764833" cy="924930"/>
          </a:xfrm>
          <a:prstGeom prst="rect">
            <a:avLst/>
          </a:prstGeom>
          <a:solidFill>
            <a:srgbClr val="FFFF00">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403BADA-EC43-B585-BA4D-EB15E447F7A4}"/>
              </a:ext>
            </a:extLst>
          </p:cNvPr>
          <p:cNvSpPr/>
          <p:nvPr/>
        </p:nvSpPr>
        <p:spPr>
          <a:xfrm>
            <a:off x="3857842" y="3809606"/>
            <a:ext cx="3373244" cy="518865"/>
          </a:xfrm>
          <a:prstGeom prst="rect">
            <a:avLst/>
          </a:prstGeom>
          <a:solidFill>
            <a:srgbClr val="FFFF00">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4A98D98-426A-917C-DB56-EF441062B68B}"/>
              </a:ext>
            </a:extLst>
          </p:cNvPr>
          <p:cNvSpPr/>
          <p:nvPr/>
        </p:nvSpPr>
        <p:spPr>
          <a:xfrm>
            <a:off x="7200857" y="5344557"/>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7" y="6094274"/>
            <a:ext cx="561913"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102</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17492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Skill tree – Non-linear structure</a:t>
            </a:r>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
        <p:nvSpPr>
          <p:cNvPr id="6" name="TextBox 5">
            <a:extLst>
              <a:ext uri="{FF2B5EF4-FFF2-40B4-BE49-F238E27FC236}">
                <a16:creationId xmlns:a16="http://schemas.microsoft.com/office/drawing/2014/main" id="{B63C69B8-50B4-51C2-6AA2-921AFCE94227}"/>
              </a:ext>
            </a:extLst>
          </p:cNvPr>
          <p:cNvSpPr txBox="1"/>
          <p:nvPr/>
        </p:nvSpPr>
        <p:spPr>
          <a:xfrm>
            <a:off x="1420753" y="2320176"/>
            <a:ext cx="1847850" cy="646331"/>
          </a:xfrm>
          <a:prstGeom prst="rect">
            <a:avLst/>
          </a:prstGeom>
          <a:noFill/>
        </p:spPr>
        <p:txBody>
          <a:bodyPr wrap="square">
            <a:spAutoFit/>
          </a:bodyPr>
          <a:lstStyle/>
          <a:p>
            <a:pPr algn="ctr"/>
            <a:r>
              <a:rPr lang="en-US" dirty="0"/>
              <a:t>Signal generation</a:t>
            </a:r>
          </a:p>
          <a:p>
            <a:pPr algn="ctr"/>
            <a:r>
              <a:rPr lang="en-US" dirty="0"/>
              <a:t>(digital sensors)</a:t>
            </a:r>
          </a:p>
        </p:txBody>
      </p:sp>
      <p:sp>
        <p:nvSpPr>
          <p:cNvPr id="9" name="TextBox 8">
            <a:extLst>
              <a:ext uri="{FF2B5EF4-FFF2-40B4-BE49-F238E27FC236}">
                <a16:creationId xmlns:a16="http://schemas.microsoft.com/office/drawing/2014/main" id="{DDF5C252-7830-9598-16FD-05E1A89BAA92}"/>
              </a:ext>
            </a:extLst>
          </p:cNvPr>
          <p:cNvSpPr txBox="1"/>
          <p:nvPr/>
        </p:nvSpPr>
        <p:spPr>
          <a:xfrm>
            <a:off x="3701549" y="2458675"/>
            <a:ext cx="1847850" cy="369332"/>
          </a:xfrm>
          <a:prstGeom prst="rect">
            <a:avLst/>
          </a:prstGeom>
          <a:noFill/>
        </p:spPr>
        <p:txBody>
          <a:bodyPr wrap="square">
            <a:spAutoFit/>
          </a:bodyPr>
          <a:lstStyle/>
          <a:p>
            <a:pPr algn="ctr"/>
            <a:r>
              <a:rPr lang="en-US" dirty="0"/>
              <a:t>Time domain</a:t>
            </a:r>
          </a:p>
        </p:txBody>
      </p:sp>
      <p:sp>
        <p:nvSpPr>
          <p:cNvPr id="12" name="TextBox 11">
            <a:extLst>
              <a:ext uri="{FF2B5EF4-FFF2-40B4-BE49-F238E27FC236}">
                <a16:creationId xmlns:a16="http://schemas.microsoft.com/office/drawing/2014/main" id="{03E9A72C-37A7-98FB-50EC-85B93EE17F31}"/>
              </a:ext>
            </a:extLst>
          </p:cNvPr>
          <p:cNvSpPr txBox="1"/>
          <p:nvPr/>
        </p:nvSpPr>
        <p:spPr>
          <a:xfrm>
            <a:off x="5559456" y="2458675"/>
            <a:ext cx="1933725" cy="369332"/>
          </a:xfrm>
          <a:prstGeom prst="rect">
            <a:avLst/>
          </a:prstGeom>
          <a:noFill/>
        </p:spPr>
        <p:txBody>
          <a:bodyPr wrap="square">
            <a:spAutoFit/>
          </a:bodyPr>
          <a:lstStyle/>
          <a:p>
            <a:pPr algn="ctr"/>
            <a:r>
              <a:rPr lang="en-US" dirty="0"/>
              <a:t>Frequency domain</a:t>
            </a:r>
          </a:p>
        </p:txBody>
      </p:sp>
      <p:sp>
        <p:nvSpPr>
          <p:cNvPr id="15" name="TextBox 14">
            <a:extLst>
              <a:ext uri="{FF2B5EF4-FFF2-40B4-BE49-F238E27FC236}">
                <a16:creationId xmlns:a16="http://schemas.microsoft.com/office/drawing/2014/main" id="{C1C1B8DF-4A4A-32E2-1124-0CAE14AB2413}"/>
              </a:ext>
            </a:extLst>
          </p:cNvPr>
          <p:cNvSpPr txBox="1"/>
          <p:nvPr/>
        </p:nvSpPr>
        <p:spPr>
          <a:xfrm>
            <a:off x="7503237" y="2458675"/>
            <a:ext cx="1071639" cy="369332"/>
          </a:xfrm>
          <a:prstGeom prst="rect">
            <a:avLst/>
          </a:prstGeom>
          <a:noFill/>
        </p:spPr>
        <p:txBody>
          <a:bodyPr wrap="square">
            <a:spAutoFit/>
          </a:bodyPr>
          <a:lstStyle/>
          <a:p>
            <a:pPr algn="ctr"/>
            <a:r>
              <a:rPr lang="en-US" dirty="0"/>
              <a:t>Big data </a:t>
            </a:r>
          </a:p>
        </p:txBody>
      </p:sp>
      <p:sp>
        <p:nvSpPr>
          <p:cNvPr id="24" name="TextBox 23">
            <a:extLst>
              <a:ext uri="{FF2B5EF4-FFF2-40B4-BE49-F238E27FC236}">
                <a16:creationId xmlns:a16="http://schemas.microsoft.com/office/drawing/2014/main" id="{80DF98C6-4ABE-E9FD-0FFF-233656152D82}"/>
              </a:ext>
            </a:extLst>
          </p:cNvPr>
          <p:cNvSpPr txBox="1"/>
          <p:nvPr/>
        </p:nvSpPr>
        <p:spPr>
          <a:xfrm>
            <a:off x="4044661" y="3411855"/>
            <a:ext cx="1161627" cy="369332"/>
          </a:xfrm>
          <a:prstGeom prst="rect">
            <a:avLst/>
          </a:prstGeom>
          <a:noFill/>
          <a:ln w="12700">
            <a:solidFill>
              <a:schemeClr val="tx1"/>
            </a:solidFill>
          </a:ln>
        </p:spPr>
        <p:txBody>
          <a:bodyPr wrap="square">
            <a:spAutoFit/>
          </a:bodyPr>
          <a:lstStyle/>
          <a:p>
            <a:pPr algn="ctr"/>
            <a:r>
              <a:rPr lang="en-US" dirty="0"/>
              <a:t>Sampling</a:t>
            </a:r>
          </a:p>
        </p:txBody>
      </p:sp>
      <p:sp>
        <p:nvSpPr>
          <p:cNvPr id="25" name="TextBox 24">
            <a:extLst>
              <a:ext uri="{FF2B5EF4-FFF2-40B4-BE49-F238E27FC236}">
                <a16:creationId xmlns:a16="http://schemas.microsoft.com/office/drawing/2014/main" id="{691DA9ED-1B1E-EB20-383A-B896AF9A50FC}"/>
              </a:ext>
            </a:extLst>
          </p:cNvPr>
          <p:cNvSpPr txBox="1"/>
          <p:nvPr/>
        </p:nvSpPr>
        <p:spPr>
          <a:xfrm>
            <a:off x="3934927" y="2935265"/>
            <a:ext cx="1381094" cy="369332"/>
          </a:xfrm>
          <a:prstGeom prst="rect">
            <a:avLst/>
          </a:prstGeom>
          <a:noFill/>
          <a:ln w="12700">
            <a:solidFill>
              <a:schemeClr val="tx1"/>
            </a:solidFill>
          </a:ln>
        </p:spPr>
        <p:txBody>
          <a:bodyPr wrap="square">
            <a:spAutoFit/>
          </a:bodyPr>
          <a:lstStyle/>
          <a:p>
            <a:pPr algn="ctr"/>
            <a:r>
              <a:rPr lang="en-US" dirty="0"/>
              <a:t>Quantization</a:t>
            </a:r>
          </a:p>
        </p:txBody>
      </p:sp>
      <p:sp>
        <p:nvSpPr>
          <p:cNvPr id="26" name="TextBox 25">
            <a:extLst>
              <a:ext uri="{FF2B5EF4-FFF2-40B4-BE49-F238E27FC236}">
                <a16:creationId xmlns:a16="http://schemas.microsoft.com/office/drawing/2014/main" id="{53052DBB-8A5F-156B-68A0-197F9A56A0EE}"/>
              </a:ext>
            </a:extLst>
          </p:cNvPr>
          <p:cNvSpPr txBox="1"/>
          <p:nvPr/>
        </p:nvSpPr>
        <p:spPr>
          <a:xfrm>
            <a:off x="6038123" y="2935265"/>
            <a:ext cx="808220" cy="369332"/>
          </a:xfrm>
          <a:prstGeom prst="rect">
            <a:avLst/>
          </a:prstGeom>
          <a:noFill/>
          <a:ln w="12700">
            <a:solidFill>
              <a:schemeClr val="tx1"/>
            </a:solidFill>
          </a:ln>
        </p:spPr>
        <p:txBody>
          <a:bodyPr wrap="square">
            <a:spAutoFit/>
          </a:bodyPr>
          <a:lstStyle/>
          <a:p>
            <a:pPr algn="ctr"/>
            <a:r>
              <a:rPr lang="en-US" dirty="0"/>
              <a:t>Pitch</a:t>
            </a:r>
          </a:p>
        </p:txBody>
      </p:sp>
      <p:sp>
        <p:nvSpPr>
          <p:cNvPr id="27" name="TextBox 26">
            <a:extLst>
              <a:ext uri="{FF2B5EF4-FFF2-40B4-BE49-F238E27FC236}">
                <a16:creationId xmlns:a16="http://schemas.microsoft.com/office/drawing/2014/main" id="{E825A2D1-D8DF-52BA-A2FF-5CD79FAF383E}"/>
              </a:ext>
            </a:extLst>
          </p:cNvPr>
          <p:cNvSpPr txBox="1"/>
          <p:nvPr/>
        </p:nvSpPr>
        <p:spPr>
          <a:xfrm>
            <a:off x="6038123" y="3888445"/>
            <a:ext cx="976390" cy="369332"/>
          </a:xfrm>
          <a:prstGeom prst="rect">
            <a:avLst/>
          </a:prstGeom>
          <a:noFill/>
          <a:ln w="12700">
            <a:solidFill>
              <a:schemeClr val="tx1"/>
            </a:solidFill>
          </a:ln>
        </p:spPr>
        <p:txBody>
          <a:bodyPr wrap="square">
            <a:spAutoFit/>
          </a:bodyPr>
          <a:lstStyle/>
          <a:p>
            <a:pPr algn="ctr"/>
            <a:r>
              <a:rPr lang="en-US" dirty="0"/>
              <a:t>Filtering</a:t>
            </a:r>
          </a:p>
        </p:txBody>
      </p:sp>
      <p:sp>
        <p:nvSpPr>
          <p:cNvPr id="28" name="TextBox 27">
            <a:extLst>
              <a:ext uri="{FF2B5EF4-FFF2-40B4-BE49-F238E27FC236}">
                <a16:creationId xmlns:a16="http://schemas.microsoft.com/office/drawing/2014/main" id="{ACDFE424-97FB-451A-26BA-CBEEC2834698}"/>
              </a:ext>
            </a:extLst>
          </p:cNvPr>
          <p:cNvSpPr txBox="1"/>
          <p:nvPr/>
        </p:nvSpPr>
        <p:spPr>
          <a:xfrm>
            <a:off x="6484154" y="5474390"/>
            <a:ext cx="2090722" cy="369332"/>
          </a:xfrm>
          <a:prstGeom prst="rect">
            <a:avLst/>
          </a:prstGeom>
          <a:noFill/>
          <a:ln w="12700">
            <a:solidFill>
              <a:schemeClr val="tx1"/>
            </a:solidFill>
          </a:ln>
        </p:spPr>
        <p:txBody>
          <a:bodyPr wrap="square">
            <a:spAutoFit/>
          </a:bodyPr>
          <a:lstStyle/>
          <a:p>
            <a:pPr algn="ctr"/>
            <a:r>
              <a:rPr lang="en-US" dirty="0"/>
              <a:t>Parallel computing</a:t>
            </a:r>
          </a:p>
        </p:txBody>
      </p:sp>
      <p:sp>
        <p:nvSpPr>
          <p:cNvPr id="30" name="TextBox 29">
            <a:extLst>
              <a:ext uri="{FF2B5EF4-FFF2-40B4-BE49-F238E27FC236}">
                <a16:creationId xmlns:a16="http://schemas.microsoft.com/office/drawing/2014/main" id="{C891C3F3-BEE9-20BE-B122-D6572514DA65}"/>
              </a:ext>
            </a:extLst>
          </p:cNvPr>
          <p:cNvSpPr txBox="1"/>
          <p:nvPr/>
        </p:nvSpPr>
        <p:spPr>
          <a:xfrm>
            <a:off x="6617442" y="4405524"/>
            <a:ext cx="1957434" cy="369332"/>
          </a:xfrm>
          <a:prstGeom prst="rect">
            <a:avLst/>
          </a:prstGeom>
          <a:noFill/>
          <a:ln w="12700">
            <a:solidFill>
              <a:schemeClr val="tx1"/>
            </a:solidFill>
          </a:ln>
        </p:spPr>
        <p:txBody>
          <a:bodyPr wrap="square">
            <a:spAutoFit/>
          </a:bodyPr>
          <a:lstStyle/>
          <a:p>
            <a:pPr algn="ctr"/>
            <a:r>
              <a:rPr lang="en-US" dirty="0"/>
              <a:t>Machine learning</a:t>
            </a:r>
          </a:p>
        </p:txBody>
      </p:sp>
      <p:sp>
        <p:nvSpPr>
          <p:cNvPr id="18" name="TextBox 17">
            <a:extLst>
              <a:ext uri="{FF2B5EF4-FFF2-40B4-BE49-F238E27FC236}">
                <a16:creationId xmlns:a16="http://schemas.microsoft.com/office/drawing/2014/main" id="{204772D3-F6E7-3CCB-1F90-3C52850D2651}"/>
              </a:ext>
            </a:extLst>
          </p:cNvPr>
          <p:cNvSpPr txBox="1"/>
          <p:nvPr/>
        </p:nvSpPr>
        <p:spPr>
          <a:xfrm>
            <a:off x="2557741" y="4405524"/>
            <a:ext cx="1104900" cy="369332"/>
          </a:xfrm>
          <a:prstGeom prst="rect">
            <a:avLst/>
          </a:prstGeom>
          <a:solidFill>
            <a:schemeClr val="tx1">
              <a:alpha val="10000"/>
            </a:schemeClr>
          </a:solidFill>
        </p:spPr>
        <p:txBody>
          <a:bodyPr wrap="square">
            <a:spAutoFit/>
          </a:bodyPr>
          <a:lstStyle/>
          <a:p>
            <a:pPr algn="ctr"/>
            <a:r>
              <a:rPr lang="en-US" dirty="0"/>
              <a:t>2D signal </a:t>
            </a:r>
          </a:p>
        </p:txBody>
      </p:sp>
      <p:sp>
        <p:nvSpPr>
          <p:cNvPr id="33" name="TextBox 32">
            <a:extLst>
              <a:ext uri="{FF2B5EF4-FFF2-40B4-BE49-F238E27FC236}">
                <a16:creationId xmlns:a16="http://schemas.microsoft.com/office/drawing/2014/main" id="{CCC49055-3BF5-4DDB-6C26-5577CA8966FF}"/>
              </a:ext>
            </a:extLst>
          </p:cNvPr>
          <p:cNvSpPr txBox="1"/>
          <p:nvPr/>
        </p:nvSpPr>
        <p:spPr>
          <a:xfrm>
            <a:off x="2614105" y="4773492"/>
            <a:ext cx="992172" cy="369332"/>
          </a:xfrm>
          <a:prstGeom prst="rect">
            <a:avLst/>
          </a:prstGeom>
          <a:noFill/>
          <a:ln w="12700">
            <a:solidFill>
              <a:schemeClr val="tx1"/>
            </a:solidFill>
          </a:ln>
        </p:spPr>
        <p:txBody>
          <a:bodyPr wrap="square">
            <a:spAutoFit/>
          </a:bodyPr>
          <a:lstStyle/>
          <a:p>
            <a:pPr algn="ctr"/>
            <a:r>
              <a:rPr lang="en-US" dirty="0"/>
              <a:t>Camera</a:t>
            </a:r>
          </a:p>
        </p:txBody>
      </p:sp>
      <p:grpSp>
        <p:nvGrpSpPr>
          <p:cNvPr id="40" name="Group 39">
            <a:extLst>
              <a:ext uri="{FF2B5EF4-FFF2-40B4-BE49-F238E27FC236}">
                <a16:creationId xmlns:a16="http://schemas.microsoft.com/office/drawing/2014/main" id="{28F1A7CA-DA0F-D012-858C-A165130D985C}"/>
              </a:ext>
            </a:extLst>
          </p:cNvPr>
          <p:cNvGrpSpPr/>
          <p:nvPr/>
        </p:nvGrpSpPr>
        <p:grpSpPr>
          <a:xfrm>
            <a:off x="612303" y="5144588"/>
            <a:ext cx="1495298" cy="1113819"/>
            <a:chOff x="1273473" y="5398146"/>
            <a:chExt cx="1495298" cy="1113819"/>
          </a:xfrm>
        </p:grpSpPr>
        <p:sp>
          <p:nvSpPr>
            <p:cNvPr id="21" name="TextBox 20">
              <a:extLst>
                <a:ext uri="{FF2B5EF4-FFF2-40B4-BE49-F238E27FC236}">
                  <a16:creationId xmlns:a16="http://schemas.microsoft.com/office/drawing/2014/main" id="{2780128D-2CF3-B03A-45CC-A56B81F55F0E}"/>
                </a:ext>
              </a:extLst>
            </p:cNvPr>
            <p:cNvSpPr txBox="1"/>
            <p:nvPr/>
          </p:nvSpPr>
          <p:spPr>
            <a:xfrm>
              <a:off x="1468672" y="5398146"/>
              <a:ext cx="1104900" cy="369332"/>
            </a:xfrm>
            <a:prstGeom prst="rect">
              <a:avLst/>
            </a:prstGeom>
            <a:solidFill>
              <a:schemeClr val="tx1">
                <a:alpha val="10000"/>
              </a:schemeClr>
            </a:solidFill>
          </p:spPr>
          <p:txBody>
            <a:bodyPr wrap="square">
              <a:spAutoFit/>
            </a:bodyPr>
            <a:lstStyle/>
            <a:p>
              <a:pPr algn="ctr"/>
              <a:r>
                <a:rPr lang="en-US" dirty="0"/>
                <a:t>3D signal </a:t>
              </a:r>
            </a:p>
          </p:txBody>
        </p:sp>
        <p:sp>
          <p:nvSpPr>
            <p:cNvPr id="34" name="TextBox 33">
              <a:extLst>
                <a:ext uri="{FF2B5EF4-FFF2-40B4-BE49-F238E27FC236}">
                  <a16:creationId xmlns:a16="http://schemas.microsoft.com/office/drawing/2014/main" id="{1A017BA8-7D63-E396-B053-F8A3D25E979A}"/>
                </a:ext>
              </a:extLst>
            </p:cNvPr>
            <p:cNvSpPr txBox="1"/>
            <p:nvPr/>
          </p:nvSpPr>
          <p:spPr>
            <a:xfrm>
              <a:off x="1273473" y="5773301"/>
              <a:ext cx="1495298" cy="369332"/>
            </a:xfrm>
            <a:prstGeom prst="rect">
              <a:avLst/>
            </a:prstGeom>
            <a:noFill/>
            <a:ln w="12700">
              <a:solidFill>
                <a:schemeClr val="tx1"/>
              </a:solidFill>
            </a:ln>
          </p:spPr>
          <p:txBody>
            <a:bodyPr wrap="square">
              <a:spAutoFit/>
            </a:bodyPr>
            <a:lstStyle/>
            <a:p>
              <a:pPr algn="ctr"/>
              <a:r>
                <a:rPr lang="en-US" dirty="0"/>
                <a:t>GPS receivers</a:t>
              </a:r>
            </a:p>
          </p:txBody>
        </p:sp>
        <p:sp>
          <p:nvSpPr>
            <p:cNvPr id="35" name="TextBox 34">
              <a:extLst>
                <a:ext uri="{FF2B5EF4-FFF2-40B4-BE49-F238E27FC236}">
                  <a16:creationId xmlns:a16="http://schemas.microsoft.com/office/drawing/2014/main" id="{F861AA6F-0E2C-9F8E-CDF6-AEABB9F3BE1B}"/>
                </a:ext>
              </a:extLst>
            </p:cNvPr>
            <p:cNvSpPr txBox="1"/>
            <p:nvPr/>
          </p:nvSpPr>
          <p:spPr>
            <a:xfrm>
              <a:off x="1528084" y="6142633"/>
              <a:ext cx="986077" cy="369332"/>
            </a:xfrm>
            <a:prstGeom prst="rect">
              <a:avLst/>
            </a:prstGeom>
            <a:noFill/>
            <a:ln w="12700">
              <a:solidFill>
                <a:schemeClr val="tx1"/>
              </a:solidFill>
            </a:ln>
          </p:spPr>
          <p:txBody>
            <a:bodyPr wrap="square">
              <a:spAutoFit/>
            </a:bodyPr>
            <a:lstStyle/>
            <a:p>
              <a:pPr algn="ctr"/>
              <a:r>
                <a:rPr lang="en-US" dirty="0"/>
                <a:t>LiDAR</a:t>
              </a:r>
            </a:p>
          </p:txBody>
        </p:sp>
      </p:grpSp>
      <p:sp>
        <p:nvSpPr>
          <p:cNvPr id="22" name="TextBox 21">
            <a:extLst>
              <a:ext uri="{FF2B5EF4-FFF2-40B4-BE49-F238E27FC236}">
                <a16:creationId xmlns:a16="http://schemas.microsoft.com/office/drawing/2014/main" id="{F08C3126-2912-6CBB-8C1D-BAD3480F450A}"/>
              </a:ext>
            </a:extLst>
          </p:cNvPr>
          <p:cNvSpPr txBox="1"/>
          <p:nvPr/>
        </p:nvSpPr>
        <p:spPr>
          <a:xfrm>
            <a:off x="2362542" y="5474390"/>
            <a:ext cx="1495299" cy="646331"/>
          </a:xfrm>
          <a:prstGeom prst="rect">
            <a:avLst/>
          </a:prstGeom>
          <a:solidFill>
            <a:schemeClr val="tx1">
              <a:alpha val="10000"/>
            </a:schemeClr>
          </a:solidFill>
        </p:spPr>
        <p:txBody>
          <a:bodyPr wrap="square">
            <a:spAutoFit/>
          </a:bodyPr>
          <a:lstStyle/>
          <a:p>
            <a:pPr algn="ctr"/>
            <a:r>
              <a:rPr lang="en-US" dirty="0"/>
              <a:t>Large-volume datasets </a:t>
            </a:r>
          </a:p>
        </p:txBody>
      </p:sp>
      <p:sp>
        <p:nvSpPr>
          <p:cNvPr id="36" name="TextBox 35">
            <a:extLst>
              <a:ext uri="{FF2B5EF4-FFF2-40B4-BE49-F238E27FC236}">
                <a16:creationId xmlns:a16="http://schemas.microsoft.com/office/drawing/2014/main" id="{C6647827-578B-F3D9-58F9-CE60C0F4FFDC}"/>
              </a:ext>
            </a:extLst>
          </p:cNvPr>
          <p:cNvSpPr txBox="1"/>
          <p:nvPr/>
        </p:nvSpPr>
        <p:spPr>
          <a:xfrm>
            <a:off x="2143329" y="6117336"/>
            <a:ext cx="1933725" cy="369332"/>
          </a:xfrm>
          <a:prstGeom prst="rect">
            <a:avLst/>
          </a:prstGeom>
          <a:noFill/>
          <a:ln w="12700">
            <a:solidFill>
              <a:schemeClr val="tx1"/>
            </a:solidFill>
          </a:ln>
        </p:spPr>
        <p:txBody>
          <a:bodyPr wrap="square">
            <a:spAutoFit/>
          </a:bodyPr>
          <a:lstStyle/>
          <a:p>
            <a:pPr algn="ctr"/>
            <a:r>
              <a:rPr lang="en-US" dirty="0"/>
              <a:t>Nationwide LiDAR</a:t>
            </a:r>
          </a:p>
        </p:txBody>
      </p:sp>
      <p:grpSp>
        <p:nvGrpSpPr>
          <p:cNvPr id="38" name="Group 37">
            <a:extLst>
              <a:ext uri="{FF2B5EF4-FFF2-40B4-BE49-F238E27FC236}">
                <a16:creationId xmlns:a16="http://schemas.microsoft.com/office/drawing/2014/main" id="{1837F9D6-7BE0-9C3A-F5EE-B9E71BF6952D}"/>
              </a:ext>
            </a:extLst>
          </p:cNvPr>
          <p:cNvGrpSpPr/>
          <p:nvPr/>
        </p:nvGrpSpPr>
        <p:grpSpPr>
          <a:xfrm>
            <a:off x="669405" y="3009268"/>
            <a:ext cx="1381094" cy="2034438"/>
            <a:chOff x="1519253" y="3022958"/>
            <a:chExt cx="1381094" cy="2034438"/>
          </a:xfrm>
        </p:grpSpPr>
        <p:sp>
          <p:nvSpPr>
            <p:cNvPr id="17" name="TextBox 16">
              <a:extLst>
                <a:ext uri="{FF2B5EF4-FFF2-40B4-BE49-F238E27FC236}">
                  <a16:creationId xmlns:a16="http://schemas.microsoft.com/office/drawing/2014/main" id="{74CEE1D3-9B49-1564-307A-71F3CADFDF14}"/>
                </a:ext>
              </a:extLst>
            </p:cNvPr>
            <p:cNvSpPr txBox="1"/>
            <p:nvPr/>
          </p:nvSpPr>
          <p:spPr>
            <a:xfrm>
              <a:off x="1657350" y="3022958"/>
              <a:ext cx="1104900" cy="369332"/>
            </a:xfrm>
            <a:prstGeom prst="rect">
              <a:avLst/>
            </a:prstGeom>
            <a:solidFill>
              <a:schemeClr val="tx1">
                <a:alpha val="10000"/>
              </a:schemeClr>
            </a:solidFill>
            <a:ln w="12700">
              <a:noFill/>
            </a:ln>
          </p:spPr>
          <p:txBody>
            <a:bodyPr wrap="square">
              <a:spAutoFit/>
            </a:bodyPr>
            <a:lstStyle/>
            <a:p>
              <a:pPr algn="ctr"/>
              <a:r>
                <a:rPr lang="en-US" dirty="0"/>
                <a:t>1D signal </a:t>
              </a:r>
            </a:p>
          </p:txBody>
        </p:sp>
        <p:sp>
          <p:nvSpPr>
            <p:cNvPr id="23" name="TextBox 22">
              <a:extLst>
                <a:ext uri="{FF2B5EF4-FFF2-40B4-BE49-F238E27FC236}">
                  <a16:creationId xmlns:a16="http://schemas.microsoft.com/office/drawing/2014/main" id="{01BECE5B-E503-BEC3-51E9-21EB403B81F3}"/>
                </a:ext>
              </a:extLst>
            </p:cNvPr>
            <p:cNvSpPr txBox="1"/>
            <p:nvPr/>
          </p:nvSpPr>
          <p:spPr>
            <a:xfrm>
              <a:off x="1519253" y="3390068"/>
              <a:ext cx="1381094" cy="369332"/>
            </a:xfrm>
            <a:prstGeom prst="rect">
              <a:avLst/>
            </a:prstGeom>
            <a:noFill/>
            <a:ln w="12700">
              <a:solidFill>
                <a:schemeClr val="tx1"/>
              </a:solidFill>
            </a:ln>
          </p:spPr>
          <p:txBody>
            <a:bodyPr wrap="square">
              <a:spAutoFit/>
            </a:bodyPr>
            <a:lstStyle/>
            <a:p>
              <a:pPr algn="ctr"/>
              <a:r>
                <a:rPr lang="en-US" dirty="0"/>
                <a:t>Microphone</a:t>
              </a:r>
            </a:p>
          </p:txBody>
        </p:sp>
        <p:sp>
          <p:nvSpPr>
            <p:cNvPr id="32" name="TextBox 31">
              <a:extLst>
                <a:ext uri="{FF2B5EF4-FFF2-40B4-BE49-F238E27FC236}">
                  <a16:creationId xmlns:a16="http://schemas.microsoft.com/office/drawing/2014/main" id="{1CFF70EF-0E58-E965-4185-F1446296DDB7}"/>
                </a:ext>
              </a:extLst>
            </p:cNvPr>
            <p:cNvSpPr txBox="1"/>
            <p:nvPr/>
          </p:nvSpPr>
          <p:spPr>
            <a:xfrm>
              <a:off x="1519253" y="3764734"/>
              <a:ext cx="1381094" cy="646331"/>
            </a:xfrm>
            <a:prstGeom prst="rect">
              <a:avLst/>
            </a:prstGeom>
            <a:noFill/>
            <a:ln w="12700">
              <a:solidFill>
                <a:schemeClr val="tx1"/>
              </a:solidFill>
            </a:ln>
          </p:spPr>
          <p:txBody>
            <a:bodyPr wrap="square">
              <a:spAutoFit/>
            </a:bodyPr>
            <a:lstStyle/>
            <a:p>
              <a:pPr algn="ctr"/>
              <a:r>
                <a:rPr lang="en-US" dirty="0"/>
                <a:t>Temperature</a:t>
              </a:r>
              <a:br>
                <a:rPr lang="en-US" dirty="0"/>
              </a:br>
              <a:r>
                <a:rPr lang="en-US" dirty="0"/>
                <a:t>sensor</a:t>
              </a:r>
            </a:p>
          </p:txBody>
        </p:sp>
        <p:sp>
          <p:nvSpPr>
            <p:cNvPr id="37" name="TextBox 36">
              <a:extLst>
                <a:ext uri="{FF2B5EF4-FFF2-40B4-BE49-F238E27FC236}">
                  <a16:creationId xmlns:a16="http://schemas.microsoft.com/office/drawing/2014/main" id="{37557067-36ED-71B5-760C-7BA592000EB1}"/>
                </a:ext>
              </a:extLst>
            </p:cNvPr>
            <p:cNvSpPr txBox="1"/>
            <p:nvPr/>
          </p:nvSpPr>
          <p:spPr>
            <a:xfrm>
              <a:off x="1591237" y="4411065"/>
              <a:ext cx="1237126" cy="646331"/>
            </a:xfrm>
            <a:prstGeom prst="rect">
              <a:avLst/>
            </a:prstGeom>
            <a:noFill/>
            <a:ln w="12700">
              <a:solidFill>
                <a:schemeClr val="tx1"/>
              </a:solidFill>
            </a:ln>
          </p:spPr>
          <p:txBody>
            <a:bodyPr wrap="square">
              <a:spAutoFit/>
            </a:bodyPr>
            <a:lstStyle/>
            <a:p>
              <a:pPr algn="ctr"/>
              <a:r>
                <a:rPr lang="en-US" dirty="0"/>
                <a:t>Moisture</a:t>
              </a:r>
              <a:br>
                <a:rPr lang="en-US" dirty="0"/>
              </a:br>
              <a:r>
                <a:rPr lang="en-US" dirty="0"/>
                <a:t>sensor</a:t>
              </a:r>
            </a:p>
          </p:txBody>
        </p:sp>
      </p:grpSp>
      <p:cxnSp>
        <p:nvCxnSpPr>
          <p:cNvPr id="43" name="Connector: Elbow 42">
            <a:extLst>
              <a:ext uri="{FF2B5EF4-FFF2-40B4-BE49-F238E27FC236}">
                <a16:creationId xmlns:a16="http://schemas.microsoft.com/office/drawing/2014/main" id="{B539CBD6-B039-D9DD-983A-25E3395EAB46}"/>
              </a:ext>
            </a:extLst>
          </p:cNvPr>
          <p:cNvCxnSpPr>
            <a:cxnSpLocks/>
            <a:stCxn id="23" idx="3"/>
            <a:endCxn id="25" idx="1"/>
          </p:cNvCxnSpPr>
          <p:nvPr/>
        </p:nvCxnSpPr>
        <p:spPr>
          <a:xfrm flipV="1">
            <a:off x="2050499" y="3119931"/>
            <a:ext cx="1884428" cy="441113"/>
          </a:xfrm>
          <a:prstGeom prst="bentConnector3">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Connector: Elbow 44">
            <a:extLst>
              <a:ext uri="{FF2B5EF4-FFF2-40B4-BE49-F238E27FC236}">
                <a16:creationId xmlns:a16="http://schemas.microsoft.com/office/drawing/2014/main" id="{EE80C154-B7AF-A59C-5E7E-8140E3CB0CCB}"/>
              </a:ext>
            </a:extLst>
          </p:cNvPr>
          <p:cNvCxnSpPr>
            <a:cxnSpLocks/>
            <a:stCxn id="25" idx="2"/>
            <a:endCxn id="24" idx="0"/>
          </p:cNvCxnSpPr>
          <p:nvPr/>
        </p:nvCxnSpPr>
        <p:spPr>
          <a:xfrm rot="16200000" flipH="1">
            <a:off x="4571845" y="3358225"/>
            <a:ext cx="107258" cy="1"/>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853B4368-2A6F-69DA-CC7E-8E69C41A63E0}"/>
              </a:ext>
            </a:extLst>
          </p:cNvPr>
          <p:cNvSpPr txBox="1"/>
          <p:nvPr/>
        </p:nvSpPr>
        <p:spPr>
          <a:xfrm>
            <a:off x="4044661" y="3888445"/>
            <a:ext cx="1161627" cy="369332"/>
          </a:xfrm>
          <a:prstGeom prst="rect">
            <a:avLst/>
          </a:prstGeom>
          <a:noFill/>
          <a:ln w="12700">
            <a:solidFill>
              <a:schemeClr val="tx1"/>
            </a:solidFill>
          </a:ln>
        </p:spPr>
        <p:txBody>
          <a:bodyPr wrap="square">
            <a:spAutoFit/>
          </a:bodyPr>
          <a:lstStyle/>
          <a:p>
            <a:pPr algn="ctr"/>
            <a:r>
              <a:rPr lang="en-US" dirty="0"/>
              <a:t>Data type</a:t>
            </a:r>
          </a:p>
        </p:txBody>
      </p:sp>
      <p:cxnSp>
        <p:nvCxnSpPr>
          <p:cNvPr id="49" name="Connector: Elbow 48">
            <a:extLst>
              <a:ext uri="{FF2B5EF4-FFF2-40B4-BE49-F238E27FC236}">
                <a16:creationId xmlns:a16="http://schemas.microsoft.com/office/drawing/2014/main" id="{05066A3C-4964-20ED-DD36-8E92011AD62A}"/>
              </a:ext>
            </a:extLst>
          </p:cNvPr>
          <p:cNvCxnSpPr>
            <a:cxnSpLocks/>
            <a:stCxn id="32" idx="3"/>
            <a:endCxn id="48" idx="1"/>
          </p:cNvCxnSpPr>
          <p:nvPr/>
        </p:nvCxnSpPr>
        <p:spPr>
          <a:xfrm flipV="1">
            <a:off x="2050499" y="4073111"/>
            <a:ext cx="1994162" cy="1099"/>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onnector: Elbow 58">
            <a:extLst>
              <a:ext uri="{FF2B5EF4-FFF2-40B4-BE49-F238E27FC236}">
                <a16:creationId xmlns:a16="http://schemas.microsoft.com/office/drawing/2014/main" id="{75405825-DB22-5F88-6167-6FC4A1A88EA5}"/>
              </a:ext>
            </a:extLst>
          </p:cNvPr>
          <p:cNvCxnSpPr>
            <a:cxnSpLocks/>
            <a:stCxn id="24" idx="3"/>
            <a:endCxn id="26" idx="1"/>
          </p:cNvCxnSpPr>
          <p:nvPr/>
        </p:nvCxnSpPr>
        <p:spPr>
          <a:xfrm flipV="1">
            <a:off x="5206288" y="3119931"/>
            <a:ext cx="831835" cy="476590"/>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7" name="Connector: Elbow 66">
            <a:extLst>
              <a:ext uri="{FF2B5EF4-FFF2-40B4-BE49-F238E27FC236}">
                <a16:creationId xmlns:a16="http://schemas.microsoft.com/office/drawing/2014/main" id="{B4D95A7C-06CC-1B47-D245-5B5F6B17D822}"/>
              </a:ext>
            </a:extLst>
          </p:cNvPr>
          <p:cNvCxnSpPr>
            <a:cxnSpLocks/>
            <a:stCxn id="26" idx="2"/>
            <a:endCxn id="27" idx="0"/>
          </p:cNvCxnSpPr>
          <p:nvPr/>
        </p:nvCxnSpPr>
        <p:spPr>
          <a:xfrm rot="16200000" flipH="1">
            <a:off x="6192351" y="3554478"/>
            <a:ext cx="583848" cy="84085"/>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Connector: Elbow 70">
            <a:extLst>
              <a:ext uri="{FF2B5EF4-FFF2-40B4-BE49-F238E27FC236}">
                <a16:creationId xmlns:a16="http://schemas.microsoft.com/office/drawing/2014/main" id="{6C50BF48-B2D9-BA3B-53C9-95E7E52471B1}"/>
              </a:ext>
            </a:extLst>
          </p:cNvPr>
          <p:cNvCxnSpPr>
            <a:cxnSpLocks/>
            <a:stCxn id="36" idx="3"/>
            <a:endCxn id="28" idx="1"/>
          </p:cNvCxnSpPr>
          <p:nvPr/>
        </p:nvCxnSpPr>
        <p:spPr>
          <a:xfrm flipV="1">
            <a:off x="4077054" y="5659056"/>
            <a:ext cx="2407100" cy="642946"/>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Connector: Elbow 73">
            <a:extLst>
              <a:ext uri="{FF2B5EF4-FFF2-40B4-BE49-F238E27FC236}">
                <a16:creationId xmlns:a16="http://schemas.microsoft.com/office/drawing/2014/main" id="{CDA74E9A-BCF0-5BA4-EB36-1B6EDAAB8AEB}"/>
              </a:ext>
            </a:extLst>
          </p:cNvPr>
          <p:cNvCxnSpPr>
            <a:cxnSpLocks/>
            <a:stCxn id="33" idx="3"/>
            <a:endCxn id="30" idx="1"/>
          </p:cNvCxnSpPr>
          <p:nvPr/>
        </p:nvCxnSpPr>
        <p:spPr>
          <a:xfrm flipV="1">
            <a:off x="3606277" y="4590190"/>
            <a:ext cx="3011165" cy="367968"/>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Connector: Elbow 7">
            <a:extLst>
              <a:ext uri="{FF2B5EF4-FFF2-40B4-BE49-F238E27FC236}">
                <a16:creationId xmlns:a16="http://schemas.microsoft.com/office/drawing/2014/main" id="{F5CB8FA2-70EE-8461-EC8D-CD09EC4AE018}"/>
              </a:ext>
            </a:extLst>
          </p:cNvPr>
          <p:cNvCxnSpPr>
            <a:cxnSpLocks/>
          </p:cNvCxnSpPr>
          <p:nvPr/>
        </p:nvCxnSpPr>
        <p:spPr>
          <a:xfrm rot="5400000">
            <a:off x="4571846" y="3834816"/>
            <a:ext cx="107258" cy="12700"/>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50570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403BADA-EC43-B585-BA4D-EB15E447F7A4}"/>
              </a:ext>
            </a:extLst>
          </p:cNvPr>
          <p:cNvSpPr/>
          <p:nvPr/>
        </p:nvSpPr>
        <p:spPr>
          <a:xfrm>
            <a:off x="533400" y="3745710"/>
            <a:ext cx="3597530" cy="2825667"/>
          </a:xfrm>
          <a:prstGeom prst="rect">
            <a:avLst/>
          </a:prstGeom>
          <a:solidFill>
            <a:srgbClr val="FFFF00">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4A98D98-426A-917C-DB56-EF441062B68B}"/>
              </a:ext>
            </a:extLst>
          </p:cNvPr>
          <p:cNvSpPr/>
          <p:nvPr/>
        </p:nvSpPr>
        <p:spPr>
          <a:xfrm>
            <a:off x="7200857" y="5344557"/>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7" y="6094274"/>
            <a:ext cx="561913"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103</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17492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Skill tree – Non-linear structure</a:t>
            </a:r>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
        <p:nvSpPr>
          <p:cNvPr id="6" name="TextBox 5">
            <a:extLst>
              <a:ext uri="{FF2B5EF4-FFF2-40B4-BE49-F238E27FC236}">
                <a16:creationId xmlns:a16="http://schemas.microsoft.com/office/drawing/2014/main" id="{B63C69B8-50B4-51C2-6AA2-921AFCE94227}"/>
              </a:ext>
            </a:extLst>
          </p:cNvPr>
          <p:cNvSpPr txBox="1"/>
          <p:nvPr/>
        </p:nvSpPr>
        <p:spPr>
          <a:xfrm>
            <a:off x="1420753" y="2320176"/>
            <a:ext cx="1847850" cy="646331"/>
          </a:xfrm>
          <a:prstGeom prst="rect">
            <a:avLst/>
          </a:prstGeom>
          <a:noFill/>
        </p:spPr>
        <p:txBody>
          <a:bodyPr wrap="square">
            <a:spAutoFit/>
          </a:bodyPr>
          <a:lstStyle/>
          <a:p>
            <a:pPr algn="ctr"/>
            <a:r>
              <a:rPr lang="en-US" dirty="0"/>
              <a:t>Signal generation</a:t>
            </a:r>
          </a:p>
          <a:p>
            <a:pPr algn="ctr"/>
            <a:r>
              <a:rPr lang="en-US" dirty="0"/>
              <a:t>(digital sensors)</a:t>
            </a:r>
          </a:p>
        </p:txBody>
      </p:sp>
      <p:sp>
        <p:nvSpPr>
          <p:cNvPr id="9" name="TextBox 8">
            <a:extLst>
              <a:ext uri="{FF2B5EF4-FFF2-40B4-BE49-F238E27FC236}">
                <a16:creationId xmlns:a16="http://schemas.microsoft.com/office/drawing/2014/main" id="{DDF5C252-7830-9598-16FD-05E1A89BAA92}"/>
              </a:ext>
            </a:extLst>
          </p:cNvPr>
          <p:cNvSpPr txBox="1"/>
          <p:nvPr/>
        </p:nvSpPr>
        <p:spPr>
          <a:xfrm>
            <a:off x="3701549" y="2458675"/>
            <a:ext cx="1847850" cy="369332"/>
          </a:xfrm>
          <a:prstGeom prst="rect">
            <a:avLst/>
          </a:prstGeom>
          <a:noFill/>
        </p:spPr>
        <p:txBody>
          <a:bodyPr wrap="square">
            <a:spAutoFit/>
          </a:bodyPr>
          <a:lstStyle/>
          <a:p>
            <a:pPr algn="ctr"/>
            <a:r>
              <a:rPr lang="en-US" dirty="0"/>
              <a:t>Time domain</a:t>
            </a:r>
          </a:p>
        </p:txBody>
      </p:sp>
      <p:sp>
        <p:nvSpPr>
          <p:cNvPr id="12" name="TextBox 11">
            <a:extLst>
              <a:ext uri="{FF2B5EF4-FFF2-40B4-BE49-F238E27FC236}">
                <a16:creationId xmlns:a16="http://schemas.microsoft.com/office/drawing/2014/main" id="{03E9A72C-37A7-98FB-50EC-85B93EE17F31}"/>
              </a:ext>
            </a:extLst>
          </p:cNvPr>
          <p:cNvSpPr txBox="1"/>
          <p:nvPr/>
        </p:nvSpPr>
        <p:spPr>
          <a:xfrm>
            <a:off x="5559456" y="2458675"/>
            <a:ext cx="1933725" cy="369332"/>
          </a:xfrm>
          <a:prstGeom prst="rect">
            <a:avLst/>
          </a:prstGeom>
          <a:noFill/>
        </p:spPr>
        <p:txBody>
          <a:bodyPr wrap="square">
            <a:spAutoFit/>
          </a:bodyPr>
          <a:lstStyle/>
          <a:p>
            <a:pPr algn="ctr"/>
            <a:r>
              <a:rPr lang="en-US" dirty="0"/>
              <a:t>Frequency domain</a:t>
            </a:r>
          </a:p>
        </p:txBody>
      </p:sp>
      <p:sp>
        <p:nvSpPr>
          <p:cNvPr id="15" name="TextBox 14">
            <a:extLst>
              <a:ext uri="{FF2B5EF4-FFF2-40B4-BE49-F238E27FC236}">
                <a16:creationId xmlns:a16="http://schemas.microsoft.com/office/drawing/2014/main" id="{C1C1B8DF-4A4A-32E2-1124-0CAE14AB2413}"/>
              </a:ext>
            </a:extLst>
          </p:cNvPr>
          <p:cNvSpPr txBox="1"/>
          <p:nvPr/>
        </p:nvSpPr>
        <p:spPr>
          <a:xfrm>
            <a:off x="7503237" y="2458675"/>
            <a:ext cx="1071639" cy="369332"/>
          </a:xfrm>
          <a:prstGeom prst="rect">
            <a:avLst/>
          </a:prstGeom>
          <a:noFill/>
        </p:spPr>
        <p:txBody>
          <a:bodyPr wrap="square">
            <a:spAutoFit/>
          </a:bodyPr>
          <a:lstStyle/>
          <a:p>
            <a:pPr algn="ctr"/>
            <a:r>
              <a:rPr lang="en-US" dirty="0"/>
              <a:t>Big data </a:t>
            </a:r>
          </a:p>
        </p:txBody>
      </p:sp>
      <p:sp>
        <p:nvSpPr>
          <p:cNvPr id="24" name="TextBox 23">
            <a:extLst>
              <a:ext uri="{FF2B5EF4-FFF2-40B4-BE49-F238E27FC236}">
                <a16:creationId xmlns:a16="http://schemas.microsoft.com/office/drawing/2014/main" id="{80DF98C6-4ABE-E9FD-0FFF-233656152D82}"/>
              </a:ext>
            </a:extLst>
          </p:cNvPr>
          <p:cNvSpPr txBox="1"/>
          <p:nvPr/>
        </p:nvSpPr>
        <p:spPr>
          <a:xfrm>
            <a:off x="4044661" y="3411855"/>
            <a:ext cx="1161627" cy="369332"/>
          </a:xfrm>
          <a:prstGeom prst="rect">
            <a:avLst/>
          </a:prstGeom>
          <a:noFill/>
          <a:ln w="12700">
            <a:solidFill>
              <a:schemeClr val="tx1"/>
            </a:solidFill>
          </a:ln>
        </p:spPr>
        <p:txBody>
          <a:bodyPr wrap="square">
            <a:spAutoFit/>
          </a:bodyPr>
          <a:lstStyle/>
          <a:p>
            <a:pPr algn="ctr"/>
            <a:r>
              <a:rPr lang="en-US" dirty="0"/>
              <a:t>Sampling</a:t>
            </a:r>
          </a:p>
        </p:txBody>
      </p:sp>
      <p:sp>
        <p:nvSpPr>
          <p:cNvPr id="25" name="TextBox 24">
            <a:extLst>
              <a:ext uri="{FF2B5EF4-FFF2-40B4-BE49-F238E27FC236}">
                <a16:creationId xmlns:a16="http://schemas.microsoft.com/office/drawing/2014/main" id="{691DA9ED-1B1E-EB20-383A-B896AF9A50FC}"/>
              </a:ext>
            </a:extLst>
          </p:cNvPr>
          <p:cNvSpPr txBox="1"/>
          <p:nvPr/>
        </p:nvSpPr>
        <p:spPr>
          <a:xfrm>
            <a:off x="3934927" y="2935265"/>
            <a:ext cx="1381094" cy="369332"/>
          </a:xfrm>
          <a:prstGeom prst="rect">
            <a:avLst/>
          </a:prstGeom>
          <a:noFill/>
          <a:ln w="12700">
            <a:solidFill>
              <a:schemeClr val="tx1"/>
            </a:solidFill>
          </a:ln>
        </p:spPr>
        <p:txBody>
          <a:bodyPr wrap="square">
            <a:spAutoFit/>
          </a:bodyPr>
          <a:lstStyle/>
          <a:p>
            <a:pPr algn="ctr"/>
            <a:r>
              <a:rPr lang="en-US" dirty="0"/>
              <a:t>Quantization</a:t>
            </a:r>
          </a:p>
        </p:txBody>
      </p:sp>
      <p:sp>
        <p:nvSpPr>
          <p:cNvPr id="26" name="TextBox 25">
            <a:extLst>
              <a:ext uri="{FF2B5EF4-FFF2-40B4-BE49-F238E27FC236}">
                <a16:creationId xmlns:a16="http://schemas.microsoft.com/office/drawing/2014/main" id="{53052DBB-8A5F-156B-68A0-197F9A56A0EE}"/>
              </a:ext>
            </a:extLst>
          </p:cNvPr>
          <p:cNvSpPr txBox="1"/>
          <p:nvPr/>
        </p:nvSpPr>
        <p:spPr>
          <a:xfrm>
            <a:off x="6038123" y="2935265"/>
            <a:ext cx="808220" cy="369332"/>
          </a:xfrm>
          <a:prstGeom prst="rect">
            <a:avLst/>
          </a:prstGeom>
          <a:noFill/>
          <a:ln w="12700">
            <a:solidFill>
              <a:schemeClr val="tx1"/>
            </a:solidFill>
          </a:ln>
        </p:spPr>
        <p:txBody>
          <a:bodyPr wrap="square">
            <a:spAutoFit/>
          </a:bodyPr>
          <a:lstStyle/>
          <a:p>
            <a:pPr algn="ctr"/>
            <a:r>
              <a:rPr lang="en-US" dirty="0"/>
              <a:t>Pitch</a:t>
            </a:r>
          </a:p>
        </p:txBody>
      </p:sp>
      <p:sp>
        <p:nvSpPr>
          <p:cNvPr id="27" name="TextBox 26">
            <a:extLst>
              <a:ext uri="{FF2B5EF4-FFF2-40B4-BE49-F238E27FC236}">
                <a16:creationId xmlns:a16="http://schemas.microsoft.com/office/drawing/2014/main" id="{E825A2D1-D8DF-52BA-A2FF-5CD79FAF383E}"/>
              </a:ext>
            </a:extLst>
          </p:cNvPr>
          <p:cNvSpPr txBox="1"/>
          <p:nvPr/>
        </p:nvSpPr>
        <p:spPr>
          <a:xfrm>
            <a:off x="6038123" y="3888445"/>
            <a:ext cx="976390" cy="369332"/>
          </a:xfrm>
          <a:prstGeom prst="rect">
            <a:avLst/>
          </a:prstGeom>
          <a:noFill/>
          <a:ln w="12700">
            <a:solidFill>
              <a:schemeClr val="tx1"/>
            </a:solidFill>
          </a:ln>
        </p:spPr>
        <p:txBody>
          <a:bodyPr wrap="square">
            <a:spAutoFit/>
          </a:bodyPr>
          <a:lstStyle/>
          <a:p>
            <a:pPr algn="ctr"/>
            <a:r>
              <a:rPr lang="en-US" dirty="0"/>
              <a:t>Filtering</a:t>
            </a:r>
          </a:p>
        </p:txBody>
      </p:sp>
      <p:sp>
        <p:nvSpPr>
          <p:cNvPr id="28" name="TextBox 27">
            <a:extLst>
              <a:ext uri="{FF2B5EF4-FFF2-40B4-BE49-F238E27FC236}">
                <a16:creationId xmlns:a16="http://schemas.microsoft.com/office/drawing/2014/main" id="{ACDFE424-97FB-451A-26BA-CBEEC2834698}"/>
              </a:ext>
            </a:extLst>
          </p:cNvPr>
          <p:cNvSpPr txBox="1"/>
          <p:nvPr/>
        </p:nvSpPr>
        <p:spPr>
          <a:xfrm>
            <a:off x="6484154" y="5474390"/>
            <a:ext cx="2090722" cy="369332"/>
          </a:xfrm>
          <a:prstGeom prst="rect">
            <a:avLst/>
          </a:prstGeom>
          <a:noFill/>
          <a:ln w="12700">
            <a:solidFill>
              <a:schemeClr val="tx1"/>
            </a:solidFill>
          </a:ln>
        </p:spPr>
        <p:txBody>
          <a:bodyPr wrap="square">
            <a:spAutoFit/>
          </a:bodyPr>
          <a:lstStyle/>
          <a:p>
            <a:pPr algn="ctr"/>
            <a:r>
              <a:rPr lang="en-US" dirty="0"/>
              <a:t>Parallel computing</a:t>
            </a:r>
          </a:p>
        </p:txBody>
      </p:sp>
      <p:sp>
        <p:nvSpPr>
          <p:cNvPr id="30" name="TextBox 29">
            <a:extLst>
              <a:ext uri="{FF2B5EF4-FFF2-40B4-BE49-F238E27FC236}">
                <a16:creationId xmlns:a16="http://schemas.microsoft.com/office/drawing/2014/main" id="{C891C3F3-BEE9-20BE-B122-D6572514DA65}"/>
              </a:ext>
            </a:extLst>
          </p:cNvPr>
          <p:cNvSpPr txBox="1"/>
          <p:nvPr/>
        </p:nvSpPr>
        <p:spPr>
          <a:xfrm>
            <a:off x="6617442" y="4405524"/>
            <a:ext cx="1957434" cy="369332"/>
          </a:xfrm>
          <a:prstGeom prst="rect">
            <a:avLst/>
          </a:prstGeom>
          <a:noFill/>
          <a:ln w="12700">
            <a:solidFill>
              <a:schemeClr val="tx1"/>
            </a:solidFill>
          </a:ln>
        </p:spPr>
        <p:txBody>
          <a:bodyPr wrap="square">
            <a:spAutoFit/>
          </a:bodyPr>
          <a:lstStyle/>
          <a:p>
            <a:pPr algn="ctr"/>
            <a:r>
              <a:rPr lang="en-US" dirty="0"/>
              <a:t>Machine learning</a:t>
            </a:r>
          </a:p>
        </p:txBody>
      </p:sp>
      <p:sp>
        <p:nvSpPr>
          <p:cNvPr id="18" name="TextBox 17">
            <a:extLst>
              <a:ext uri="{FF2B5EF4-FFF2-40B4-BE49-F238E27FC236}">
                <a16:creationId xmlns:a16="http://schemas.microsoft.com/office/drawing/2014/main" id="{204772D3-F6E7-3CCB-1F90-3C52850D2651}"/>
              </a:ext>
            </a:extLst>
          </p:cNvPr>
          <p:cNvSpPr txBox="1"/>
          <p:nvPr/>
        </p:nvSpPr>
        <p:spPr>
          <a:xfrm>
            <a:off x="2557741" y="4405524"/>
            <a:ext cx="1104900" cy="369332"/>
          </a:xfrm>
          <a:prstGeom prst="rect">
            <a:avLst/>
          </a:prstGeom>
          <a:solidFill>
            <a:schemeClr val="tx1">
              <a:alpha val="10000"/>
            </a:schemeClr>
          </a:solidFill>
        </p:spPr>
        <p:txBody>
          <a:bodyPr wrap="square">
            <a:spAutoFit/>
          </a:bodyPr>
          <a:lstStyle/>
          <a:p>
            <a:pPr algn="ctr"/>
            <a:r>
              <a:rPr lang="en-US" dirty="0"/>
              <a:t>2D signal </a:t>
            </a:r>
          </a:p>
        </p:txBody>
      </p:sp>
      <p:sp>
        <p:nvSpPr>
          <p:cNvPr id="33" name="TextBox 32">
            <a:extLst>
              <a:ext uri="{FF2B5EF4-FFF2-40B4-BE49-F238E27FC236}">
                <a16:creationId xmlns:a16="http://schemas.microsoft.com/office/drawing/2014/main" id="{CCC49055-3BF5-4DDB-6C26-5577CA8966FF}"/>
              </a:ext>
            </a:extLst>
          </p:cNvPr>
          <p:cNvSpPr txBox="1"/>
          <p:nvPr/>
        </p:nvSpPr>
        <p:spPr>
          <a:xfrm>
            <a:off x="2614105" y="4773492"/>
            <a:ext cx="992172" cy="369332"/>
          </a:xfrm>
          <a:prstGeom prst="rect">
            <a:avLst/>
          </a:prstGeom>
          <a:noFill/>
          <a:ln w="12700">
            <a:solidFill>
              <a:schemeClr val="tx1"/>
            </a:solidFill>
          </a:ln>
        </p:spPr>
        <p:txBody>
          <a:bodyPr wrap="square">
            <a:spAutoFit/>
          </a:bodyPr>
          <a:lstStyle/>
          <a:p>
            <a:pPr algn="ctr"/>
            <a:r>
              <a:rPr lang="en-US" dirty="0"/>
              <a:t>Camera</a:t>
            </a:r>
          </a:p>
        </p:txBody>
      </p:sp>
      <p:grpSp>
        <p:nvGrpSpPr>
          <p:cNvPr id="40" name="Group 39">
            <a:extLst>
              <a:ext uri="{FF2B5EF4-FFF2-40B4-BE49-F238E27FC236}">
                <a16:creationId xmlns:a16="http://schemas.microsoft.com/office/drawing/2014/main" id="{28F1A7CA-DA0F-D012-858C-A165130D985C}"/>
              </a:ext>
            </a:extLst>
          </p:cNvPr>
          <p:cNvGrpSpPr/>
          <p:nvPr/>
        </p:nvGrpSpPr>
        <p:grpSpPr>
          <a:xfrm>
            <a:off x="612303" y="5144588"/>
            <a:ext cx="1495298" cy="1113819"/>
            <a:chOff x="1273473" y="5398146"/>
            <a:chExt cx="1495298" cy="1113819"/>
          </a:xfrm>
        </p:grpSpPr>
        <p:sp>
          <p:nvSpPr>
            <p:cNvPr id="21" name="TextBox 20">
              <a:extLst>
                <a:ext uri="{FF2B5EF4-FFF2-40B4-BE49-F238E27FC236}">
                  <a16:creationId xmlns:a16="http://schemas.microsoft.com/office/drawing/2014/main" id="{2780128D-2CF3-B03A-45CC-A56B81F55F0E}"/>
                </a:ext>
              </a:extLst>
            </p:cNvPr>
            <p:cNvSpPr txBox="1"/>
            <p:nvPr/>
          </p:nvSpPr>
          <p:spPr>
            <a:xfrm>
              <a:off x="1468672" y="5398146"/>
              <a:ext cx="1104900" cy="369332"/>
            </a:xfrm>
            <a:prstGeom prst="rect">
              <a:avLst/>
            </a:prstGeom>
            <a:solidFill>
              <a:schemeClr val="tx1">
                <a:alpha val="10000"/>
              </a:schemeClr>
            </a:solidFill>
          </p:spPr>
          <p:txBody>
            <a:bodyPr wrap="square">
              <a:spAutoFit/>
            </a:bodyPr>
            <a:lstStyle/>
            <a:p>
              <a:pPr algn="ctr"/>
              <a:r>
                <a:rPr lang="en-US" dirty="0"/>
                <a:t>3D signal </a:t>
              </a:r>
            </a:p>
          </p:txBody>
        </p:sp>
        <p:sp>
          <p:nvSpPr>
            <p:cNvPr id="34" name="TextBox 33">
              <a:extLst>
                <a:ext uri="{FF2B5EF4-FFF2-40B4-BE49-F238E27FC236}">
                  <a16:creationId xmlns:a16="http://schemas.microsoft.com/office/drawing/2014/main" id="{1A017BA8-7D63-E396-B053-F8A3D25E979A}"/>
                </a:ext>
              </a:extLst>
            </p:cNvPr>
            <p:cNvSpPr txBox="1"/>
            <p:nvPr/>
          </p:nvSpPr>
          <p:spPr>
            <a:xfrm>
              <a:off x="1273473" y="5773301"/>
              <a:ext cx="1495298" cy="369332"/>
            </a:xfrm>
            <a:prstGeom prst="rect">
              <a:avLst/>
            </a:prstGeom>
            <a:noFill/>
            <a:ln w="12700">
              <a:solidFill>
                <a:schemeClr val="tx1"/>
              </a:solidFill>
            </a:ln>
          </p:spPr>
          <p:txBody>
            <a:bodyPr wrap="square">
              <a:spAutoFit/>
            </a:bodyPr>
            <a:lstStyle/>
            <a:p>
              <a:pPr algn="ctr"/>
              <a:r>
                <a:rPr lang="en-US" dirty="0"/>
                <a:t>GPS receivers</a:t>
              </a:r>
            </a:p>
          </p:txBody>
        </p:sp>
        <p:sp>
          <p:nvSpPr>
            <p:cNvPr id="35" name="TextBox 34">
              <a:extLst>
                <a:ext uri="{FF2B5EF4-FFF2-40B4-BE49-F238E27FC236}">
                  <a16:creationId xmlns:a16="http://schemas.microsoft.com/office/drawing/2014/main" id="{F861AA6F-0E2C-9F8E-CDF6-AEABB9F3BE1B}"/>
                </a:ext>
              </a:extLst>
            </p:cNvPr>
            <p:cNvSpPr txBox="1"/>
            <p:nvPr/>
          </p:nvSpPr>
          <p:spPr>
            <a:xfrm>
              <a:off x="1528084" y="6142633"/>
              <a:ext cx="986077" cy="369332"/>
            </a:xfrm>
            <a:prstGeom prst="rect">
              <a:avLst/>
            </a:prstGeom>
            <a:noFill/>
            <a:ln w="12700">
              <a:solidFill>
                <a:schemeClr val="tx1"/>
              </a:solidFill>
            </a:ln>
          </p:spPr>
          <p:txBody>
            <a:bodyPr wrap="square">
              <a:spAutoFit/>
            </a:bodyPr>
            <a:lstStyle/>
            <a:p>
              <a:pPr algn="ctr"/>
              <a:r>
                <a:rPr lang="en-US" dirty="0"/>
                <a:t>LiDAR</a:t>
              </a:r>
            </a:p>
          </p:txBody>
        </p:sp>
      </p:grpSp>
      <p:sp>
        <p:nvSpPr>
          <p:cNvPr id="22" name="TextBox 21">
            <a:extLst>
              <a:ext uri="{FF2B5EF4-FFF2-40B4-BE49-F238E27FC236}">
                <a16:creationId xmlns:a16="http://schemas.microsoft.com/office/drawing/2014/main" id="{F08C3126-2912-6CBB-8C1D-BAD3480F450A}"/>
              </a:ext>
            </a:extLst>
          </p:cNvPr>
          <p:cNvSpPr txBox="1"/>
          <p:nvPr/>
        </p:nvSpPr>
        <p:spPr>
          <a:xfrm>
            <a:off x="2362542" y="5474390"/>
            <a:ext cx="1495299" cy="646331"/>
          </a:xfrm>
          <a:prstGeom prst="rect">
            <a:avLst/>
          </a:prstGeom>
          <a:solidFill>
            <a:schemeClr val="tx1">
              <a:alpha val="10000"/>
            </a:schemeClr>
          </a:solidFill>
        </p:spPr>
        <p:txBody>
          <a:bodyPr wrap="square">
            <a:spAutoFit/>
          </a:bodyPr>
          <a:lstStyle/>
          <a:p>
            <a:pPr algn="ctr"/>
            <a:r>
              <a:rPr lang="en-US" dirty="0"/>
              <a:t>Large-volume datasets </a:t>
            </a:r>
          </a:p>
        </p:txBody>
      </p:sp>
      <p:sp>
        <p:nvSpPr>
          <p:cNvPr id="36" name="TextBox 35">
            <a:extLst>
              <a:ext uri="{FF2B5EF4-FFF2-40B4-BE49-F238E27FC236}">
                <a16:creationId xmlns:a16="http://schemas.microsoft.com/office/drawing/2014/main" id="{C6647827-578B-F3D9-58F9-CE60C0F4FFDC}"/>
              </a:ext>
            </a:extLst>
          </p:cNvPr>
          <p:cNvSpPr txBox="1"/>
          <p:nvPr/>
        </p:nvSpPr>
        <p:spPr>
          <a:xfrm>
            <a:off x="2143329" y="6117336"/>
            <a:ext cx="1933725" cy="369332"/>
          </a:xfrm>
          <a:prstGeom prst="rect">
            <a:avLst/>
          </a:prstGeom>
          <a:noFill/>
          <a:ln w="12700">
            <a:solidFill>
              <a:schemeClr val="tx1"/>
            </a:solidFill>
          </a:ln>
        </p:spPr>
        <p:txBody>
          <a:bodyPr wrap="square">
            <a:spAutoFit/>
          </a:bodyPr>
          <a:lstStyle/>
          <a:p>
            <a:pPr algn="ctr"/>
            <a:r>
              <a:rPr lang="en-US" dirty="0"/>
              <a:t>Nationwide LiDAR</a:t>
            </a:r>
          </a:p>
        </p:txBody>
      </p:sp>
      <p:grpSp>
        <p:nvGrpSpPr>
          <p:cNvPr id="38" name="Group 37">
            <a:extLst>
              <a:ext uri="{FF2B5EF4-FFF2-40B4-BE49-F238E27FC236}">
                <a16:creationId xmlns:a16="http://schemas.microsoft.com/office/drawing/2014/main" id="{1837F9D6-7BE0-9C3A-F5EE-B9E71BF6952D}"/>
              </a:ext>
            </a:extLst>
          </p:cNvPr>
          <p:cNvGrpSpPr/>
          <p:nvPr/>
        </p:nvGrpSpPr>
        <p:grpSpPr>
          <a:xfrm>
            <a:off x="669405" y="3009268"/>
            <a:ext cx="1381094" cy="2034438"/>
            <a:chOff x="1519253" y="3022958"/>
            <a:chExt cx="1381094" cy="2034438"/>
          </a:xfrm>
        </p:grpSpPr>
        <p:sp>
          <p:nvSpPr>
            <p:cNvPr id="17" name="TextBox 16">
              <a:extLst>
                <a:ext uri="{FF2B5EF4-FFF2-40B4-BE49-F238E27FC236}">
                  <a16:creationId xmlns:a16="http://schemas.microsoft.com/office/drawing/2014/main" id="{74CEE1D3-9B49-1564-307A-71F3CADFDF14}"/>
                </a:ext>
              </a:extLst>
            </p:cNvPr>
            <p:cNvSpPr txBox="1"/>
            <p:nvPr/>
          </p:nvSpPr>
          <p:spPr>
            <a:xfrm>
              <a:off x="1657350" y="3022958"/>
              <a:ext cx="1104900" cy="369332"/>
            </a:xfrm>
            <a:prstGeom prst="rect">
              <a:avLst/>
            </a:prstGeom>
            <a:solidFill>
              <a:schemeClr val="tx1">
                <a:alpha val="10000"/>
              </a:schemeClr>
            </a:solidFill>
            <a:ln w="12700">
              <a:noFill/>
            </a:ln>
          </p:spPr>
          <p:txBody>
            <a:bodyPr wrap="square">
              <a:spAutoFit/>
            </a:bodyPr>
            <a:lstStyle/>
            <a:p>
              <a:pPr algn="ctr"/>
              <a:r>
                <a:rPr lang="en-US" dirty="0"/>
                <a:t>1D signal </a:t>
              </a:r>
            </a:p>
          </p:txBody>
        </p:sp>
        <p:sp>
          <p:nvSpPr>
            <p:cNvPr id="23" name="TextBox 22">
              <a:extLst>
                <a:ext uri="{FF2B5EF4-FFF2-40B4-BE49-F238E27FC236}">
                  <a16:creationId xmlns:a16="http://schemas.microsoft.com/office/drawing/2014/main" id="{01BECE5B-E503-BEC3-51E9-21EB403B81F3}"/>
                </a:ext>
              </a:extLst>
            </p:cNvPr>
            <p:cNvSpPr txBox="1"/>
            <p:nvPr/>
          </p:nvSpPr>
          <p:spPr>
            <a:xfrm>
              <a:off x="1519253" y="3390068"/>
              <a:ext cx="1381094" cy="369332"/>
            </a:xfrm>
            <a:prstGeom prst="rect">
              <a:avLst/>
            </a:prstGeom>
            <a:noFill/>
            <a:ln w="12700">
              <a:solidFill>
                <a:schemeClr val="tx1"/>
              </a:solidFill>
            </a:ln>
          </p:spPr>
          <p:txBody>
            <a:bodyPr wrap="square">
              <a:spAutoFit/>
            </a:bodyPr>
            <a:lstStyle/>
            <a:p>
              <a:pPr algn="ctr"/>
              <a:r>
                <a:rPr lang="en-US" dirty="0"/>
                <a:t>Microphone</a:t>
              </a:r>
            </a:p>
          </p:txBody>
        </p:sp>
        <p:sp>
          <p:nvSpPr>
            <p:cNvPr id="32" name="TextBox 31">
              <a:extLst>
                <a:ext uri="{FF2B5EF4-FFF2-40B4-BE49-F238E27FC236}">
                  <a16:creationId xmlns:a16="http://schemas.microsoft.com/office/drawing/2014/main" id="{1CFF70EF-0E58-E965-4185-F1446296DDB7}"/>
                </a:ext>
              </a:extLst>
            </p:cNvPr>
            <p:cNvSpPr txBox="1"/>
            <p:nvPr/>
          </p:nvSpPr>
          <p:spPr>
            <a:xfrm>
              <a:off x="1519253" y="3764734"/>
              <a:ext cx="1381094" cy="646331"/>
            </a:xfrm>
            <a:prstGeom prst="rect">
              <a:avLst/>
            </a:prstGeom>
            <a:noFill/>
            <a:ln w="12700">
              <a:solidFill>
                <a:schemeClr val="tx1"/>
              </a:solidFill>
            </a:ln>
          </p:spPr>
          <p:txBody>
            <a:bodyPr wrap="square">
              <a:spAutoFit/>
            </a:bodyPr>
            <a:lstStyle/>
            <a:p>
              <a:pPr algn="ctr"/>
              <a:r>
                <a:rPr lang="en-US" dirty="0"/>
                <a:t>Temperature</a:t>
              </a:r>
              <a:br>
                <a:rPr lang="en-US" dirty="0"/>
              </a:br>
              <a:r>
                <a:rPr lang="en-US" dirty="0"/>
                <a:t>sensor</a:t>
              </a:r>
            </a:p>
          </p:txBody>
        </p:sp>
        <p:sp>
          <p:nvSpPr>
            <p:cNvPr id="37" name="TextBox 36">
              <a:extLst>
                <a:ext uri="{FF2B5EF4-FFF2-40B4-BE49-F238E27FC236}">
                  <a16:creationId xmlns:a16="http://schemas.microsoft.com/office/drawing/2014/main" id="{37557067-36ED-71B5-760C-7BA592000EB1}"/>
                </a:ext>
              </a:extLst>
            </p:cNvPr>
            <p:cNvSpPr txBox="1"/>
            <p:nvPr/>
          </p:nvSpPr>
          <p:spPr>
            <a:xfrm>
              <a:off x="1591237" y="4411065"/>
              <a:ext cx="1237126" cy="646331"/>
            </a:xfrm>
            <a:prstGeom prst="rect">
              <a:avLst/>
            </a:prstGeom>
            <a:noFill/>
            <a:ln w="12700">
              <a:solidFill>
                <a:schemeClr val="tx1"/>
              </a:solidFill>
            </a:ln>
          </p:spPr>
          <p:txBody>
            <a:bodyPr wrap="square">
              <a:spAutoFit/>
            </a:bodyPr>
            <a:lstStyle/>
            <a:p>
              <a:pPr algn="ctr"/>
              <a:r>
                <a:rPr lang="en-US" dirty="0"/>
                <a:t>Moisture</a:t>
              </a:r>
              <a:br>
                <a:rPr lang="en-US" dirty="0"/>
              </a:br>
              <a:r>
                <a:rPr lang="en-US" dirty="0"/>
                <a:t>sensor</a:t>
              </a:r>
            </a:p>
          </p:txBody>
        </p:sp>
      </p:grpSp>
      <p:cxnSp>
        <p:nvCxnSpPr>
          <p:cNvPr id="43" name="Connector: Elbow 42">
            <a:extLst>
              <a:ext uri="{FF2B5EF4-FFF2-40B4-BE49-F238E27FC236}">
                <a16:creationId xmlns:a16="http://schemas.microsoft.com/office/drawing/2014/main" id="{B539CBD6-B039-D9DD-983A-25E3395EAB46}"/>
              </a:ext>
            </a:extLst>
          </p:cNvPr>
          <p:cNvCxnSpPr>
            <a:cxnSpLocks/>
            <a:stCxn id="23" idx="3"/>
            <a:endCxn id="25" idx="1"/>
          </p:cNvCxnSpPr>
          <p:nvPr/>
        </p:nvCxnSpPr>
        <p:spPr>
          <a:xfrm flipV="1">
            <a:off x="2050499" y="3119931"/>
            <a:ext cx="1884428" cy="441113"/>
          </a:xfrm>
          <a:prstGeom prst="bentConnector3">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Connector: Elbow 44">
            <a:extLst>
              <a:ext uri="{FF2B5EF4-FFF2-40B4-BE49-F238E27FC236}">
                <a16:creationId xmlns:a16="http://schemas.microsoft.com/office/drawing/2014/main" id="{EE80C154-B7AF-A59C-5E7E-8140E3CB0CCB}"/>
              </a:ext>
            </a:extLst>
          </p:cNvPr>
          <p:cNvCxnSpPr>
            <a:cxnSpLocks/>
            <a:stCxn id="25" idx="2"/>
            <a:endCxn id="24" idx="0"/>
          </p:cNvCxnSpPr>
          <p:nvPr/>
        </p:nvCxnSpPr>
        <p:spPr>
          <a:xfrm rot="16200000" flipH="1">
            <a:off x="4571845" y="3358225"/>
            <a:ext cx="107258" cy="1"/>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853B4368-2A6F-69DA-CC7E-8E69C41A63E0}"/>
              </a:ext>
            </a:extLst>
          </p:cNvPr>
          <p:cNvSpPr txBox="1"/>
          <p:nvPr/>
        </p:nvSpPr>
        <p:spPr>
          <a:xfrm>
            <a:off x="4044661" y="3888445"/>
            <a:ext cx="1161627" cy="369332"/>
          </a:xfrm>
          <a:prstGeom prst="rect">
            <a:avLst/>
          </a:prstGeom>
          <a:noFill/>
          <a:ln w="12700">
            <a:solidFill>
              <a:schemeClr val="tx1"/>
            </a:solidFill>
          </a:ln>
        </p:spPr>
        <p:txBody>
          <a:bodyPr wrap="square">
            <a:spAutoFit/>
          </a:bodyPr>
          <a:lstStyle/>
          <a:p>
            <a:pPr algn="ctr"/>
            <a:r>
              <a:rPr lang="en-US" dirty="0"/>
              <a:t>Data type</a:t>
            </a:r>
          </a:p>
        </p:txBody>
      </p:sp>
      <p:cxnSp>
        <p:nvCxnSpPr>
          <p:cNvPr id="49" name="Connector: Elbow 48">
            <a:extLst>
              <a:ext uri="{FF2B5EF4-FFF2-40B4-BE49-F238E27FC236}">
                <a16:creationId xmlns:a16="http://schemas.microsoft.com/office/drawing/2014/main" id="{05066A3C-4964-20ED-DD36-8E92011AD62A}"/>
              </a:ext>
            </a:extLst>
          </p:cNvPr>
          <p:cNvCxnSpPr>
            <a:cxnSpLocks/>
            <a:stCxn id="32" idx="3"/>
            <a:endCxn id="48" idx="1"/>
          </p:cNvCxnSpPr>
          <p:nvPr/>
        </p:nvCxnSpPr>
        <p:spPr>
          <a:xfrm flipV="1">
            <a:off x="2050499" y="4073111"/>
            <a:ext cx="1994162" cy="1099"/>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onnector: Elbow 58">
            <a:extLst>
              <a:ext uri="{FF2B5EF4-FFF2-40B4-BE49-F238E27FC236}">
                <a16:creationId xmlns:a16="http://schemas.microsoft.com/office/drawing/2014/main" id="{75405825-DB22-5F88-6167-6FC4A1A88EA5}"/>
              </a:ext>
            </a:extLst>
          </p:cNvPr>
          <p:cNvCxnSpPr>
            <a:cxnSpLocks/>
            <a:stCxn id="24" idx="3"/>
            <a:endCxn id="26" idx="1"/>
          </p:cNvCxnSpPr>
          <p:nvPr/>
        </p:nvCxnSpPr>
        <p:spPr>
          <a:xfrm flipV="1">
            <a:off x="5206288" y="3119931"/>
            <a:ext cx="831835" cy="476590"/>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7" name="Connector: Elbow 66">
            <a:extLst>
              <a:ext uri="{FF2B5EF4-FFF2-40B4-BE49-F238E27FC236}">
                <a16:creationId xmlns:a16="http://schemas.microsoft.com/office/drawing/2014/main" id="{B4D95A7C-06CC-1B47-D245-5B5F6B17D822}"/>
              </a:ext>
            </a:extLst>
          </p:cNvPr>
          <p:cNvCxnSpPr>
            <a:cxnSpLocks/>
            <a:stCxn id="26" idx="2"/>
            <a:endCxn id="27" idx="0"/>
          </p:cNvCxnSpPr>
          <p:nvPr/>
        </p:nvCxnSpPr>
        <p:spPr>
          <a:xfrm rot="16200000" flipH="1">
            <a:off x="6192351" y="3554478"/>
            <a:ext cx="583848" cy="84085"/>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Connector: Elbow 70">
            <a:extLst>
              <a:ext uri="{FF2B5EF4-FFF2-40B4-BE49-F238E27FC236}">
                <a16:creationId xmlns:a16="http://schemas.microsoft.com/office/drawing/2014/main" id="{6C50BF48-B2D9-BA3B-53C9-95E7E52471B1}"/>
              </a:ext>
            </a:extLst>
          </p:cNvPr>
          <p:cNvCxnSpPr>
            <a:cxnSpLocks/>
            <a:stCxn id="36" idx="3"/>
            <a:endCxn id="28" idx="1"/>
          </p:cNvCxnSpPr>
          <p:nvPr/>
        </p:nvCxnSpPr>
        <p:spPr>
          <a:xfrm flipV="1">
            <a:off x="4077054" y="5659056"/>
            <a:ext cx="2407100" cy="642946"/>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Connector: Elbow 73">
            <a:extLst>
              <a:ext uri="{FF2B5EF4-FFF2-40B4-BE49-F238E27FC236}">
                <a16:creationId xmlns:a16="http://schemas.microsoft.com/office/drawing/2014/main" id="{CDA74E9A-BCF0-5BA4-EB36-1B6EDAAB8AEB}"/>
              </a:ext>
            </a:extLst>
          </p:cNvPr>
          <p:cNvCxnSpPr>
            <a:cxnSpLocks/>
            <a:stCxn id="33" idx="3"/>
            <a:endCxn id="30" idx="1"/>
          </p:cNvCxnSpPr>
          <p:nvPr/>
        </p:nvCxnSpPr>
        <p:spPr>
          <a:xfrm flipV="1">
            <a:off x="3606277" y="4590190"/>
            <a:ext cx="3011165" cy="367968"/>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Connector: Elbow 7">
            <a:extLst>
              <a:ext uri="{FF2B5EF4-FFF2-40B4-BE49-F238E27FC236}">
                <a16:creationId xmlns:a16="http://schemas.microsoft.com/office/drawing/2014/main" id="{D185CE75-DEFD-B708-4E30-6576B0611CC7}"/>
              </a:ext>
            </a:extLst>
          </p:cNvPr>
          <p:cNvCxnSpPr>
            <a:cxnSpLocks/>
            <a:stCxn id="24" idx="2"/>
            <a:endCxn id="48" idx="0"/>
          </p:cNvCxnSpPr>
          <p:nvPr/>
        </p:nvCxnSpPr>
        <p:spPr>
          <a:xfrm rot="5400000">
            <a:off x="4571846" y="3834816"/>
            <a:ext cx="107258" cy="12700"/>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380577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7A4FBF3-5D59-FA3F-0336-9FE0CA2C392C}"/>
              </a:ext>
            </a:extLst>
          </p:cNvPr>
          <p:cNvSpPr/>
          <p:nvPr/>
        </p:nvSpPr>
        <p:spPr>
          <a:xfrm>
            <a:off x="6442232" y="4288991"/>
            <a:ext cx="2314418" cy="1067836"/>
          </a:xfrm>
          <a:prstGeom prst="rect">
            <a:avLst/>
          </a:prstGeom>
          <a:solidFill>
            <a:srgbClr val="FFFF00">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4A98D98-426A-917C-DB56-EF441062B68B}"/>
              </a:ext>
            </a:extLst>
          </p:cNvPr>
          <p:cNvSpPr/>
          <p:nvPr/>
        </p:nvSpPr>
        <p:spPr>
          <a:xfrm>
            <a:off x="7200857" y="5344557"/>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403BADA-EC43-B585-BA4D-EB15E447F7A4}"/>
              </a:ext>
            </a:extLst>
          </p:cNvPr>
          <p:cNvSpPr/>
          <p:nvPr/>
        </p:nvSpPr>
        <p:spPr>
          <a:xfrm>
            <a:off x="2059076" y="5358704"/>
            <a:ext cx="6697574" cy="1214550"/>
          </a:xfrm>
          <a:prstGeom prst="rect">
            <a:avLst/>
          </a:prstGeom>
          <a:solidFill>
            <a:srgbClr val="FFFF00">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7" y="6094274"/>
            <a:ext cx="561913"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104</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17492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Skill tree – Non-linear structure</a:t>
            </a:r>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
        <p:nvSpPr>
          <p:cNvPr id="6" name="TextBox 5">
            <a:extLst>
              <a:ext uri="{FF2B5EF4-FFF2-40B4-BE49-F238E27FC236}">
                <a16:creationId xmlns:a16="http://schemas.microsoft.com/office/drawing/2014/main" id="{B63C69B8-50B4-51C2-6AA2-921AFCE94227}"/>
              </a:ext>
            </a:extLst>
          </p:cNvPr>
          <p:cNvSpPr txBox="1"/>
          <p:nvPr/>
        </p:nvSpPr>
        <p:spPr>
          <a:xfrm>
            <a:off x="1420753" y="2320176"/>
            <a:ext cx="1847850" cy="646331"/>
          </a:xfrm>
          <a:prstGeom prst="rect">
            <a:avLst/>
          </a:prstGeom>
          <a:noFill/>
        </p:spPr>
        <p:txBody>
          <a:bodyPr wrap="square">
            <a:spAutoFit/>
          </a:bodyPr>
          <a:lstStyle/>
          <a:p>
            <a:pPr algn="ctr"/>
            <a:r>
              <a:rPr lang="en-US" dirty="0"/>
              <a:t>Signal generation</a:t>
            </a:r>
          </a:p>
          <a:p>
            <a:pPr algn="ctr"/>
            <a:r>
              <a:rPr lang="en-US" dirty="0"/>
              <a:t>(digital sensors)</a:t>
            </a:r>
          </a:p>
        </p:txBody>
      </p:sp>
      <p:sp>
        <p:nvSpPr>
          <p:cNvPr id="9" name="TextBox 8">
            <a:extLst>
              <a:ext uri="{FF2B5EF4-FFF2-40B4-BE49-F238E27FC236}">
                <a16:creationId xmlns:a16="http://schemas.microsoft.com/office/drawing/2014/main" id="{DDF5C252-7830-9598-16FD-05E1A89BAA92}"/>
              </a:ext>
            </a:extLst>
          </p:cNvPr>
          <p:cNvSpPr txBox="1"/>
          <p:nvPr/>
        </p:nvSpPr>
        <p:spPr>
          <a:xfrm>
            <a:off x="3701549" y="2458675"/>
            <a:ext cx="1847850" cy="369332"/>
          </a:xfrm>
          <a:prstGeom prst="rect">
            <a:avLst/>
          </a:prstGeom>
          <a:noFill/>
        </p:spPr>
        <p:txBody>
          <a:bodyPr wrap="square">
            <a:spAutoFit/>
          </a:bodyPr>
          <a:lstStyle/>
          <a:p>
            <a:pPr algn="ctr"/>
            <a:r>
              <a:rPr lang="en-US" dirty="0"/>
              <a:t>Time domain</a:t>
            </a:r>
          </a:p>
        </p:txBody>
      </p:sp>
      <p:sp>
        <p:nvSpPr>
          <p:cNvPr id="12" name="TextBox 11">
            <a:extLst>
              <a:ext uri="{FF2B5EF4-FFF2-40B4-BE49-F238E27FC236}">
                <a16:creationId xmlns:a16="http://schemas.microsoft.com/office/drawing/2014/main" id="{03E9A72C-37A7-98FB-50EC-85B93EE17F31}"/>
              </a:ext>
            </a:extLst>
          </p:cNvPr>
          <p:cNvSpPr txBox="1"/>
          <p:nvPr/>
        </p:nvSpPr>
        <p:spPr>
          <a:xfrm>
            <a:off x="5559456" y="2458675"/>
            <a:ext cx="1933725" cy="369332"/>
          </a:xfrm>
          <a:prstGeom prst="rect">
            <a:avLst/>
          </a:prstGeom>
          <a:noFill/>
        </p:spPr>
        <p:txBody>
          <a:bodyPr wrap="square">
            <a:spAutoFit/>
          </a:bodyPr>
          <a:lstStyle/>
          <a:p>
            <a:pPr algn="ctr"/>
            <a:r>
              <a:rPr lang="en-US" dirty="0"/>
              <a:t>Frequency domain</a:t>
            </a:r>
          </a:p>
        </p:txBody>
      </p:sp>
      <p:sp>
        <p:nvSpPr>
          <p:cNvPr id="15" name="TextBox 14">
            <a:extLst>
              <a:ext uri="{FF2B5EF4-FFF2-40B4-BE49-F238E27FC236}">
                <a16:creationId xmlns:a16="http://schemas.microsoft.com/office/drawing/2014/main" id="{C1C1B8DF-4A4A-32E2-1124-0CAE14AB2413}"/>
              </a:ext>
            </a:extLst>
          </p:cNvPr>
          <p:cNvSpPr txBox="1"/>
          <p:nvPr/>
        </p:nvSpPr>
        <p:spPr>
          <a:xfrm>
            <a:off x="7503237" y="2458675"/>
            <a:ext cx="1071639" cy="369332"/>
          </a:xfrm>
          <a:prstGeom prst="rect">
            <a:avLst/>
          </a:prstGeom>
          <a:noFill/>
        </p:spPr>
        <p:txBody>
          <a:bodyPr wrap="square">
            <a:spAutoFit/>
          </a:bodyPr>
          <a:lstStyle/>
          <a:p>
            <a:pPr algn="ctr"/>
            <a:r>
              <a:rPr lang="en-US" dirty="0"/>
              <a:t>Big data </a:t>
            </a:r>
          </a:p>
        </p:txBody>
      </p:sp>
      <p:sp>
        <p:nvSpPr>
          <p:cNvPr id="24" name="TextBox 23">
            <a:extLst>
              <a:ext uri="{FF2B5EF4-FFF2-40B4-BE49-F238E27FC236}">
                <a16:creationId xmlns:a16="http://schemas.microsoft.com/office/drawing/2014/main" id="{80DF98C6-4ABE-E9FD-0FFF-233656152D82}"/>
              </a:ext>
            </a:extLst>
          </p:cNvPr>
          <p:cNvSpPr txBox="1"/>
          <p:nvPr/>
        </p:nvSpPr>
        <p:spPr>
          <a:xfrm>
            <a:off x="4044661" y="3411855"/>
            <a:ext cx="1161627" cy="369332"/>
          </a:xfrm>
          <a:prstGeom prst="rect">
            <a:avLst/>
          </a:prstGeom>
          <a:noFill/>
          <a:ln w="12700">
            <a:solidFill>
              <a:schemeClr val="tx1"/>
            </a:solidFill>
          </a:ln>
        </p:spPr>
        <p:txBody>
          <a:bodyPr wrap="square">
            <a:spAutoFit/>
          </a:bodyPr>
          <a:lstStyle/>
          <a:p>
            <a:pPr algn="ctr"/>
            <a:r>
              <a:rPr lang="en-US" dirty="0"/>
              <a:t>Sampling</a:t>
            </a:r>
          </a:p>
        </p:txBody>
      </p:sp>
      <p:sp>
        <p:nvSpPr>
          <p:cNvPr id="25" name="TextBox 24">
            <a:extLst>
              <a:ext uri="{FF2B5EF4-FFF2-40B4-BE49-F238E27FC236}">
                <a16:creationId xmlns:a16="http://schemas.microsoft.com/office/drawing/2014/main" id="{691DA9ED-1B1E-EB20-383A-B896AF9A50FC}"/>
              </a:ext>
            </a:extLst>
          </p:cNvPr>
          <p:cNvSpPr txBox="1"/>
          <p:nvPr/>
        </p:nvSpPr>
        <p:spPr>
          <a:xfrm>
            <a:off x="3934927" y="2935265"/>
            <a:ext cx="1381094" cy="369332"/>
          </a:xfrm>
          <a:prstGeom prst="rect">
            <a:avLst/>
          </a:prstGeom>
          <a:noFill/>
          <a:ln w="12700">
            <a:solidFill>
              <a:schemeClr val="tx1"/>
            </a:solidFill>
          </a:ln>
        </p:spPr>
        <p:txBody>
          <a:bodyPr wrap="square">
            <a:spAutoFit/>
          </a:bodyPr>
          <a:lstStyle/>
          <a:p>
            <a:pPr algn="ctr"/>
            <a:r>
              <a:rPr lang="en-US" dirty="0"/>
              <a:t>Quantization</a:t>
            </a:r>
          </a:p>
        </p:txBody>
      </p:sp>
      <p:sp>
        <p:nvSpPr>
          <p:cNvPr id="26" name="TextBox 25">
            <a:extLst>
              <a:ext uri="{FF2B5EF4-FFF2-40B4-BE49-F238E27FC236}">
                <a16:creationId xmlns:a16="http://schemas.microsoft.com/office/drawing/2014/main" id="{53052DBB-8A5F-156B-68A0-197F9A56A0EE}"/>
              </a:ext>
            </a:extLst>
          </p:cNvPr>
          <p:cNvSpPr txBox="1"/>
          <p:nvPr/>
        </p:nvSpPr>
        <p:spPr>
          <a:xfrm>
            <a:off x="6038123" y="2935265"/>
            <a:ext cx="808220" cy="369332"/>
          </a:xfrm>
          <a:prstGeom prst="rect">
            <a:avLst/>
          </a:prstGeom>
          <a:noFill/>
          <a:ln w="12700">
            <a:solidFill>
              <a:schemeClr val="tx1"/>
            </a:solidFill>
          </a:ln>
        </p:spPr>
        <p:txBody>
          <a:bodyPr wrap="square">
            <a:spAutoFit/>
          </a:bodyPr>
          <a:lstStyle/>
          <a:p>
            <a:pPr algn="ctr"/>
            <a:r>
              <a:rPr lang="en-US" dirty="0"/>
              <a:t>Pitch</a:t>
            </a:r>
          </a:p>
        </p:txBody>
      </p:sp>
      <p:sp>
        <p:nvSpPr>
          <p:cNvPr id="27" name="TextBox 26">
            <a:extLst>
              <a:ext uri="{FF2B5EF4-FFF2-40B4-BE49-F238E27FC236}">
                <a16:creationId xmlns:a16="http://schemas.microsoft.com/office/drawing/2014/main" id="{E825A2D1-D8DF-52BA-A2FF-5CD79FAF383E}"/>
              </a:ext>
            </a:extLst>
          </p:cNvPr>
          <p:cNvSpPr txBox="1"/>
          <p:nvPr/>
        </p:nvSpPr>
        <p:spPr>
          <a:xfrm>
            <a:off x="6038123" y="3888445"/>
            <a:ext cx="976390" cy="369332"/>
          </a:xfrm>
          <a:prstGeom prst="rect">
            <a:avLst/>
          </a:prstGeom>
          <a:noFill/>
          <a:ln w="12700">
            <a:solidFill>
              <a:schemeClr val="tx1"/>
            </a:solidFill>
          </a:ln>
        </p:spPr>
        <p:txBody>
          <a:bodyPr wrap="square">
            <a:spAutoFit/>
          </a:bodyPr>
          <a:lstStyle/>
          <a:p>
            <a:pPr algn="ctr"/>
            <a:r>
              <a:rPr lang="en-US" dirty="0"/>
              <a:t>Filtering</a:t>
            </a:r>
          </a:p>
        </p:txBody>
      </p:sp>
      <p:sp>
        <p:nvSpPr>
          <p:cNvPr id="28" name="TextBox 27">
            <a:extLst>
              <a:ext uri="{FF2B5EF4-FFF2-40B4-BE49-F238E27FC236}">
                <a16:creationId xmlns:a16="http://schemas.microsoft.com/office/drawing/2014/main" id="{ACDFE424-97FB-451A-26BA-CBEEC2834698}"/>
              </a:ext>
            </a:extLst>
          </p:cNvPr>
          <p:cNvSpPr txBox="1"/>
          <p:nvPr/>
        </p:nvSpPr>
        <p:spPr>
          <a:xfrm>
            <a:off x="6484154" y="5474390"/>
            <a:ext cx="2090722" cy="369332"/>
          </a:xfrm>
          <a:prstGeom prst="rect">
            <a:avLst/>
          </a:prstGeom>
          <a:noFill/>
          <a:ln w="12700">
            <a:solidFill>
              <a:schemeClr val="tx1"/>
            </a:solidFill>
          </a:ln>
        </p:spPr>
        <p:txBody>
          <a:bodyPr wrap="square">
            <a:spAutoFit/>
          </a:bodyPr>
          <a:lstStyle/>
          <a:p>
            <a:pPr algn="ctr"/>
            <a:r>
              <a:rPr lang="en-US" dirty="0"/>
              <a:t>Parallel computing</a:t>
            </a:r>
          </a:p>
        </p:txBody>
      </p:sp>
      <p:sp>
        <p:nvSpPr>
          <p:cNvPr id="30" name="TextBox 29">
            <a:extLst>
              <a:ext uri="{FF2B5EF4-FFF2-40B4-BE49-F238E27FC236}">
                <a16:creationId xmlns:a16="http://schemas.microsoft.com/office/drawing/2014/main" id="{C891C3F3-BEE9-20BE-B122-D6572514DA65}"/>
              </a:ext>
            </a:extLst>
          </p:cNvPr>
          <p:cNvSpPr txBox="1"/>
          <p:nvPr/>
        </p:nvSpPr>
        <p:spPr>
          <a:xfrm>
            <a:off x="6617442" y="4405524"/>
            <a:ext cx="1957434" cy="369332"/>
          </a:xfrm>
          <a:prstGeom prst="rect">
            <a:avLst/>
          </a:prstGeom>
          <a:noFill/>
          <a:ln w="12700">
            <a:solidFill>
              <a:schemeClr val="tx1"/>
            </a:solidFill>
          </a:ln>
        </p:spPr>
        <p:txBody>
          <a:bodyPr wrap="square">
            <a:spAutoFit/>
          </a:bodyPr>
          <a:lstStyle/>
          <a:p>
            <a:pPr algn="ctr"/>
            <a:r>
              <a:rPr lang="en-US" dirty="0"/>
              <a:t>Machine learning</a:t>
            </a:r>
          </a:p>
        </p:txBody>
      </p:sp>
      <p:sp>
        <p:nvSpPr>
          <p:cNvPr id="18" name="TextBox 17">
            <a:extLst>
              <a:ext uri="{FF2B5EF4-FFF2-40B4-BE49-F238E27FC236}">
                <a16:creationId xmlns:a16="http://schemas.microsoft.com/office/drawing/2014/main" id="{204772D3-F6E7-3CCB-1F90-3C52850D2651}"/>
              </a:ext>
            </a:extLst>
          </p:cNvPr>
          <p:cNvSpPr txBox="1"/>
          <p:nvPr/>
        </p:nvSpPr>
        <p:spPr>
          <a:xfrm>
            <a:off x="2557741" y="4405524"/>
            <a:ext cx="1104900" cy="369332"/>
          </a:xfrm>
          <a:prstGeom prst="rect">
            <a:avLst/>
          </a:prstGeom>
          <a:solidFill>
            <a:schemeClr val="tx1">
              <a:alpha val="10000"/>
            </a:schemeClr>
          </a:solidFill>
        </p:spPr>
        <p:txBody>
          <a:bodyPr wrap="square">
            <a:spAutoFit/>
          </a:bodyPr>
          <a:lstStyle/>
          <a:p>
            <a:pPr algn="ctr"/>
            <a:r>
              <a:rPr lang="en-US" dirty="0"/>
              <a:t>2D signal </a:t>
            </a:r>
          </a:p>
        </p:txBody>
      </p:sp>
      <p:sp>
        <p:nvSpPr>
          <p:cNvPr id="33" name="TextBox 32">
            <a:extLst>
              <a:ext uri="{FF2B5EF4-FFF2-40B4-BE49-F238E27FC236}">
                <a16:creationId xmlns:a16="http://schemas.microsoft.com/office/drawing/2014/main" id="{CCC49055-3BF5-4DDB-6C26-5577CA8966FF}"/>
              </a:ext>
            </a:extLst>
          </p:cNvPr>
          <p:cNvSpPr txBox="1"/>
          <p:nvPr/>
        </p:nvSpPr>
        <p:spPr>
          <a:xfrm>
            <a:off x="2614105" y="4773492"/>
            <a:ext cx="992172" cy="369332"/>
          </a:xfrm>
          <a:prstGeom prst="rect">
            <a:avLst/>
          </a:prstGeom>
          <a:noFill/>
          <a:ln w="12700">
            <a:solidFill>
              <a:schemeClr val="tx1"/>
            </a:solidFill>
          </a:ln>
        </p:spPr>
        <p:txBody>
          <a:bodyPr wrap="square">
            <a:spAutoFit/>
          </a:bodyPr>
          <a:lstStyle/>
          <a:p>
            <a:pPr algn="ctr"/>
            <a:r>
              <a:rPr lang="en-US" dirty="0"/>
              <a:t>Camera</a:t>
            </a:r>
          </a:p>
        </p:txBody>
      </p:sp>
      <p:grpSp>
        <p:nvGrpSpPr>
          <p:cNvPr id="40" name="Group 39">
            <a:extLst>
              <a:ext uri="{FF2B5EF4-FFF2-40B4-BE49-F238E27FC236}">
                <a16:creationId xmlns:a16="http://schemas.microsoft.com/office/drawing/2014/main" id="{28F1A7CA-DA0F-D012-858C-A165130D985C}"/>
              </a:ext>
            </a:extLst>
          </p:cNvPr>
          <p:cNvGrpSpPr/>
          <p:nvPr/>
        </p:nvGrpSpPr>
        <p:grpSpPr>
          <a:xfrm>
            <a:off x="612303" y="5144588"/>
            <a:ext cx="1495298" cy="1113819"/>
            <a:chOff x="1273473" y="5398146"/>
            <a:chExt cx="1495298" cy="1113819"/>
          </a:xfrm>
        </p:grpSpPr>
        <p:sp>
          <p:nvSpPr>
            <p:cNvPr id="21" name="TextBox 20">
              <a:extLst>
                <a:ext uri="{FF2B5EF4-FFF2-40B4-BE49-F238E27FC236}">
                  <a16:creationId xmlns:a16="http://schemas.microsoft.com/office/drawing/2014/main" id="{2780128D-2CF3-B03A-45CC-A56B81F55F0E}"/>
                </a:ext>
              </a:extLst>
            </p:cNvPr>
            <p:cNvSpPr txBox="1"/>
            <p:nvPr/>
          </p:nvSpPr>
          <p:spPr>
            <a:xfrm>
              <a:off x="1468672" y="5398146"/>
              <a:ext cx="1104900" cy="369332"/>
            </a:xfrm>
            <a:prstGeom prst="rect">
              <a:avLst/>
            </a:prstGeom>
            <a:solidFill>
              <a:schemeClr val="tx1">
                <a:alpha val="10000"/>
              </a:schemeClr>
            </a:solidFill>
          </p:spPr>
          <p:txBody>
            <a:bodyPr wrap="square">
              <a:spAutoFit/>
            </a:bodyPr>
            <a:lstStyle/>
            <a:p>
              <a:pPr algn="ctr"/>
              <a:r>
                <a:rPr lang="en-US" dirty="0"/>
                <a:t>3D signal </a:t>
              </a:r>
            </a:p>
          </p:txBody>
        </p:sp>
        <p:sp>
          <p:nvSpPr>
            <p:cNvPr id="34" name="TextBox 33">
              <a:extLst>
                <a:ext uri="{FF2B5EF4-FFF2-40B4-BE49-F238E27FC236}">
                  <a16:creationId xmlns:a16="http://schemas.microsoft.com/office/drawing/2014/main" id="{1A017BA8-7D63-E396-B053-F8A3D25E979A}"/>
                </a:ext>
              </a:extLst>
            </p:cNvPr>
            <p:cNvSpPr txBox="1"/>
            <p:nvPr/>
          </p:nvSpPr>
          <p:spPr>
            <a:xfrm>
              <a:off x="1273473" y="5773301"/>
              <a:ext cx="1495298" cy="369332"/>
            </a:xfrm>
            <a:prstGeom prst="rect">
              <a:avLst/>
            </a:prstGeom>
            <a:noFill/>
            <a:ln w="12700">
              <a:solidFill>
                <a:schemeClr val="tx1"/>
              </a:solidFill>
            </a:ln>
          </p:spPr>
          <p:txBody>
            <a:bodyPr wrap="square">
              <a:spAutoFit/>
            </a:bodyPr>
            <a:lstStyle/>
            <a:p>
              <a:pPr algn="ctr"/>
              <a:r>
                <a:rPr lang="en-US" dirty="0"/>
                <a:t>GPS receivers</a:t>
              </a:r>
            </a:p>
          </p:txBody>
        </p:sp>
        <p:sp>
          <p:nvSpPr>
            <p:cNvPr id="35" name="TextBox 34">
              <a:extLst>
                <a:ext uri="{FF2B5EF4-FFF2-40B4-BE49-F238E27FC236}">
                  <a16:creationId xmlns:a16="http://schemas.microsoft.com/office/drawing/2014/main" id="{F861AA6F-0E2C-9F8E-CDF6-AEABB9F3BE1B}"/>
                </a:ext>
              </a:extLst>
            </p:cNvPr>
            <p:cNvSpPr txBox="1"/>
            <p:nvPr/>
          </p:nvSpPr>
          <p:spPr>
            <a:xfrm>
              <a:off x="1528084" y="6142633"/>
              <a:ext cx="986077" cy="369332"/>
            </a:xfrm>
            <a:prstGeom prst="rect">
              <a:avLst/>
            </a:prstGeom>
            <a:noFill/>
            <a:ln w="12700">
              <a:solidFill>
                <a:schemeClr val="tx1"/>
              </a:solidFill>
            </a:ln>
          </p:spPr>
          <p:txBody>
            <a:bodyPr wrap="square">
              <a:spAutoFit/>
            </a:bodyPr>
            <a:lstStyle/>
            <a:p>
              <a:pPr algn="ctr"/>
              <a:r>
                <a:rPr lang="en-US" dirty="0"/>
                <a:t>LiDAR</a:t>
              </a:r>
            </a:p>
          </p:txBody>
        </p:sp>
      </p:grpSp>
      <p:sp>
        <p:nvSpPr>
          <p:cNvPr id="22" name="TextBox 21">
            <a:extLst>
              <a:ext uri="{FF2B5EF4-FFF2-40B4-BE49-F238E27FC236}">
                <a16:creationId xmlns:a16="http://schemas.microsoft.com/office/drawing/2014/main" id="{F08C3126-2912-6CBB-8C1D-BAD3480F450A}"/>
              </a:ext>
            </a:extLst>
          </p:cNvPr>
          <p:cNvSpPr txBox="1"/>
          <p:nvPr/>
        </p:nvSpPr>
        <p:spPr>
          <a:xfrm>
            <a:off x="2362542" y="5474390"/>
            <a:ext cx="1495299" cy="646331"/>
          </a:xfrm>
          <a:prstGeom prst="rect">
            <a:avLst/>
          </a:prstGeom>
          <a:solidFill>
            <a:schemeClr val="tx1">
              <a:alpha val="10000"/>
            </a:schemeClr>
          </a:solidFill>
        </p:spPr>
        <p:txBody>
          <a:bodyPr wrap="square">
            <a:spAutoFit/>
          </a:bodyPr>
          <a:lstStyle/>
          <a:p>
            <a:pPr algn="ctr"/>
            <a:r>
              <a:rPr lang="en-US" dirty="0"/>
              <a:t>Large-volume datasets </a:t>
            </a:r>
          </a:p>
        </p:txBody>
      </p:sp>
      <p:sp>
        <p:nvSpPr>
          <p:cNvPr id="36" name="TextBox 35">
            <a:extLst>
              <a:ext uri="{FF2B5EF4-FFF2-40B4-BE49-F238E27FC236}">
                <a16:creationId xmlns:a16="http://schemas.microsoft.com/office/drawing/2014/main" id="{C6647827-578B-F3D9-58F9-CE60C0F4FFDC}"/>
              </a:ext>
            </a:extLst>
          </p:cNvPr>
          <p:cNvSpPr txBox="1"/>
          <p:nvPr/>
        </p:nvSpPr>
        <p:spPr>
          <a:xfrm>
            <a:off x="2143329" y="6117336"/>
            <a:ext cx="1933725" cy="369332"/>
          </a:xfrm>
          <a:prstGeom prst="rect">
            <a:avLst/>
          </a:prstGeom>
          <a:noFill/>
          <a:ln w="12700">
            <a:solidFill>
              <a:schemeClr val="tx1"/>
            </a:solidFill>
          </a:ln>
        </p:spPr>
        <p:txBody>
          <a:bodyPr wrap="square">
            <a:spAutoFit/>
          </a:bodyPr>
          <a:lstStyle/>
          <a:p>
            <a:pPr algn="ctr"/>
            <a:r>
              <a:rPr lang="en-US" dirty="0"/>
              <a:t>Nationwide LiDAR</a:t>
            </a:r>
          </a:p>
        </p:txBody>
      </p:sp>
      <p:grpSp>
        <p:nvGrpSpPr>
          <p:cNvPr id="38" name="Group 37">
            <a:extLst>
              <a:ext uri="{FF2B5EF4-FFF2-40B4-BE49-F238E27FC236}">
                <a16:creationId xmlns:a16="http://schemas.microsoft.com/office/drawing/2014/main" id="{1837F9D6-7BE0-9C3A-F5EE-B9E71BF6952D}"/>
              </a:ext>
            </a:extLst>
          </p:cNvPr>
          <p:cNvGrpSpPr/>
          <p:nvPr/>
        </p:nvGrpSpPr>
        <p:grpSpPr>
          <a:xfrm>
            <a:off x="669405" y="3009268"/>
            <a:ext cx="1381094" cy="2034438"/>
            <a:chOff x="1519253" y="3022958"/>
            <a:chExt cx="1381094" cy="2034438"/>
          </a:xfrm>
        </p:grpSpPr>
        <p:sp>
          <p:nvSpPr>
            <p:cNvPr id="17" name="TextBox 16">
              <a:extLst>
                <a:ext uri="{FF2B5EF4-FFF2-40B4-BE49-F238E27FC236}">
                  <a16:creationId xmlns:a16="http://schemas.microsoft.com/office/drawing/2014/main" id="{74CEE1D3-9B49-1564-307A-71F3CADFDF14}"/>
                </a:ext>
              </a:extLst>
            </p:cNvPr>
            <p:cNvSpPr txBox="1"/>
            <p:nvPr/>
          </p:nvSpPr>
          <p:spPr>
            <a:xfrm>
              <a:off x="1657350" y="3022958"/>
              <a:ext cx="1104900" cy="369332"/>
            </a:xfrm>
            <a:prstGeom prst="rect">
              <a:avLst/>
            </a:prstGeom>
            <a:solidFill>
              <a:schemeClr val="tx1">
                <a:alpha val="10000"/>
              </a:schemeClr>
            </a:solidFill>
            <a:ln w="12700">
              <a:noFill/>
            </a:ln>
          </p:spPr>
          <p:txBody>
            <a:bodyPr wrap="square">
              <a:spAutoFit/>
            </a:bodyPr>
            <a:lstStyle/>
            <a:p>
              <a:pPr algn="ctr"/>
              <a:r>
                <a:rPr lang="en-US" dirty="0"/>
                <a:t>1D signal </a:t>
              </a:r>
            </a:p>
          </p:txBody>
        </p:sp>
        <p:sp>
          <p:nvSpPr>
            <p:cNvPr id="23" name="TextBox 22">
              <a:extLst>
                <a:ext uri="{FF2B5EF4-FFF2-40B4-BE49-F238E27FC236}">
                  <a16:creationId xmlns:a16="http://schemas.microsoft.com/office/drawing/2014/main" id="{01BECE5B-E503-BEC3-51E9-21EB403B81F3}"/>
                </a:ext>
              </a:extLst>
            </p:cNvPr>
            <p:cNvSpPr txBox="1"/>
            <p:nvPr/>
          </p:nvSpPr>
          <p:spPr>
            <a:xfrm>
              <a:off x="1519253" y="3390068"/>
              <a:ext cx="1381094" cy="369332"/>
            </a:xfrm>
            <a:prstGeom prst="rect">
              <a:avLst/>
            </a:prstGeom>
            <a:noFill/>
            <a:ln w="12700">
              <a:solidFill>
                <a:schemeClr val="tx1"/>
              </a:solidFill>
            </a:ln>
          </p:spPr>
          <p:txBody>
            <a:bodyPr wrap="square">
              <a:spAutoFit/>
            </a:bodyPr>
            <a:lstStyle/>
            <a:p>
              <a:pPr algn="ctr"/>
              <a:r>
                <a:rPr lang="en-US" dirty="0"/>
                <a:t>Microphone</a:t>
              </a:r>
            </a:p>
          </p:txBody>
        </p:sp>
        <p:sp>
          <p:nvSpPr>
            <p:cNvPr id="32" name="TextBox 31">
              <a:extLst>
                <a:ext uri="{FF2B5EF4-FFF2-40B4-BE49-F238E27FC236}">
                  <a16:creationId xmlns:a16="http://schemas.microsoft.com/office/drawing/2014/main" id="{1CFF70EF-0E58-E965-4185-F1446296DDB7}"/>
                </a:ext>
              </a:extLst>
            </p:cNvPr>
            <p:cNvSpPr txBox="1"/>
            <p:nvPr/>
          </p:nvSpPr>
          <p:spPr>
            <a:xfrm>
              <a:off x="1519253" y="3764734"/>
              <a:ext cx="1381094" cy="646331"/>
            </a:xfrm>
            <a:prstGeom prst="rect">
              <a:avLst/>
            </a:prstGeom>
            <a:noFill/>
            <a:ln w="12700">
              <a:solidFill>
                <a:schemeClr val="tx1"/>
              </a:solidFill>
            </a:ln>
          </p:spPr>
          <p:txBody>
            <a:bodyPr wrap="square">
              <a:spAutoFit/>
            </a:bodyPr>
            <a:lstStyle/>
            <a:p>
              <a:pPr algn="ctr"/>
              <a:r>
                <a:rPr lang="en-US" dirty="0"/>
                <a:t>Temperature</a:t>
              </a:r>
              <a:br>
                <a:rPr lang="en-US" dirty="0"/>
              </a:br>
              <a:r>
                <a:rPr lang="en-US" dirty="0"/>
                <a:t>sensor</a:t>
              </a:r>
            </a:p>
          </p:txBody>
        </p:sp>
        <p:sp>
          <p:nvSpPr>
            <p:cNvPr id="37" name="TextBox 36">
              <a:extLst>
                <a:ext uri="{FF2B5EF4-FFF2-40B4-BE49-F238E27FC236}">
                  <a16:creationId xmlns:a16="http://schemas.microsoft.com/office/drawing/2014/main" id="{37557067-36ED-71B5-760C-7BA592000EB1}"/>
                </a:ext>
              </a:extLst>
            </p:cNvPr>
            <p:cNvSpPr txBox="1"/>
            <p:nvPr/>
          </p:nvSpPr>
          <p:spPr>
            <a:xfrm>
              <a:off x="1591237" y="4411065"/>
              <a:ext cx="1237126" cy="646331"/>
            </a:xfrm>
            <a:prstGeom prst="rect">
              <a:avLst/>
            </a:prstGeom>
            <a:noFill/>
            <a:ln w="12700">
              <a:solidFill>
                <a:schemeClr val="tx1"/>
              </a:solidFill>
            </a:ln>
          </p:spPr>
          <p:txBody>
            <a:bodyPr wrap="square">
              <a:spAutoFit/>
            </a:bodyPr>
            <a:lstStyle/>
            <a:p>
              <a:pPr algn="ctr"/>
              <a:r>
                <a:rPr lang="en-US" dirty="0"/>
                <a:t>Moisture</a:t>
              </a:r>
              <a:br>
                <a:rPr lang="en-US" dirty="0"/>
              </a:br>
              <a:r>
                <a:rPr lang="en-US" dirty="0"/>
                <a:t>sensor</a:t>
              </a:r>
            </a:p>
          </p:txBody>
        </p:sp>
      </p:grpSp>
      <p:cxnSp>
        <p:nvCxnSpPr>
          <p:cNvPr id="43" name="Connector: Elbow 42">
            <a:extLst>
              <a:ext uri="{FF2B5EF4-FFF2-40B4-BE49-F238E27FC236}">
                <a16:creationId xmlns:a16="http://schemas.microsoft.com/office/drawing/2014/main" id="{B539CBD6-B039-D9DD-983A-25E3395EAB46}"/>
              </a:ext>
            </a:extLst>
          </p:cNvPr>
          <p:cNvCxnSpPr>
            <a:cxnSpLocks/>
            <a:stCxn id="23" idx="3"/>
            <a:endCxn id="25" idx="1"/>
          </p:cNvCxnSpPr>
          <p:nvPr/>
        </p:nvCxnSpPr>
        <p:spPr>
          <a:xfrm flipV="1">
            <a:off x="2050499" y="3119931"/>
            <a:ext cx="1884428" cy="441113"/>
          </a:xfrm>
          <a:prstGeom prst="bentConnector3">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Connector: Elbow 44">
            <a:extLst>
              <a:ext uri="{FF2B5EF4-FFF2-40B4-BE49-F238E27FC236}">
                <a16:creationId xmlns:a16="http://schemas.microsoft.com/office/drawing/2014/main" id="{EE80C154-B7AF-A59C-5E7E-8140E3CB0CCB}"/>
              </a:ext>
            </a:extLst>
          </p:cNvPr>
          <p:cNvCxnSpPr>
            <a:cxnSpLocks/>
            <a:stCxn id="25" idx="2"/>
            <a:endCxn id="24" idx="0"/>
          </p:cNvCxnSpPr>
          <p:nvPr/>
        </p:nvCxnSpPr>
        <p:spPr>
          <a:xfrm rot="16200000" flipH="1">
            <a:off x="4571845" y="3358225"/>
            <a:ext cx="107258" cy="1"/>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853B4368-2A6F-69DA-CC7E-8E69C41A63E0}"/>
              </a:ext>
            </a:extLst>
          </p:cNvPr>
          <p:cNvSpPr txBox="1"/>
          <p:nvPr/>
        </p:nvSpPr>
        <p:spPr>
          <a:xfrm>
            <a:off x="4044661" y="3888445"/>
            <a:ext cx="1161627" cy="369332"/>
          </a:xfrm>
          <a:prstGeom prst="rect">
            <a:avLst/>
          </a:prstGeom>
          <a:noFill/>
          <a:ln w="12700">
            <a:solidFill>
              <a:schemeClr val="tx1"/>
            </a:solidFill>
          </a:ln>
        </p:spPr>
        <p:txBody>
          <a:bodyPr wrap="square">
            <a:spAutoFit/>
          </a:bodyPr>
          <a:lstStyle/>
          <a:p>
            <a:pPr algn="ctr"/>
            <a:r>
              <a:rPr lang="en-US" dirty="0"/>
              <a:t>Data type</a:t>
            </a:r>
          </a:p>
        </p:txBody>
      </p:sp>
      <p:cxnSp>
        <p:nvCxnSpPr>
          <p:cNvPr id="49" name="Connector: Elbow 48">
            <a:extLst>
              <a:ext uri="{FF2B5EF4-FFF2-40B4-BE49-F238E27FC236}">
                <a16:creationId xmlns:a16="http://schemas.microsoft.com/office/drawing/2014/main" id="{05066A3C-4964-20ED-DD36-8E92011AD62A}"/>
              </a:ext>
            </a:extLst>
          </p:cNvPr>
          <p:cNvCxnSpPr>
            <a:cxnSpLocks/>
            <a:stCxn id="32" idx="3"/>
            <a:endCxn id="48" idx="1"/>
          </p:cNvCxnSpPr>
          <p:nvPr/>
        </p:nvCxnSpPr>
        <p:spPr>
          <a:xfrm flipV="1">
            <a:off x="2050499" y="4073111"/>
            <a:ext cx="1994162" cy="1099"/>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onnector: Elbow 58">
            <a:extLst>
              <a:ext uri="{FF2B5EF4-FFF2-40B4-BE49-F238E27FC236}">
                <a16:creationId xmlns:a16="http://schemas.microsoft.com/office/drawing/2014/main" id="{75405825-DB22-5F88-6167-6FC4A1A88EA5}"/>
              </a:ext>
            </a:extLst>
          </p:cNvPr>
          <p:cNvCxnSpPr>
            <a:cxnSpLocks/>
            <a:stCxn id="24" idx="3"/>
            <a:endCxn id="26" idx="1"/>
          </p:cNvCxnSpPr>
          <p:nvPr/>
        </p:nvCxnSpPr>
        <p:spPr>
          <a:xfrm flipV="1">
            <a:off x="5206288" y="3119931"/>
            <a:ext cx="831835" cy="476590"/>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7" name="Connector: Elbow 66">
            <a:extLst>
              <a:ext uri="{FF2B5EF4-FFF2-40B4-BE49-F238E27FC236}">
                <a16:creationId xmlns:a16="http://schemas.microsoft.com/office/drawing/2014/main" id="{B4D95A7C-06CC-1B47-D245-5B5F6B17D822}"/>
              </a:ext>
            </a:extLst>
          </p:cNvPr>
          <p:cNvCxnSpPr>
            <a:cxnSpLocks/>
            <a:stCxn id="26" idx="2"/>
            <a:endCxn id="27" idx="0"/>
          </p:cNvCxnSpPr>
          <p:nvPr/>
        </p:nvCxnSpPr>
        <p:spPr>
          <a:xfrm rot="16200000" flipH="1">
            <a:off x="6192351" y="3554478"/>
            <a:ext cx="583848" cy="84085"/>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Connector: Elbow 70">
            <a:extLst>
              <a:ext uri="{FF2B5EF4-FFF2-40B4-BE49-F238E27FC236}">
                <a16:creationId xmlns:a16="http://schemas.microsoft.com/office/drawing/2014/main" id="{6C50BF48-B2D9-BA3B-53C9-95E7E52471B1}"/>
              </a:ext>
            </a:extLst>
          </p:cNvPr>
          <p:cNvCxnSpPr>
            <a:cxnSpLocks/>
            <a:stCxn id="36" idx="3"/>
            <a:endCxn id="28" idx="1"/>
          </p:cNvCxnSpPr>
          <p:nvPr/>
        </p:nvCxnSpPr>
        <p:spPr>
          <a:xfrm flipV="1">
            <a:off x="4077054" y="5659056"/>
            <a:ext cx="2407100" cy="642946"/>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Connector: Elbow 73">
            <a:extLst>
              <a:ext uri="{FF2B5EF4-FFF2-40B4-BE49-F238E27FC236}">
                <a16:creationId xmlns:a16="http://schemas.microsoft.com/office/drawing/2014/main" id="{CDA74E9A-BCF0-5BA4-EB36-1B6EDAAB8AEB}"/>
              </a:ext>
            </a:extLst>
          </p:cNvPr>
          <p:cNvCxnSpPr>
            <a:cxnSpLocks/>
            <a:stCxn id="33" idx="3"/>
            <a:endCxn id="30" idx="1"/>
          </p:cNvCxnSpPr>
          <p:nvPr/>
        </p:nvCxnSpPr>
        <p:spPr>
          <a:xfrm flipV="1">
            <a:off x="3606277" y="4590190"/>
            <a:ext cx="3011165" cy="367968"/>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Connector: Elbow 7">
            <a:extLst>
              <a:ext uri="{FF2B5EF4-FFF2-40B4-BE49-F238E27FC236}">
                <a16:creationId xmlns:a16="http://schemas.microsoft.com/office/drawing/2014/main" id="{D185CE75-DEFD-B708-4E30-6576B0611CC7}"/>
              </a:ext>
            </a:extLst>
          </p:cNvPr>
          <p:cNvCxnSpPr>
            <a:cxnSpLocks/>
            <a:stCxn id="24" idx="2"/>
            <a:endCxn id="48" idx="0"/>
          </p:cNvCxnSpPr>
          <p:nvPr/>
        </p:nvCxnSpPr>
        <p:spPr>
          <a:xfrm rot="5400000">
            <a:off x="4571846" y="3834816"/>
            <a:ext cx="107258" cy="12700"/>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863491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A98D98-426A-917C-DB56-EF441062B68B}"/>
              </a:ext>
            </a:extLst>
          </p:cNvPr>
          <p:cNvSpPr/>
          <p:nvPr/>
        </p:nvSpPr>
        <p:spPr>
          <a:xfrm>
            <a:off x="7200857" y="5344557"/>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7" y="6094274"/>
            <a:ext cx="561913"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105</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17492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Skill tree – Non-linear structure</a:t>
            </a:r>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
        <p:nvSpPr>
          <p:cNvPr id="6" name="TextBox 5">
            <a:extLst>
              <a:ext uri="{FF2B5EF4-FFF2-40B4-BE49-F238E27FC236}">
                <a16:creationId xmlns:a16="http://schemas.microsoft.com/office/drawing/2014/main" id="{B63C69B8-50B4-51C2-6AA2-921AFCE94227}"/>
              </a:ext>
            </a:extLst>
          </p:cNvPr>
          <p:cNvSpPr txBox="1"/>
          <p:nvPr/>
        </p:nvSpPr>
        <p:spPr>
          <a:xfrm>
            <a:off x="1420753" y="2320176"/>
            <a:ext cx="1847850" cy="646331"/>
          </a:xfrm>
          <a:prstGeom prst="rect">
            <a:avLst/>
          </a:prstGeom>
          <a:noFill/>
        </p:spPr>
        <p:txBody>
          <a:bodyPr wrap="square">
            <a:spAutoFit/>
          </a:bodyPr>
          <a:lstStyle/>
          <a:p>
            <a:pPr algn="ctr"/>
            <a:r>
              <a:rPr lang="en-US" dirty="0"/>
              <a:t>Signal generation</a:t>
            </a:r>
          </a:p>
          <a:p>
            <a:pPr algn="ctr"/>
            <a:r>
              <a:rPr lang="en-US" dirty="0"/>
              <a:t>(digital sensors)</a:t>
            </a:r>
          </a:p>
        </p:txBody>
      </p:sp>
      <p:sp>
        <p:nvSpPr>
          <p:cNvPr id="9" name="TextBox 8">
            <a:extLst>
              <a:ext uri="{FF2B5EF4-FFF2-40B4-BE49-F238E27FC236}">
                <a16:creationId xmlns:a16="http://schemas.microsoft.com/office/drawing/2014/main" id="{DDF5C252-7830-9598-16FD-05E1A89BAA92}"/>
              </a:ext>
            </a:extLst>
          </p:cNvPr>
          <p:cNvSpPr txBox="1"/>
          <p:nvPr/>
        </p:nvSpPr>
        <p:spPr>
          <a:xfrm>
            <a:off x="3701549" y="2458675"/>
            <a:ext cx="1847850" cy="369332"/>
          </a:xfrm>
          <a:prstGeom prst="rect">
            <a:avLst/>
          </a:prstGeom>
          <a:noFill/>
        </p:spPr>
        <p:txBody>
          <a:bodyPr wrap="square">
            <a:spAutoFit/>
          </a:bodyPr>
          <a:lstStyle/>
          <a:p>
            <a:pPr algn="ctr"/>
            <a:r>
              <a:rPr lang="en-US" dirty="0"/>
              <a:t>Time domain</a:t>
            </a:r>
          </a:p>
        </p:txBody>
      </p:sp>
      <p:sp>
        <p:nvSpPr>
          <p:cNvPr id="12" name="TextBox 11">
            <a:extLst>
              <a:ext uri="{FF2B5EF4-FFF2-40B4-BE49-F238E27FC236}">
                <a16:creationId xmlns:a16="http://schemas.microsoft.com/office/drawing/2014/main" id="{03E9A72C-37A7-98FB-50EC-85B93EE17F31}"/>
              </a:ext>
            </a:extLst>
          </p:cNvPr>
          <p:cNvSpPr txBox="1"/>
          <p:nvPr/>
        </p:nvSpPr>
        <p:spPr>
          <a:xfrm>
            <a:off x="5559456" y="2458675"/>
            <a:ext cx="1933725" cy="369332"/>
          </a:xfrm>
          <a:prstGeom prst="rect">
            <a:avLst/>
          </a:prstGeom>
          <a:noFill/>
        </p:spPr>
        <p:txBody>
          <a:bodyPr wrap="square">
            <a:spAutoFit/>
          </a:bodyPr>
          <a:lstStyle/>
          <a:p>
            <a:pPr algn="ctr"/>
            <a:r>
              <a:rPr lang="en-US" dirty="0"/>
              <a:t>Frequency domain</a:t>
            </a:r>
          </a:p>
        </p:txBody>
      </p:sp>
      <p:sp>
        <p:nvSpPr>
          <p:cNvPr id="15" name="TextBox 14">
            <a:extLst>
              <a:ext uri="{FF2B5EF4-FFF2-40B4-BE49-F238E27FC236}">
                <a16:creationId xmlns:a16="http://schemas.microsoft.com/office/drawing/2014/main" id="{C1C1B8DF-4A4A-32E2-1124-0CAE14AB2413}"/>
              </a:ext>
            </a:extLst>
          </p:cNvPr>
          <p:cNvSpPr txBox="1"/>
          <p:nvPr/>
        </p:nvSpPr>
        <p:spPr>
          <a:xfrm>
            <a:off x="7503237" y="2458675"/>
            <a:ext cx="1071639" cy="369332"/>
          </a:xfrm>
          <a:prstGeom prst="rect">
            <a:avLst/>
          </a:prstGeom>
          <a:noFill/>
        </p:spPr>
        <p:txBody>
          <a:bodyPr wrap="square">
            <a:spAutoFit/>
          </a:bodyPr>
          <a:lstStyle/>
          <a:p>
            <a:pPr algn="ctr"/>
            <a:r>
              <a:rPr lang="en-US" dirty="0"/>
              <a:t>Big data </a:t>
            </a:r>
          </a:p>
        </p:txBody>
      </p:sp>
      <p:sp>
        <p:nvSpPr>
          <p:cNvPr id="24" name="TextBox 23">
            <a:extLst>
              <a:ext uri="{FF2B5EF4-FFF2-40B4-BE49-F238E27FC236}">
                <a16:creationId xmlns:a16="http://schemas.microsoft.com/office/drawing/2014/main" id="{80DF98C6-4ABE-E9FD-0FFF-233656152D82}"/>
              </a:ext>
            </a:extLst>
          </p:cNvPr>
          <p:cNvSpPr txBox="1"/>
          <p:nvPr/>
        </p:nvSpPr>
        <p:spPr>
          <a:xfrm>
            <a:off x="4044661" y="3411855"/>
            <a:ext cx="1161627" cy="369332"/>
          </a:xfrm>
          <a:prstGeom prst="rect">
            <a:avLst/>
          </a:prstGeom>
          <a:noFill/>
          <a:ln w="12700">
            <a:solidFill>
              <a:schemeClr val="tx1"/>
            </a:solidFill>
          </a:ln>
        </p:spPr>
        <p:txBody>
          <a:bodyPr wrap="square">
            <a:spAutoFit/>
          </a:bodyPr>
          <a:lstStyle/>
          <a:p>
            <a:pPr algn="ctr"/>
            <a:r>
              <a:rPr lang="en-US" dirty="0"/>
              <a:t>Sampling</a:t>
            </a:r>
          </a:p>
        </p:txBody>
      </p:sp>
      <p:sp>
        <p:nvSpPr>
          <p:cNvPr id="25" name="TextBox 24">
            <a:extLst>
              <a:ext uri="{FF2B5EF4-FFF2-40B4-BE49-F238E27FC236}">
                <a16:creationId xmlns:a16="http://schemas.microsoft.com/office/drawing/2014/main" id="{691DA9ED-1B1E-EB20-383A-B896AF9A50FC}"/>
              </a:ext>
            </a:extLst>
          </p:cNvPr>
          <p:cNvSpPr txBox="1"/>
          <p:nvPr/>
        </p:nvSpPr>
        <p:spPr>
          <a:xfrm>
            <a:off x="3934927" y="2935265"/>
            <a:ext cx="1381094" cy="369332"/>
          </a:xfrm>
          <a:prstGeom prst="rect">
            <a:avLst/>
          </a:prstGeom>
          <a:noFill/>
          <a:ln w="12700">
            <a:solidFill>
              <a:schemeClr val="tx1"/>
            </a:solidFill>
          </a:ln>
        </p:spPr>
        <p:txBody>
          <a:bodyPr wrap="square">
            <a:spAutoFit/>
          </a:bodyPr>
          <a:lstStyle/>
          <a:p>
            <a:pPr algn="ctr"/>
            <a:r>
              <a:rPr lang="en-US" dirty="0"/>
              <a:t>Quantization</a:t>
            </a:r>
          </a:p>
        </p:txBody>
      </p:sp>
      <p:sp>
        <p:nvSpPr>
          <p:cNvPr id="26" name="TextBox 25">
            <a:extLst>
              <a:ext uri="{FF2B5EF4-FFF2-40B4-BE49-F238E27FC236}">
                <a16:creationId xmlns:a16="http://schemas.microsoft.com/office/drawing/2014/main" id="{53052DBB-8A5F-156B-68A0-197F9A56A0EE}"/>
              </a:ext>
            </a:extLst>
          </p:cNvPr>
          <p:cNvSpPr txBox="1"/>
          <p:nvPr/>
        </p:nvSpPr>
        <p:spPr>
          <a:xfrm>
            <a:off x="6038123" y="2935265"/>
            <a:ext cx="808220" cy="369332"/>
          </a:xfrm>
          <a:prstGeom prst="rect">
            <a:avLst/>
          </a:prstGeom>
          <a:noFill/>
          <a:ln w="12700">
            <a:solidFill>
              <a:schemeClr val="bg1">
                <a:lumMod val="75000"/>
              </a:schemeClr>
            </a:solidFill>
            <a:prstDash val="lgDash"/>
          </a:ln>
        </p:spPr>
        <p:txBody>
          <a:bodyPr wrap="square">
            <a:spAutoFit/>
          </a:bodyPr>
          <a:lstStyle/>
          <a:p>
            <a:pPr algn="ctr"/>
            <a:r>
              <a:rPr lang="en-US" dirty="0">
                <a:highlight>
                  <a:srgbClr val="FFFF00"/>
                </a:highlight>
              </a:rPr>
              <a:t>Pitch</a:t>
            </a:r>
          </a:p>
        </p:txBody>
      </p:sp>
      <p:sp>
        <p:nvSpPr>
          <p:cNvPr id="27" name="TextBox 26">
            <a:extLst>
              <a:ext uri="{FF2B5EF4-FFF2-40B4-BE49-F238E27FC236}">
                <a16:creationId xmlns:a16="http://schemas.microsoft.com/office/drawing/2014/main" id="{E825A2D1-D8DF-52BA-A2FF-5CD79FAF383E}"/>
              </a:ext>
            </a:extLst>
          </p:cNvPr>
          <p:cNvSpPr txBox="1"/>
          <p:nvPr/>
        </p:nvSpPr>
        <p:spPr>
          <a:xfrm>
            <a:off x="6038123" y="3888445"/>
            <a:ext cx="976390"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Filtering</a:t>
            </a:r>
          </a:p>
        </p:txBody>
      </p:sp>
      <p:sp>
        <p:nvSpPr>
          <p:cNvPr id="28" name="TextBox 27">
            <a:extLst>
              <a:ext uri="{FF2B5EF4-FFF2-40B4-BE49-F238E27FC236}">
                <a16:creationId xmlns:a16="http://schemas.microsoft.com/office/drawing/2014/main" id="{ACDFE424-97FB-451A-26BA-CBEEC2834698}"/>
              </a:ext>
            </a:extLst>
          </p:cNvPr>
          <p:cNvSpPr txBox="1"/>
          <p:nvPr/>
        </p:nvSpPr>
        <p:spPr>
          <a:xfrm>
            <a:off x="6484154" y="5474390"/>
            <a:ext cx="2090722"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Parallel computing</a:t>
            </a:r>
          </a:p>
        </p:txBody>
      </p:sp>
      <p:sp>
        <p:nvSpPr>
          <p:cNvPr id="30" name="TextBox 29">
            <a:extLst>
              <a:ext uri="{FF2B5EF4-FFF2-40B4-BE49-F238E27FC236}">
                <a16:creationId xmlns:a16="http://schemas.microsoft.com/office/drawing/2014/main" id="{C891C3F3-BEE9-20BE-B122-D6572514DA65}"/>
              </a:ext>
            </a:extLst>
          </p:cNvPr>
          <p:cNvSpPr txBox="1"/>
          <p:nvPr/>
        </p:nvSpPr>
        <p:spPr>
          <a:xfrm>
            <a:off x="6617442" y="4405524"/>
            <a:ext cx="1957434"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Machine learning</a:t>
            </a:r>
          </a:p>
        </p:txBody>
      </p:sp>
      <p:sp>
        <p:nvSpPr>
          <p:cNvPr id="18" name="TextBox 17">
            <a:extLst>
              <a:ext uri="{FF2B5EF4-FFF2-40B4-BE49-F238E27FC236}">
                <a16:creationId xmlns:a16="http://schemas.microsoft.com/office/drawing/2014/main" id="{204772D3-F6E7-3CCB-1F90-3C52850D2651}"/>
              </a:ext>
            </a:extLst>
          </p:cNvPr>
          <p:cNvSpPr txBox="1"/>
          <p:nvPr/>
        </p:nvSpPr>
        <p:spPr>
          <a:xfrm>
            <a:off x="2557741" y="4405524"/>
            <a:ext cx="1104900" cy="369332"/>
          </a:xfrm>
          <a:prstGeom prst="rect">
            <a:avLst/>
          </a:prstGeom>
          <a:solidFill>
            <a:schemeClr val="tx1">
              <a:alpha val="10000"/>
            </a:schemeClr>
          </a:solidFill>
        </p:spPr>
        <p:txBody>
          <a:bodyPr wrap="square">
            <a:spAutoFit/>
          </a:bodyPr>
          <a:lstStyle/>
          <a:p>
            <a:pPr algn="ctr"/>
            <a:r>
              <a:rPr lang="en-US" dirty="0">
                <a:solidFill>
                  <a:schemeClr val="bg1">
                    <a:lumMod val="75000"/>
                  </a:schemeClr>
                </a:solidFill>
              </a:rPr>
              <a:t>2D signal </a:t>
            </a:r>
          </a:p>
        </p:txBody>
      </p:sp>
      <p:sp>
        <p:nvSpPr>
          <p:cNvPr id="33" name="TextBox 32">
            <a:extLst>
              <a:ext uri="{FF2B5EF4-FFF2-40B4-BE49-F238E27FC236}">
                <a16:creationId xmlns:a16="http://schemas.microsoft.com/office/drawing/2014/main" id="{CCC49055-3BF5-4DDB-6C26-5577CA8966FF}"/>
              </a:ext>
            </a:extLst>
          </p:cNvPr>
          <p:cNvSpPr txBox="1"/>
          <p:nvPr/>
        </p:nvSpPr>
        <p:spPr>
          <a:xfrm>
            <a:off x="2614105" y="4773492"/>
            <a:ext cx="992172"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Camera</a:t>
            </a:r>
          </a:p>
        </p:txBody>
      </p:sp>
      <p:grpSp>
        <p:nvGrpSpPr>
          <p:cNvPr id="40" name="Group 39">
            <a:extLst>
              <a:ext uri="{FF2B5EF4-FFF2-40B4-BE49-F238E27FC236}">
                <a16:creationId xmlns:a16="http://schemas.microsoft.com/office/drawing/2014/main" id="{28F1A7CA-DA0F-D012-858C-A165130D985C}"/>
              </a:ext>
            </a:extLst>
          </p:cNvPr>
          <p:cNvGrpSpPr/>
          <p:nvPr/>
        </p:nvGrpSpPr>
        <p:grpSpPr>
          <a:xfrm>
            <a:off x="612303" y="5144588"/>
            <a:ext cx="1495298" cy="1113819"/>
            <a:chOff x="1273473" y="5398146"/>
            <a:chExt cx="1495298" cy="1113819"/>
          </a:xfrm>
        </p:grpSpPr>
        <p:sp>
          <p:nvSpPr>
            <p:cNvPr id="21" name="TextBox 20">
              <a:extLst>
                <a:ext uri="{FF2B5EF4-FFF2-40B4-BE49-F238E27FC236}">
                  <a16:creationId xmlns:a16="http://schemas.microsoft.com/office/drawing/2014/main" id="{2780128D-2CF3-B03A-45CC-A56B81F55F0E}"/>
                </a:ext>
              </a:extLst>
            </p:cNvPr>
            <p:cNvSpPr txBox="1"/>
            <p:nvPr/>
          </p:nvSpPr>
          <p:spPr>
            <a:xfrm>
              <a:off x="1468672" y="5398146"/>
              <a:ext cx="1104900" cy="369332"/>
            </a:xfrm>
            <a:prstGeom prst="rect">
              <a:avLst/>
            </a:prstGeom>
            <a:solidFill>
              <a:schemeClr val="tx1">
                <a:alpha val="10000"/>
              </a:schemeClr>
            </a:solidFill>
          </p:spPr>
          <p:txBody>
            <a:bodyPr wrap="square">
              <a:spAutoFit/>
            </a:bodyPr>
            <a:lstStyle/>
            <a:p>
              <a:pPr algn="ctr"/>
              <a:r>
                <a:rPr lang="en-US" dirty="0">
                  <a:solidFill>
                    <a:schemeClr val="bg1">
                      <a:lumMod val="75000"/>
                    </a:schemeClr>
                  </a:solidFill>
                </a:rPr>
                <a:t>3D signal </a:t>
              </a:r>
            </a:p>
          </p:txBody>
        </p:sp>
        <p:sp>
          <p:nvSpPr>
            <p:cNvPr id="34" name="TextBox 33">
              <a:extLst>
                <a:ext uri="{FF2B5EF4-FFF2-40B4-BE49-F238E27FC236}">
                  <a16:creationId xmlns:a16="http://schemas.microsoft.com/office/drawing/2014/main" id="{1A017BA8-7D63-E396-B053-F8A3D25E979A}"/>
                </a:ext>
              </a:extLst>
            </p:cNvPr>
            <p:cNvSpPr txBox="1"/>
            <p:nvPr/>
          </p:nvSpPr>
          <p:spPr>
            <a:xfrm>
              <a:off x="1273473" y="5773301"/>
              <a:ext cx="1495298"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GPS receivers</a:t>
              </a:r>
            </a:p>
          </p:txBody>
        </p:sp>
        <p:sp>
          <p:nvSpPr>
            <p:cNvPr id="35" name="TextBox 34">
              <a:extLst>
                <a:ext uri="{FF2B5EF4-FFF2-40B4-BE49-F238E27FC236}">
                  <a16:creationId xmlns:a16="http://schemas.microsoft.com/office/drawing/2014/main" id="{F861AA6F-0E2C-9F8E-CDF6-AEABB9F3BE1B}"/>
                </a:ext>
              </a:extLst>
            </p:cNvPr>
            <p:cNvSpPr txBox="1"/>
            <p:nvPr/>
          </p:nvSpPr>
          <p:spPr>
            <a:xfrm>
              <a:off x="1528084" y="6142633"/>
              <a:ext cx="986077"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LiDAR</a:t>
              </a:r>
            </a:p>
          </p:txBody>
        </p:sp>
      </p:grpSp>
      <p:sp>
        <p:nvSpPr>
          <p:cNvPr id="22" name="TextBox 21">
            <a:extLst>
              <a:ext uri="{FF2B5EF4-FFF2-40B4-BE49-F238E27FC236}">
                <a16:creationId xmlns:a16="http://schemas.microsoft.com/office/drawing/2014/main" id="{F08C3126-2912-6CBB-8C1D-BAD3480F450A}"/>
              </a:ext>
            </a:extLst>
          </p:cNvPr>
          <p:cNvSpPr txBox="1"/>
          <p:nvPr/>
        </p:nvSpPr>
        <p:spPr>
          <a:xfrm>
            <a:off x="2362542" y="5474390"/>
            <a:ext cx="1495299" cy="646331"/>
          </a:xfrm>
          <a:prstGeom prst="rect">
            <a:avLst/>
          </a:prstGeom>
          <a:solidFill>
            <a:schemeClr val="tx1">
              <a:alpha val="10000"/>
            </a:schemeClr>
          </a:solidFill>
        </p:spPr>
        <p:txBody>
          <a:bodyPr wrap="square">
            <a:spAutoFit/>
          </a:bodyPr>
          <a:lstStyle/>
          <a:p>
            <a:pPr algn="ctr"/>
            <a:r>
              <a:rPr lang="en-US" dirty="0">
                <a:solidFill>
                  <a:schemeClr val="bg1">
                    <a:lumMod val="75000"/>
                  </a:schemeClr>
                </a:solidFill>
              </a:rPr>
              <a:t>Large-volume datasets </a:t>
            </a:r>
          </a:p>
        </p:txBody>
      </p:sp>
      <p:sp>
        <p:nvSpPr>
          <p:cNvPr id="36" name="TextBox 35">
            <a:extLst>
              <a:ext uri="{FF2B5EF4-FFF2-40B4-BE49-F238E27FC236}">
                <a16:creationId xmlns:a16="http://schemas.microsoft.com/office/drawing/2014/main" id="{C6647827-578B-F3D9-58F9-CE60C0F4FFDC}"/>
              </a:ext>
            </a:extLst>
          </p:cNvPr>
          <p:cNvSpPr txBox="1"/>
          <p:nvPr/>
        </p:nvSpPr>
        <p:spPr>
          <a:xfrm>
            <a:off x="2143329" y="6117336"/>
            <a:ext cx="1933725"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Nationwide LiDAR</a:t>
            </a:r>
          </a:p>
        </p:txBody>
      </p:sp>
      <p:sp>
        <p:nvSpPr>
          <p:cNvPr id="37" name="TextBox 36">
            <a:extLst>
              <a:ext uri="{FF2B5EF4-FFF2-40B4-BE49-F238E27FC236}">
                <a16:creationId xmlns:a16="http://schemas.microsoft.com/office/drawing/2014/main" id="{37557067-36ED-71B5-760C-7BA592000EB1}"/>
              </a:ext>
            </a:extLst>
          </p:cNvPr>
          <p:cNvSpPr txBox="1"/>
          <p:nvPr/>
        </p:nvSpPr>
        <p:spPr>
          <a:xfrm>
            <a:off x="741389" y="4397375"/>
            <a:ext cx="1237126" cy="646331"/>
          </a:xfrm>
          <a:prstGeom prst="rect">
            <a:avLst/>
          </a:prstGeom>
          <a:noFill/>
          <a:ln w="12700">
            <a:solidFill>
              <a:schemeClr val="bg1">
                <a:lumMod val="75000"/>
              </a:schemeClr>
            </a:solidFill>
            <a:prstDash val="lgDash"/>
          </a:ln>
        </p:spPr>
        <p:txBody>
          <a:bodyPr wrap="square">
            <a:spAutoFit/>
          </a:bodyPr>
          <a:lstStyle/>
          <a:p>
            <a:pPr algn="ctr"/>
            <a:r>
              <a:rPr lang="en-US" dirty="0">
                <a:highlight>
                  <a:srgbClr val="FFFF00"/>
                </a:highlight>
              </a:rPr>
              <a:t>Moisture</a:t>
            </a:r>
            <a:br>
              <a:rPr lang="en-US" dirty="0">
                <a:highlight>
                  <a:srgbClr val="FFFF00"/>
                </a:highlight>
              </a:rPr>
            </a:br>
            <a:r>
              <a:rPr lang="en-US" dirty="0">
                <a:highlight>
                  <a:srgbClr val="FFFF00"/>
                </a:highlight>
              </a:rPr>
              <a:t>sensor</a:t>
            </a:r>
          </a:p>
        </p:txBody>
      </p:sp>
      <p:sp>
        <p:nvSpPr>
          <p:cNvPr id="17" name="TextBox 16">
            <a:extLst>
              <a:ext uri="{FF2B5EF4-FFF2-40B4-BE49-F238E27FC236}">
                <a16:creationId xmlns:a16="http://schemas.microsoft.com/office/drawing/2014/main" id="{74CEE1D3-9B49-1564-307A-71F3CADFDF14}"/>
              </a:ext>
            </a:extLst>
          </p:cNvPr>
          <p:cNvSpPr txBox="1"/>
          <p:nvPr/>
        </p:nvSpPr>
        <p:spPr>
          <a:xfrm>
            <a:off x="807502" y="3009268"/>
            <a:ext cx="1104900" cy="369332"/>
          </a:xfrm>
          <a:prstGeom prst="rect">
            <a:avLst/>
          </a:prstGeom>
          <a:solidFill>
            <a:schemeClr val="tx1">
              <a:alpha val="10000"/>
            </a:schemeClr>
          </a:solidFill>
          <a:ln w="12700">
            <a:noFill/>
          </a:ln>
        </p:spPr>
        <p:txBody>
          <a:bodyPr wrap="square">
            <a:spAutoFit/>
          </a:bodyPr>
          <a:lstStyle/>
          <a:p>
            <a:pPr algn="ctr"/>
            <a:r>
              <a:rPr lang="en-US" dirty="0"/>
              <a:t>1D signal </a:t>
            </a:r>
          </a:p>
        </p:txBody>
      </p:sp>
      <p:sp>
        <p:nvSpPr>
          <p:cNvPr id="23" name="TextBox 22">
            <a:extLst>
              <a:ext uri="{FF2B5EF4-FFF2-40B4-BE49-F238E27FC236}">
                <a16:creationId xmlns:a16="http://schemas.microsoft.com/office/drawing/2014/main" id="{01BECE5B-E503-BEC3-51E9-21EB403B81F3}"/>
              </a:ext>
            </a:extLst>
          </p:cNvPr>
          <p:cNvSpPr txBox="1"/>
          <p:nvPr/>
        </p:nvSpPr>
        <p:spPr>
          <a:xfrm>
            <a:off x="669405" y="3376378"/>
            <a:ext cx="1381094" cy="369332"/>
          </a:xfrm>
          <a:prstGeom prst="rect">
            <a:avLst/>
          </a:prstGeom>
          <a:noFill/>
          <a:ln w="12700">
            <a:solidFill>
              <a:schemeClr val="tx1"/>
            </a:solidFill>
          </a:ln>
        </p:spPr>
        <p:txBody>
          <a:bodyPr wrap="square">
            <a:spAutoFit/>
          </a:bodyPr>
          <a:lstStyle/>
          <a:p>
            <a:pPr algn="ctr"/>
            <a:r>
              <a:rPr lang="en-US" dirty="0"/>
              <a:t>Microphone</a:t>
            </a:r>
          </a:p>
        </p:txBody>
      </p:sp>
      <p:sp>
        <p:nvSpPr>
          <p:cNvPr id="32" name="TextBox 31">
            <a:extLst>
              <a:ext uri="{FF2B5EF4-FFF2-40B4-BE49-F238E27FC236}">
                <a16:creationId xmlns:a16="http://schemas.microsoft.com/office/drawing/2014/main" id="{1CFF70EF-0E58-E965-4185-F1446296DDB7}"/>
              </a:ext>
            </a:extLst>
          </p:cNvPr>
          <p:cNvSpPr txBox="1"/>
          <p:nvPr/>
        </p:nvSpPr>
        <p:spPr>
          <a:xfrm>
            <a:off x="669405" y="3751044"/>
            <a:ext cx="1381094" cy="646331"/>
          </a:xfrm>
          <a:prstGeom prst="rect">
            <a:avLst/>
          </a:prstGeom>
          <a:noFill/>
          <a:ln w="12700">
            <a:solidFill>
              <a:schemeClr val="tx1"/>
            </a:solidFill>
          </a:ln>
        </p:spPr>
        <p:txBody>
          <a:bodyPr wrap="square">
            <a:spAutoFit/>
          </a:bodyPr>
          <a:lstStyle/>
          <a:p>
            <a:pPr algn="ctr"/>
            <a:r>
              <a:rPr lang="en-US" dirty="0"/>
              <a:t>Temperature</a:t>
            </a:r>
            <a:br>
              <a:rPr lang="en-US" dirty="0"/>
            </a:br>
            <a:r>
              <a:rPr lang="en-US" dirty="0"/>
              <a:t>sensor</a:t>
            </a:r>
          </a:p>
        </p:txBody>
      </p:sp>
      <p:cxnSp>
        <p:nvCxnSpPr>
          <p:cNvPr id="43" name="Connector: Elbow 42">
            <a:extLst>
              <a:ext uri="{FF2B5EF4-FFF2-40B4-BE49-F238E27FC236}">
                <a16:creationId xmlns:a16="http://schemas.microsoft.com/office/drawing/2014/main" id="{B539CBD6-B039-D9DD-983A-25E3395EAB46}"/>
              </a:ext>
            </a:extLst>
          </p:cNvPr>
          <p:cNvCxnSpPr>
            <a:cxnSpLocks/>
            <a:stCxn id="23" idx="3"/>
            <a:endCxn id="25" idx="1"/>
          </p:cNvCxnSpPr>
          <p:nvPr/>
        </p:nvCxnSpPr>
        <p:spPr>
          <a:xfrm flipV="1">
            <a:off x="2050499" y="3119931"/>
            <a:ext cx="1884428" cy="441113"/>
          </a:xfrm>
          <a:prstGeom prst="bentConnector3">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Connector: Elbow 44">
            <a:extLst>
              <a:ext uri="{FF2B5EF4-FFF2-40B4-BE49-F238E27FC236}">
                <a16:creationId xmlns:a16="http://schemas.microsoft.com/office/drawing/2014/main" id="{EE80C154-B7AF-A59C-5E7E-8140E3CB0CCB}"/>
              </a:ext>
            </a:extLst>
          </p:cNvPr>
          <p:cNvCxnSpPr>
            <a:cxnSpLocks/>
            <a:stCxn id="25" idx="2"/>
            <a:endCxn id="24" idx="0"/>
          </p:cNvCxnSpPr>
          <p:nvPr/>
        </p:nvCxnSpPr>
        <p:spPr>
          <a:xfrm rot="16200000" flipH="1">
            <a:off x="4571845" y="3358225"/>
            <a:ext cx="107258" cy="1"/>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853B4368-2A6F-69DA-CC7E-8E69C41A63E0}"/>
              </a:ext>
            </a:extLst>
          </p:cNvPr>
          <p:cNvSpPr txBox="1"/>
          <p:nvPr/>
        </p:nvSpPr>
        <p:spPr>
          <a:xfrm>
            <a:off x="4044661" y="3888445"/>
            <a:ext cx="1161627" cy="369332"/>
          </a:xfrm>
          <a:prstGeom prst="rect">
            <a:avLst/>
          </a:prstGeom>
          <a:noFill/>
          <a:ln w="12700">
            <a:solidFill>
              <a:schemeClr val="tx1"/>
            </a:solidFill>
          </a:ln>
        </p:spPr>
        <p:txBody>
          <a:bodyPr wrap="square">
            <a:spAutoFit/>
          </a:bodyPr>
          <a:lstStyle/>
          <a:p>
            <a:pPr algn="ctr"/>
            <a:r>
              <a:rPr lang="en-US" dirty="0"/>
              <a:t>Data type</a:t>
            </a:r>
          </a:p>
        </p:txBody>
      </p:sp>
      <p:cxnSp>
        <p:nvCxnSpPr>
          <p:cNvPr id="49" name="Connector: Elbow 48">
            <a:extLst>
              <a:ext uri="{FF2B5EF4-FFF2-40B4-BE49-F238E27FC236}">
                <a16:creationId xmlns:a16="http://schemas.microsoft.com/office/drawing/2014/main" id="{05066A3C-4964-20ED-DD36-8E92011AD62A}"/>
              </a:ext>
            </a:extLst>
          </p:cNvPr>
          <p:cNvCxnSpPr>
            <a:cxnSpLocks/>
            <a:stCxn id="32" idx="3"/>
            <a:endCxn id="48" idx="1"/>
          </p:cNvCxnSpPr>
          <p:nvPr/>
        </p:nvCxnSpPr>
        <p:spPr>
          <a:xfrm flipV="1">
            <a:off x="2050499" y="4073111"/>
            <a:ext cx="1994162" cy="1099"/>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onnector: Elbow 58">
            <a:extLst>
              <a:ext uri="{FF2B5EF4-FFF2-40B4-BE49-F238E27FC236}">
                <a16:creationId xmlns:a16="http://schemas.microsoft.com/office/drawing/2014/main" id="{75405825-DB22-5F88-6167-6FC4A1A88EA5}"/>
              </a:ext>
            </a:extLst>
          </p:cNvPr>
          <p:cNvCxnSpPr>
            <a:cxnSpLocks/>
            <a:stCxn id="24" idx="3"/>
            <a:endCxn id="26" idx="1"/>
          </p:cNvCxnSpPr>
          <p:nvPr/>
        </p:nvCxnSpPr>
        <p:spPr>
          <a:xfrm flipV="1">
            <a:off x="5206288" y="3119931"/>
            <a:ext cx="831835" cy="476590"/>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7" name="Connector: Elbow 66">
            <a:extLst>
              <a:ext uri="{FF2B5EF4-FFF2-40B4-BE49-F238E27FC236}">
                <a16:creationId xmlns:a16="http://schemas.microsoft.com/office/drawing/2014/main" id="{B4D95A7C-06CC-1B47-D245-5B5F6B17D822}"/>
              </a:ext>
            </a:extLst>
          </p:cNvPr>
          <p:cNvCxnSpPr>
            <a:cxnSpLocks/>
            <a:stCxn id="26" idx="2"/>
            <a:endCxn id="27" idx="0"/>
          </p:cNvCxnSpPr>
          <p:nvPr/>
        </p:nvCxnSpPr>
        <p:spPr>
          <a:xfrm rot="16200000" flipH="1">
            <a:off x="6192351" y="3554478"/>
            <a:ext cx="583848" cy="84085"/>
          </a:xfrm>
          <a:prstGeom prst="bentConnector3">
            <a:avLst>
              <a:gd name="adj1" fmla="val 50000"/>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Connector: Elbow 70">
            <a:extLst>
              <a:ext uri="{FF2B5EF4-FFF2-40B4-BE49-F238E27FC236}">
                <a16:creationId xmlns:a16="http://schemas.microsoft.com/office/drawing/2014/main" id="{6C50BF48-B2D9-BA3B-53C9-95E7E52471B1}"/>
              </a:ext>
            </a:extLst>
          </p:cNvPr>
          <p:cNvCxnSpPr>
            <a:cxnSpLocks/>
            <a:stCxn id="36" idx="3"/>
            <a:endCxn id="28" idx="1"/>
          </p:cNvCxnSpPr>
          <p:nvPr/>
        </p:nvCxnSpPr>
        <p:spPr>
          <a:xfrm flipV="1">
            <a:off x="4077054" y="5659056"/>
            <a:ext cx="2407100" cy="642946"/>
          </a:xfrm>
          <a:prstGeom prst="bentConnector3">
            <a:avLst>
              <a:gd name="adj1" fmla="val 50000"/>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Connector: Elbow 73">
            <a:extLst>
              <a:ext uri="{FF2B5EF4-FFF2-40B4-BE49-F238E27FC236}">
                <a16:creationId xmlns:a16="http://schemas.microsoft.com/office/drawing/2014/main" id="{CDA74E9A-BCF0-5BA4-EB36-1B6EDAAB8AEB}"/>
              </a:ext>
            </a:extLst>
          </p:cNvPr>
          <p:cNvCxnSpPr>
            <a:cxnSpLocks/>
            <a:stCxn id="33" idx="3"/>
            <a:endCxn id="30" idx="1"/>
          </p:cNvCxnSpPr>
          <p:nvPr/>
        </p:nvCxnSpPr>
        <p:spPr>
          <a:xfrm flipV="1">
            <a:off x="3606277" y="4590190"/>
            <a:ext cx="3011165" cy="367968"/>
          </a:xfrm>
          <a:prstGeom prst="bentConnector3">
            <a:avLst>
              <a:gd name="adj1" fmla="val 50000"/>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Connector: Elbow 7">
            <a:extLst>
              <a:ext uri="{FF2B5EF4-FFF2-40B4-BE49-F238E27FC236}">
                <a16:creationId xmlns:a16="http://schemas.microsoft.com/office/drawing/2014/main" id="{D185CE75-DEFD-B708-4E30-6576B0611CC7}"/>
              </a:ext>
            </a:extLst>
          </p:cNvPr>
          <p:cNvCxnSpPr>
            <a:cxnSpLocks/>
            <a:stCxn id="24" idx="2"/>
            <a:endCxn id="48" idx="0"/>
          </p:cNvCxnSpPr>
          <p:nvPr/>
        </p:nvCxnSpPr>
        <p:spPr>
          <a:xfrm rot="5400000">
            <a:off x="4571846" y="3834816"/>
            <a:ext cx="107258" cy="12700"/>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777160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682412"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106</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Rough guidelines</a:t>
            </a:r>
          </a:p>
          <a:p>
            <a:pPr marL="800100" lvl="1">
              <a:spcBef>
                <a:spcPts val="0"/>
              </a:spcBef>
              <a:spcAft>
                <a:spcPts val="600"/>
              </a:spcAft>
              <a:buSzPts val="3200"/>
            </a:pPr>
            <a:r>
              <a:rPr lang="en-US" dirty="0"/>
              <a:t>The “flow” state</a:t>
            </a:r>
          </a:p>
          <a:p>
            <a:pPr marL="800100" lvl="1">
              <a:spcBef>
                <a:spcPts val="0"/>
              </a:spcBef>
              <a:spcAft>
                <a:spcPts val="600"/>
              </a:spcAft>
              <a:buSzPts val="3200"/>
            </a:pPr>
            <a:r>
              <a:rPr lang="en-US" sz="2800" dirty="0"/>
              <a:t>Huge amount of content for all levels with progress control and rewards</a:t>
            </a:r>
          </a:p>
          <a:p>
            <a:pPr marL="342900">
              <a:spcBef>
                <a:spcPts val="0"/>
              </a:spcBef>
              <a:spcAft>
                <a:spcPts val="600"/>
              </a:spcAft>
              <a:buSzPts val="3200"/>
            </a:pPr>
            <a:r>
              <a:rPr lang="en-US" dirty="0"/>
              <a:t>Actionable items</a:t>
            </a:r>
          </a:p>
          <a:p>
            <a:pPr marL="800100" lvl="1">
              <a:spcBef>
                <a:spcPts val="0"/>
              </a:spcBef>
              <a:spcAft>
                <a:spcPts val="600"/>
              </a:spcAft>
              <a:buSzPts val="3200"/>
            </a:pPr>
            <a:r>
              <a:rPr lang="en-US" dirty="0"/>
              <a:t>Expanding content</a:t>
            </a:r>
          </a:p>
          <a:p>
            <a:pPr marL="800100" lvl="1">
              <a:spcBef>
                <a:spcPts val="0"/>
              </a:spcBef>
              <a:spcAft>
                <a:spcPts val="600"/>
              </a:spcAft>
              <a:buSzPts val="3200"/>
            </a:pPr>
            <a:r>
              <a:rPr lang="en-US" dirty="0"/>
              <a:t>Skill tree</a:t>
            </a:r>
          </a:p>
          <a:p>
            <a:pPr marL="800100" lvl="1">
              <a:spcBef>
                <a:spcPts val="0"/>
              </a:spcBef>
              <a:spcAft>
                <a:spcPts val="600"/>
              </a:spcAft>
              <a:buSzPts val="3200"/>
            </a:pPr>
            <a:r>
              <a:rPr lang="en-US" dirty="0">
                <a:highlight>
                  <a:srgbClr val="FFFF00"/>
                </a:highlight>
              </a:rPr>
              <a:t>Point system</a:t>
            </a:r>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Tree>
    <p:extLst>
      <p:ext uri="{BB962C8B-B14F-4D97-AF65-F5344CB8AC3E}">
        <p14:creationId xmlns:p14="http://schemas.microsoft.com/office/powerpoint/2010/main" val="32342226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A98D98-426A-917C-DB56-EF441062B68B}"/>
              </a:ext>
            </a:extLst>
          </p:cNvPr>
          <p:cNvSpPr/>
          <p:nvPr/>
        </p:nvSpPr>
        <p:spPr>
          <a:xfrm>
            <a:off x="7200857" y="5344557"/>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7" y="6094274"/>
            <a:ext cx="561913"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107</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17492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Point system </a:t>
            </a:r>
            <a:r>
              <a:rPr lang="en-US" sz="2000" dirty="0"/>
              <a:t>– Positive feedback to encourage progress</a:t>
            </a:r>
            <a:endParaRPr lang="en-US" dirty="0"/>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
        <p:nvSpPr>
          <p:cNvPr id="6" name="TextBox 5">
            <a:extLst>
              <a:ext uri="{FF2B5EF4-FFF2-40B4-BE49-F238E27FC236}">
                <a16:creationId xmlns:a16="http://schemas.microsoft.com/office/drawing/2014/main" id="{B63C69B8-50B4-51C2-6AA2-921AFCE94227}"/>
              </a:ext>
            </a:extLst>
          </p:cNvPr>
          <p:cNvSpPr txBox="1"/>
          <p:nvPr/>
        </p:nvSpPr>
        <p:spPr>
          <a:xfrm>
            <a:off x="1420753" y="2320176"/>
            <a:ext cx="1847850" cy="646331"/>
          </a:xfrm>
          <a:prstGeom prst="rect">
            <a:avLst/>
          </a:prstGeom>
          <a:noFill/>
        </p:spPr>
        <p:txBody>
          <a:bodyPr wrap="square">
            <a:spAutoFit/>
          </a:bodyPr>
          <a:lstStyle/>
          <a:p>
            <a:pPr algn="ctr"/>
            <a:r>
              <a:rPr lang="en-US" dirty="0"/>
              <a:t>Signal generation</a:t>
            </a:r>
          </a:p>
          <a:p>
            <a:pPr algn="ctr"/>
            <a:r>
              <a:rPr lang="en-US" dirty="0"/>
              <a:t>(digital sensors)</a:t>
            </a:r>
          </a:p>
        </p:txBody>
      </p:sp>
      <p:sp>
        <p:nvSpPr>
          <p:cNvPr id="9" name="TextBox 8">
            <a:extLst>
              <a:ext uri="{FF2B5EF4-FFF2-40B4-BE49-F238E27FC236}">
                <a16:creationId xmlns:a16="http://schemas.microsoft.com/office/drawing/2014/main" id="{DDF5C252-7830-9598-16FD-05E1A89BAA92}"/>
              </a:ext>
            </a:extLst>
          </p:cNvPr>
          <p:cNvSpPr txBox="1"/>
          <p:nvPr/>
        </p:nvSpPr>
        <p:spPr>
          <a:xfrm>
            <a:off x="3701549" y="2458675"/>
            <a:ext cx="1847850" cy="369332"/>
          </a:xfrm>
          <a:prstGeom prst="rect">
            <a:avLst/>
          </a:prstGeom>
          <a:noFill/>
        </p:spPr>
        <p:txBody>
          <a:bodyPr wrap="square">
            <a:spAutoFit/>
          </a:bodyPr>
          <a:lstStyle/>
          <a:p>
            <a:pPr algn="ctr"/>
            <a:r>
              <a:rPr lang="en-US" dirty="0"/>
              <a:t>Time domain</a:t>
            </a:r>
          </a:p>
        </p:txBody>
      </p:sp>
      <p:sp>
        <p:nvSpPr>
          <p:cNvPr id="12" name="TextBox 11">
            <a:extLst>
              <a:ext uri="{FF2B5EF4-FFF2-40B4-BE49-F238E27FC236}">
                <a16:creationId xmlns:a16="http://schemas.microsoft.com/office/drawing/2014/main" id="{03E9A72C-37A7-98FB-50EC-85B93EE17F31}"/>
              </a:ext>
            </a:extLst>
          </p:cNvPr>
          <p:cNvSpPr txBox="1"/>
          <p:nvPr/>
        </p:nvSpPr>
        <p:spPr>
          <a:xfrm>
            <a:off x="5559456" y="2458675"/>
            <a:ext cx="1933725" cy="369332"/>
          </a:xfrm>
          <a:prstGeom prst="rect">
            <a:avLst/>
          </a:prstGeom>
          <a:noFill/>
        </p:spPr>
        <p:txBody>
          <a:bodyPr wrap="square">
            <a:spAutoFit/>
          </a:bodyPr>
          <a:lstStyle/>
          <a:p>
            <a:pPr algn="ctr"/>
            <a:r>
              <a:rPr lang="en-US" dirty="0"/>
              <a:t>Frequency domain</a:t>
            </a:r>
          </a:p>
        </p:txBody>
      </p:sp>
      <p:sp>
        <p:nvSpPr>
          <p:cNvPr id="15" name="TextBox 14">
            <a:extLst>
              <a:ext uri="{FF2B5EF4-FFF2-40B4-BE49-F238E27FC236}">
                <a16:creationId xmlns:a16="http://schemas.microsoft.com/office/drawing/2014/main" id="{C1C1B8DF-4A4A-32E2-1124-0CAE14AB2413}"/>
              </a:ext>
            </a:extLst>
          </p:cNvPr>
          <p:cNvSpPr txBox="1"/>
          <p:nvPr/>
        </p:nvSpPr>
        <p:spPr>
          <a:xfrm>
            <a:off x="7503237" y="2458675"/>
            <a:ext cx="1071639" cy="369332"/>
          </a:xfrm>
          <a:prstGeom prst="rect">
            <a:avLst/>
          </a:prstGeom>
          <a:noFill/>
        </p:spPr>
        <p:txBody>
          <a:bodyPr wrap="square">
            <a:spAutoFit/>
          </a:bodyPr>
          <a:lstStyle/>
          <a:p>
            <a:pPr algn="ctr"/>
            <a:r>
              <a:rPr lang="en-US" dirty="0"/>
              <a:t>Big data </a:t>
            </a:r>
          </a:p>
        </p:txBody>
      </p:sp>
      <p:sp>
        <p:nvSpPr>
          <p:cNvPr id="24" name="TextBox 23">
            <a:extLst>
              <a:ext uri="{FF2B5EF4-FFF2-40B4-BE49-F238E27FC236}">
                <a16:creationId xmlns:a16="http://schemas.microsoft.com/office/drawing/2014/main" id="{80DF98C6-4ABE-E9FD-0FFF-233656152D82}"/>
              </a:ext>
            </a:extLst>
          </p:cNvPr>
          <p:cNvSpPr txBox="1"/>
          <p:nvPr/>
        </p:nvSpPr>
        <p:spPr>
          <a:xfrm>
            <a:off x="4044661" y="3411855"/>
            <a:ext cx="1161627" cy="369332"/>
          </a:xfrm>
          <a:prstGeom prst="rect">
            <a:avLst/>
          </a:prstGeom>
          <a:noFill/>
          <a:ln w="12700">
            <a:solidFill>
              <a:schemeClr val="tx1"/>
            </a:solidFill>
          </a:ln>
        </p:spPr>
        <p:txBody>
          <a:bodyPr wrap="square">
            <a:spAutoFit/>
          </a:bodyPr>
          <a:lstStyle/>
          <a:p>
            <a:pPr algn="ctr"/>
            <a:r>
              <a:rPr lang="en-US" dirty="0"/>
              <a:t>Sampling</a:t>
            </a:r>
          </a:p>
        </p:txBody>
      </p:sp>
      <p:sp>
        <p:nvSpPr>
          <p:cNvPr id="25" name="TextBox 24">
            <a:extLst>
              <a:ext uri="{FF2B5EF4-FFF2-40B4-BE49-F238E27FC236}">
                <a16:creationId xmlns:a16="http://schemas.microsoft.com/office/drawing/2014/main" id="{691DA9ED-1B1E-EB20-383A-B896AF9A50FC}"/>
              </a:ext>
            </a:extLst>
          </p:cNvPr>
          <p:cNvSpPr txBox="1"/>
          <p:nvPr/>
        </p:nvSpPr>
        <p:spPr>
          <a:xfrm>
            <a:off x="3934927" y="2935265"/>
            <a:ext cx="1381094" cy="369332"/>
          </a:xfrm>
          <a:prstGeom prst="rect">
            <a:avLst/>
          </a:prstGeom>
          <a:noFill/>
          <a:ln w="12700">
            <a:solidFill>
              <a:schemeClr val="tx1"/>
            </a:solidFill>
          </a:ln>
        </p:spPr>
        <p:txBody>
          <a:bodyPr wrap="square">
            <a:spAutoFit/>
          </a:bodyPr>
          <a:lstStyle/>
          <a:p>
            <a:pPr algn="ctr"/>
            <a:r>
              <a:rPr lang="en-US" dirty="0"/>
              <a:t>Quantization</a:t>
            </a:r>
          </a:p>
        </p:txBody>
      </p:sp>
      <p:sp>
        <p:nvSpPr>
          <p:cNvPr id="26" name="TextBox 25">
            <a:extLst>
              <a:ext uri="{FF2B5EF4-FFF2-40B4-BE49-F238E27FC236}">
                <a16:creationId xmlns:a16="http://schemas.microsoft.com/office/drawing/2014/main" id="{53052DBB-8A5F-156B-68A0-197F9A56A0EE}"/>
              </a:ext>
            </a:extLst>
          </p:cNvPr>
          <p:cNvSpPr txBox="1"/>
          <p:nvPr/>
        </p:nvSpPr>
        <p:spPr>
          <a:xfrm>
            <a:off x="6038123" y="2935265"/>
            <a:ext cx="808220"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Pitch</a:t>
            </a:r>
          </a:p>
        </p:txBody>
      </p:sp>
      <p:sp>
        <p:nvSpPr>
          <p:cNvPr id="27" name="TextBox 26">
            <a:extLst>
              <a:ext uri="{FF2B5EF4-FFF2-40B4-BE49-F238E27FC236}">
                <a16:creationId xmlns:a16="http://schemas.microsoft.com/office/drawing/2014/main" id="{E825A2D1-D8DF-52BA-A2FF-5CD79FAF383E}"/>
              </a:ext>
            </a:extLst>
          </p:cNvPr>
          <p:cNvSpPr txBox="1"/>
          <p:nvPr/>
        </p:nvSpPr>
        <p:spPr>
          <a:xfrm>
            <a:off x="6038123" y="3888445"/>
            <a:ext cx="976390"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Filtering</a:t>
            </a:r>
          </a:p>
        </p:txBody>
      </p:sp>
      <p:sp>
        <p:nvSpPr>
          <p:cNvPr id="28" name="TextBox 27">
            <a:extLst>
              <a:ext uri="{FF2B5EF4-FFF2-40B4-BE49-F238E27FC236}">
                <a16:creationId xmlns:a16="http://schemas.microsoft.com/office/drawing/2014/main" id="{ACDFE424-97FB-451A-26BA-CBEEC2834698}"/>
              </a:ext>
            </a:extLst>
          </p:cNvPr>
          <p:cNvSpPr txBox="1"/>
          <p:nvPr/>
        </p:nvSpPr>
        <p:spPr>
          <a:xfrm>
            <a:off x="6484154" y="5474390"/>
            <a:ext cx="2090722"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Parallel computing</a:t>
            </a:r>
          </a:p>
        </p:txBody>
      </p:sp>
      <p:sp>
        <p:nvSpPr>
          <p:cNvPr id="30" name="TextBox 29">
            <a:extLst>
              <a:ext uri="{FF2B5EF4-FFF2-40B4-BE49-F238E27FC236}">
                <a16:creationId xmlns:a16="http://schemas.microsoft.com/office/drawing/2014/main" id="{C891C3F3-BEE9-20BE-B122-D6572514DA65}"/>
              </a:ext>
            </a:extLst>
          </p:cNvPr>
          <p:cNvSpPr txBox="1"/>
          <p:nvPr/>
        </p:nvSpPr>
        <p:spPr>
          <a:xfrm>
            <a:off x="6617442" y="4405524"/>
            <a:ext cx="1957434"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Machine learning</a:t>
            </a:r>
          </a:p>
        </p:txBody>
      </p:sp>
      <p:sp>
        <p:nvSpPr>
          <p:cNvPr id="18" name="TextBox 17">
            <a:extLst>
              <a:ext uri="{FF2B5EF4-FFF2-40B4-BE49-F238E27FC236}">
                <a16:creationId xmlns:a16="http://schemas.microsoft.com/office/drawing/2014/main" id="{204772D3-F6E7-3CCB-1F90-3C52850D2651}"/>
              </a:ext>
            </a:extLst>
          </p:cNvPr>
          <p:cNvSpPr txBox="1"/>
          <p:nvPr/>
        </p:nvSpPr>
        <p:spPr>
          <a:xfrm>
            <a:off x="2557741" y="4405524"/>
            <a:ext cx="1104900" cy="369332"/>
          </a:xfrm>
          <a:prstGeom prst="rect">
            <a:avLst/>
          </a:prstGeom>
          <a:solidFill>
            <a:schemeClr val="tx1">
              <a:alpha val="10000"/>
            </a:schemeClr>
          </a:solidFill>
        </p:spPr>
        <p:txBody>
          <a:bodyPr wrap="square">
            <a:spAutoFit/>
          </a:bodyPr>
          <a:lstStyle/>
          <a:p>
            <a:pPr algn="ctr"/>
            <a:r>
              <a:rPr lang="en-US" dirty="0">
                <a:solidFill>
                  <a:schemeClr val="bg1">
                    <a:lumMod val="75000"/>
                  </a:schemeClr>
                </a:solidFill>
              </a:rPr>
              <a:t>2D signal </a:t>
            </a:r>
          </a:p>
        </p:txBody>
      </p:sp>
      <p:sp>
        <p:nvSpPr>
          <p:cNvPr id="33" name="TextBox 32">
            <a:extLst>
              <a:ext uri="{FF2B5EF4-FFF2-40B4-BE49-F238E27FC236}">
                <a16:creationId xmlns:a16="http://schemas.microsoft.com/office/drawing/2014/main" id="{CCC49055-3BF5-4DDB-6C26-5577CA8966FF}"/>
              </a:ext>
            </a:extLst>
          </p:cNvPr>
          <p:cNvSpPr txBox="1"/>
          <p:nvPr/>
        </p:nvSpPr>
        <p:spPr>
          <a:xfrm>
            <a:off x="2614105" y="4773492"/>
            <a:ext cx="992172"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Camera</a:t>
            </a:r>
          </a:p>
        </p:txBody>
      </p:sp>
      <p:grpSp>
        <p:nvGrpSpPr>
          <p:cNvPr id="40" name="Group 39">
            <a:extLst>
              <a:ext uri="{FF2B5EF4-FFF2-40B4-BE49-F238E27FC236}">
                <a16:creationId xmlns:a16="http://schemas.microsoft.com/office/drawing/2014/main" id="{28F1A7CA-DA0F-D012-858C-A165130D985C}"/>
              </a:ext>
            </a:extLst>
          </p:cNvPr>
          <p:cNvGrpSpPr/>
          <p:nvPr/>
        </p:nvGrpSpPr>
        <p:grpSpPr>
          <a:xfrm>
            <a:off x="612303" y="5144588"/>
            <a:ext cx="1495298" cy="1113819"/>
            <a:chOff x="1273473" y="5398146"/>
            <a:chExt cx="1495298" cy="1113819"/>
          </a:xfrm>
        </p:grpSpPr>
        <p:sp>
          <p:nvSpPr>
            <p:cNvPr id="21" name="TextBox 20">
              <a:extLst>
                <a:ext uri="{FF2B5EF4-FFF2-40B4-BE49-F238E27FC236}">
                  <a16:creationId xmlns:a16="http://schemas.microsoft.com/office/drawing/2014/main" id="{2780128D-2CF3-B03A-45CC-A56B81F55F0E}"/>
                </a:ext>
              </a:extLst>
            </p:cNvPr>
            <p:cNvSpPr txBox="1"/>
            <p:nvPr/>
          </p:nvSpPr>
          <p:spPr>
            <a:xfrm>
              <a:off x="1468672" y="5398146"/>
              <a:ext cx="1104900" cy="369332"/>
            </a:xfrm>
            <a:prstGeom prst="rect">
              <a:avLst/>
            </a:prstGeom>
            <a:solidFill>
              <a:schemeClr val="tx1">
                <a:alpha val="10000"/>
              </a:schemeClr>
            </a:solidFill>
          </p:spPr>
          <p:txBody>
            <a:bodyPr wrap="square">
              <a:spAutoFit/>
            </a:bodyPr>
            <a:lstStyle/>
            <a:p>
              <a:pPr algn="ctr"/>
              <a:r>
                <a:rPr lang="en-US" dirty="0">
                  <a:solidFill>
                    <a:schemeClr val="bg1">
                      <a:lumMod val="75000"/>
                    </a:schemeClr>
                  </a:solidFill>
                </a:rPr>
                <a:t>3D signal </a:t>
              </a:r>
            </a:p>
          </p:txBody>
        </p:sp>
        <p:sp>
          <p:nvSpPr>
            <p:cNvPr id="34" name="TextBox 33">
              <a:extLst>
                <a:ext uri="{FF2B5EF4-FFF2-40B4-BE49-F238E27FC236}">
                  <a16:creationId xmlns:a16="http://schemas.microsoft.com/office/drawing/2014/main" id="{1A017BA8-7D63-E396-B053-F8A3D25E979A}"/>
                </a:ext>
              </a:extLst>
            </p:cNvPr>
            <p:cNvSpPr txBox="1"/>
            <p:nvPr/>
          </p:nvSpPr>
          <p:spPr>
            <a:xfrm>
              <a:off x="1273473" y="5773301"/>
              <a:ext cx="1495298"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GPS receivers</a:t>
              </a:r>
            </a:p>
          </p:txBody>
        </p:sp>
        <p:sp>
          <p:nvSpPr>
            <p:cNvPr id="35" name="TextBox 34">
              <a:extLst>
                <a:ext uri="{FF2B5EF4-FFF2-40B4-BE49-F238E27FC236}">
                  <a16:creationId xmlns:a16="http://schemas.microsoft.com/office/drawing/2014/main" id="{F861AA6F-0E2C-9F8E-CDF6-AEABB9F3BE1B}"/>
                </a:ext>
              </a:extLst>
            </p:cNvPr>
            <p:cNvSpPr txBox="1"/>
            <p:nvPr/>
          </p:nvSpPr>
          <p:spPr>
            <a:xfrm>
              <a:off x="1528084" y="6142633"/>
              <a:ext cx="986077"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LiDAR</a:t>
              </a:r>
            </a:p>
          </p:txBody>
        </p:sp>
      </p:grpSp>
      <p:sp>
        <p:nvSpPr>
          <p:cNvPr id="22" name="TextBox 21">
            <a:extLst>
              <a:ext uri="{FF2B5EF4-FFF2-40B4-BE49-F238E27FC236}">
                <a16:creationId xmlns:a16="http://schemas.microsoft.com/office/drawing/2014/main" id="{F08C3126-2912-6CBB-8C1D-BAD3480F450A}"/>
              </a:ext>
            </a:extLst>
          </p:cNvPr>
          <p:cNvSpPr txBox="1"/>
          <p:nvPr/>
        </p:nvSpPr>
        <p:spPr>
          <a:xfrm>
            <a:off x="2362542" y="5474390"/>
            <a:ext cx="1495299" cy="646331"/>
          </a:xfrm>
          <a:prstGeom prst="rect">
            <a:avLst/>
          </a:prstGeom>
          <a:solidFill>
            <a:schemeClr val="tx1">
              <a:alpha val="10000"/>
            </a:schemeClr>
          </a:solidFill>
        </p:spPr>
        <p:txBody>
          <a:bodyPr wrap="square">
            <a:spAutoFit/>
          </a:bodyPr>
          <a:lstStyle/>
          <a:p>
            <a:pPr algn="ctr"/>
            <a:r>
              <a:rPr lang="en-US" dirty="0">
                <a:solidFill>
                  <a:schemeClr val="bg1">
                    <a:lumMod val="75000"/>
                  </a:schemeClr>
                </a:solidFill>
              </a:rPr>
              <a:t>Large-volume datasets </a:t>
            </a:r>
          </a:p>
        </p:txBody>
      </p:sp>
      <p:sp>
        <p:nvSpPr>
          <p:cNvPr id="36" name="TextBox 35">
            <a:extLst>
              <a:ext uri="{FF2B5EF4-FFF2-40B4-BE49-F238E27FC236}">
                <a16:creationId xmlns:a16="http://schemas.microsoft.com/office/drawing/2014/main" id="{C6647827-578B-F3D9-58F9-CE60C0F4FFDC}"/>
              </a:ext>
            </a:extLst>
          </p:cNvPr>
          <p:cNvSpPr txBox="1"/>
          <p:nvPr/>
        </p:nvSpPr>
        <p:spPr>
          <a:xfrm>
            <a:off x="2143329" y="6117336"/>
            <a:ext cx="1933725"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Nationwide LiDAR</a:t>
            </a:r>
          </a:p>
        </p:txBody>
      </p:sp>
      <p:grpSp>
        <p:nvGrpSpPr>
          <p:cNvPr id="38" name="Group 37">
            <a:extLst>
              <a:ext uri="{FF2B5EF4-FFF2-40B4-BE49-F238E27FC236}">
                <a16:creationId xmlns:a16="http://schemas.microsoft.com/office/drawing/2014/main" id="{1837F9D6-7BE0-9C3A-F5EE-B9E71BF6952D}"/>
              </a:ext>
            </a:extLst>
          </p:cNvPr>
          <p:cNvGrpSpPr/>
          <p:nvPr/>
        </p:nvGrpSpPr>
        <p:grpSpPr>
          <a:xfrm>
            <a:off x="669405" y="3009268"/>
            <a:ext cx="1381094" cy="2034438"/>
            <a:chOff x="1519253" y="3022958"/>
            <a:chExt cx="1381094" cy="2034438"/>
          </a:xfrm>
        </p:grpSpPr>
        <p:sp>
          <p:nvSpPr>
            <p:cNvPr id="37" name="TextBox 36">
              <a:extLst>
                <a:ext uri="{FF2B5EF4-FFF2-40B4-BE49-F238E27FC236}">
                  <a16:creationId xmlns:a16="http://schemas.microsoft.com/office/drawing/2014/main" id="{37557067-36ED-71B5-760C-7BA592000EB1}"/>
                </a:ext>
              </a:extLst>
            </p:cNvPr>
            <p:cNvSpPr txBox="1"/>
            <p:nvPr/>
          </p:nvSpPr>
          <p:spPr>
            <a:xfrm>
              <a:off x="1591237" y="4411065"/>
              <a:ext cx="1237126" cy="646331"/>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Moisture</a:t>
              </a:r>
              <a:br>
                <a:rPr lang="en-US" dirty="0">
                  <a:solidFill>
                    <a:schemeClr val="bg1">
                      <a:lumMod val="75000"/>
                    </a:schemeClr>
                  </a:solidFill>
                </a:rPr>
              </a:br>
              <a:r>
                <a:rPr lang="en-US" dirty="0">
                  <a:solidFill>
                    <a:schemeClr val="bg1">
                      <a:lumMod val="75000"/>
                    </a:schemeClr>
                  </a:solidFill>
                </a:rPr>
                <a:t>sensor</a:t>
              </a:r>
            </a:p>
          </p:txBody>
        </p:sp>
        <p:sp>
          <p:nvSpPr>
            <p:cNvPr id="17" name="TextBox 16">
              <a:extLst>
                <a:ext uri="{FF2B5EF4-FFF2-40B4-BE49-F238E27FC236}">
                  <a16:creationId xmlns:a16="http://schemas.microsoft.com/office/drawing/2014/main" id="{74CEE1D3-9B49-1564-307A-71F3CADFDF14}"/>
                </a:ext>
              </a:extLst>
            </p:cNvPr>
            <p:cNvSpPr txBox="1"/>
            <p:nvPr/>
          </p:nvSpPr>
          <p:spPr>
            <a:xfrm>
              <a:off x="1657350" y="3022958"/>
              <a:ext cx="1104900" cy="369332"/>
            </a:xfrm>
            <a:prstGeom prst="rect">
              <a:avLst/>
            </a:prstGeom>
            <a:solidFill>
              <a:schemeClr val="tx1">
                <a:alpha val="10000"/>
              </a:schemeClr>
            </a:solidFill>
            <a:ln w="12700">
              <a:noFill/>
            </a:ln>
          </p:spPr>
          <p:txBody>
            <a:bodyPr wrap="square">
              <a:spAutoFit/>
            </a:bodyPr>
            <a:lstStyle/>
            <a:p>
              <a:pPr algn="ctr"/>
              <a:r>
                <a:rPr lang="en-US" dirty="0"/>
                <a:t>1D signal </a:t>
              </a:r>
            </a:p>
          </p:txBody>
        </p:sp>
        <p:sp>
          <p:nvSpPr>
            <p:cNvPr id="23" name="TextBox 22">
              <a:extLst>
                <a:ext uri="{FF2B5EF4-FFF2-40B4-BE49-F238E27FC236}">
                  <a16:creationId xmlns:a16="http://schemas.microsoft.com/office/drawing/2014/main" id="{01BECE5B-E503-BEC3-51E9-21EB403B81F3}"/>
                </a:ext>
              </a:extLst>
            </p:cNvPr>
            <p:cNvSpPr txBox="1"/>
            <p:nvPr/>
          </p:nvSpPr>
          <p:spPr>
            <a:xfrm>
              <a:off x="1519253" y="3390068"/>
              <a:ext cx="1381094" cy="369332"/>
            </a:xfrm>
            <a:prstGeom prst="rect">
              <a:avLst/>
            </a:prstGeom>
            <a:noFill/>
            <a:ln w="12700">
              <a:solidFill>
                <a:schemeClr val="tx1"/>
              </a:solidFill>
            </a:ln>
          </p:spPr>
          <p:txBody>
            <a:bodyPr wrap="square">
              <a:spAutoFit/>
            </a:bodyPr>
            <a:lstStyle/>
            <a:p>
              <a:pPr algn="ctr"/>
              <a:r>
                <a:rPr lang="en-US" dirty="0"/>
                <a:t>Microphone</a:t>
              </a:r>
            </a:p>
          </p:txBody>
        </p:sp>
        <p:sp>
          <p:nvSpPr>
            <p:cNvPr id="32" name="TextBox 31">
              <a:extLst>
                <a:ext uri="{FF2B5EF4-FFF2-40B4-BE49-F238E27FC236}">
                  <a16:creationId xmlns:a16="http://schemas.microsoft.com/office/drawing/2014/main" id="{1CFF70EF-0E58-E965-4185-F1446296DDB7}"/>
                </a:ext>
              </a:extLst>
            </p:cNvPr>
            <p:cNvSpPr txBox="1"/>
            <p:nvPr/>
          </p:nvSpPr>
          <p:spPr>
            <a:xfrm>
              <a:off x="1519253" y="3764734"/>
              <a:ext cx="1381094" cy="646331"/>
            </a:xfrm>
            <a:prstGeom prst="rect">
              <a:avLst/>
            </a:prstGeom>
            <a:noFill/>
            <a:ln w="12700">
              <a:solidFill>
                <a:schemeClr val="tx1"/>
              </a:solidFill>
            </a:ln>
          </p:spPr>
          <p:txBody>
            <a:bodyPr wrap="square">
              <a:spAutoFit/>
            </a:bodyPr>
            <a:lstStyle/>
            <a:p>
              <a:pPr algn="ctr"/>
              <a:r>
                <a:rPr lang="en-US" dirty="0"/>
                <a:t>Temperature</a:t>
              </a:r>
              <a:br>
                <a:rPr lang="en-US" dirty="0"/>
              </a:br>
              <a:r>
                <a:rPr lang="en-US" dirty="0"/>
                <a:t>sensor</a:t>
              </a:r>
            </a:p>
          </p:txBody>
        </p:sp>
      </p:grpSp>
      <p:cxnSp>
        <p:nvCxnSpPr>
          <p:cNvPr id="43" name="Connector: Elbow 42">
            <a:extLst>
              <a:ext uri="{FF2B5EF4-FFF2-40B4-BE49-F238E27FC236}">
                <a16:creationId xmlns:a16="http://schemas.microsoft.com/office/drawing/2014/main" id="{B539CBD6-B039-D9DD-983A-25E3395EAB46}"/>
              </a:ext>
            </a:extLst>
          </p:cNvPr>
          <p:cNvCxnSpPr>
            <a:cxnSpLocks/>
            <a:stCxn id="23" idx="3"/>
            <a:endCxn id="25" idx="1"/>
          </p:cNvCxnSpPr>
          <p:nvPr/>
        </p:nvCxnSpPr>
        <p:spPr>
          <a:xfrm flipV="1">
            <a:off x="2050499" y="3119931"/>
            <a:ext cx="1884428" cy="441113"/>
          </a:xfrm>
          <a:prstGeom prst="bentConnector3">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Connector: Elbow 44">
            <a:extLst>
              <a:ext uri="{FF2B5EF4-FFF2-40B4-BE49-F238E27FC236}">
                <a16:creationId xmlns:a16="http://schemas.microsoft.com/office/drawing/2014/main" id="{EE80C154-B7AF-A59C-5E7E-8140E3CB0CCB}"/>
              </a:ext>
            </a:extLst>
          </p:cNvPr>
          <p:cNvCxnSpPr>
            <a:cxnSpLocks/>
            <a:stCxn id="25" idx="2"/>
            <a:endCxn id="24" idx="0"/>
          </p:cNvCxnSpPr>
          <p:nvPr/>
        </p:nvCxnSpPr>
        <p:spPr>
          <a:xfrm rot="16200000" flipH="1">
            <a:off x="4571845" y="3358225"/>
            <a:ext cx="107258" cy="1"/>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853B4368-2A6F-69DA-CC7E-8E69C41A63E0}"/>
              </a:ext>
            </a:extLst>
          </p:cNvPr>
          <p:cNvSpPr txBox="1"/>
          <p:nvPr/>
        </p:nvSpPr>
        <p:spPr>
          <a:xfrm>
            <a:off x="4044661" y="3888445"/>
            <a:ext cx="1161627" cy="369332"/>
          </a:xfrm>
          <a:prstGeom prst="rect">
            <a:avLst/>
          </a:prstGeom>
          <a:noFill/>
          <a:ln w="12700">
            <a:solidFill>
              <a:schemeClr val="tx1"/>
            </a:solidFill>
          </a:ln>
        </p:spPr>
        <p:txBody>
          <a:bodyPr wrap="square">
            <a:spAutoFit/>
          </a:bodyPr>
          <a:lstStyle/>
          <a:p>
            <a:pPr algn="ctr"/>
            <a:r>
              <a:rPr lang="en-US" dirty="0"/>
              <a:t>Data type</a:t>
            </a:r>
          </a:p>
        </p:txBody>
      </p:sp>
      <p:cxnSp>
        <p:nvCxnSpPr>
          <p:cNvPr id="49" name="Connector: Elbow 48">
            <a:extLst>
              <a:ext uri="{FF2B5EF4-FFF2-40B4-BE49-F238E27FC236}">
                <a16:creationId xmlns:a16="http://schemas.microsoft.com/office/drawing/2014/main" id="{05066A3C-4964-20ED-DD36-8E92011AD62A}"/>
              </a:ext>
            </a:extLst>
          </p:cNvPr>
          <p:cNvCxnSpPr>
            <a:cxnSpLocks/>
            <a:stCxn id="32" idx="3"/>
            <a:endCxn id="48" idx="1"/>
          </p:cNvCxnSpPr>
          <p:nvPr/>
        </p:nvCxnSpPr>
        <p:spPr>
          <a:xfrm flipV="1">
            <a:off x="2050499" y="4073111"/>
            <a:ext cx="1994162" cy="1099"/>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onnector: Elbow 58">
            <a:extLst>
              <a:ext uri="{FF2B5EF4-FFF2-40B4-BE49-F238E27FC236}">
                <a16:creationId xmlns:a16="http://schemas.microsoft.com/office/drawing/2014/main" id="{75405825-DB22-5F88-6167-6FC4A1A88EA5}"/>
              </a:ext>
            </a:extLst>
          </p:cNvPr>
          <p:cNvCxnSpPr>
            <a:cxnSpLocks/>
            <a:stCxn id="24" idx="3"/>
            <a:endCxn id="26" idx="1"/>
          </p:cNvCxnSpPr>
          <p:nvPr/>
        </p:nvCxnSpPr>
        <p:spPr>
          <a:xfrm flipV="1">
            <a:off x="5206288" y="3119931"/>
            <a:ext cx="831835" cy="476590"/>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7" name="Connector: Elbow 66">
            <a:extLst>
              <a:ext uri="{FF2B5EF4-FFF2-40B4-BE49-F238E27FC236}">
                <a16:creationId xmlns:a16="http://schemas.microsoft.com/office/drawing/2014/main" id="{B4D95A7C-06CC-1B47-D245-5B5F6B17D822}"/>
              </a:ext>
            </a:extLst>
          </p:cNvPr>
          <p:cNvCxnSpPr>
            <a:cxnSpLocks/>
            <a:stCxn id="26" idx="2"/>
            <a:endCxn id="27" idx="0"/>
          </p:cNvCxnSpPr>
          <p:nvPr/>
        </p:nvCxnSpPr>
        <p:spPr>
          <a:xfrm rot="16200000" flipH="1">
            <a:off x="6192351" y="3554478"/>
            <a:ext cx="583848" cy="84085"/>
          </a:xfrm>
          <a:prstGeom prst="bentConnector3">
            <a:avLst>
              <a:gd name="adj1" fmla="val 50000"/>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Connector: Elbow 70">
            <a:extLst>
              <a:ext uri="{FF2B5EF4-FFF2-40B4-BE49-F238E27FC236}">
                <a16:creationId xmlns:a16="http://schemas.microsoft.com/office/drawing/2014/main" id="{6C50BF48-B2D9-BA3B-53C9-95E7E52471B1}"/>
              </a:ext>
            </a:extLst>
          </p:cNvPr>
          <p:cNvCxnSpPr>
            <a:cxnSpLocks/>
            <a:stCxn id="36" idx="3"/>
            <a:endCxn id="28" idx="1"/>
          </p:cNvCxnSpPr>
          <p:nvPr/>
        </p:nvCxnSpPr>
        <p:spPr>
          <a:xfrm flipV="1">
            <a:off x="4077054" y="5659056"/>
            <a:ext cx="2407100" cy="642946"/>
          </a:xfrm>
          <a:prstGeom prst="bentConnector3">
            <a:avLst>
              <a:gd name="adj1" fmla="val 50000"/>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Connector: Elbow 73">
            <a:extLst>
              <a:ext uri="{FF2B5EF4-FFF2-40B4-BE49-F238E27FC236}">
                <a16:creationId xmlns:a16="http://schemas.microsoft.com/office/drawing/2014/main" id="{CDA74E9A-BCF0-5BA4-EB36-1B6EDAAB8AEB}"/>
              </a:ext>
            </a:extLst>
          </p:cNvPr>
          <p:cNvCxnSpPr>
            <a:cxnSpLocks/>
            <a:stCxn id="33" idx="3"/>
            <a:endCxn id="30" idx="1"/>
          </p:cNvCxnSpPr>
          <p:nvPr/>
        </p:nvCxnSpPr>
        <p:spPr>
          <a:xfrm flipV="1">
            <a:off x="3606277" y="4590190"/>
            <a:ext cx="3011165" cy="367968"/>
          </a:xfrm>
          <a:prstGeom prst="bentConnector3">
            <a:avLst>
              <a:gd name="adj1" fmla="val 50000"/>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Connector: Elbow 7">
            <a:extLst>
              <a:ext uri="{FF2B5EF4-FFF2-40B4-BE49-F238E27FC236}">
                <a16:creationId xmlns:a16="http://schemas.microsoft.com/office/drawing/2014/main" id="{D185CE75-DEFD-B708-4E30-6576B0611CC7}"/>
              </a:ext>
            </a:extLst>
          </p:cNvPr>
          <p:cNvCxnSpPr>
            <a:cxnSpLocks/>
            <a:stCxn id="24" idx="2"/>
            <a:endCxn id="48" idx="0"/>
          </p:cNvCxnSpPr>
          <p:nvPr/>
        </p:nvCxnSpPr>
        <p:spPr>
          <a:xfrm rot="5400000">
            <a:off x="4571846" y="3834816"/>
            <a:ext cx="107258" cy="12700"/>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229DF5DE-7B1F-3DD3-BEE2-C3D8ECEACE6B}"/>
              </a:ext>
            </a:extLst>
          </p:cNvPr>
          <p:cNvSpPr txBox="1"/>
          <p:nvPr/>
        </p:nvSpPr>
        <p:spPr>
          <a:xfrm>
            <a:off x="1655464" y="3301249"/>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1" name="TextBox 10">
            <a:extLst>
              <a:ext uri="{FF2B5EF4-FFF2-40B4-BE49-F238E27FC236}">
                <a16:creationId xmlns:a16="http://schemas.microsoft.com/office/drawing/2014/main" id="{29EA5520-5EB5-74A7-80D9-00AF466A878A}"/>
              </a:ext>
            </a:extLst>
          </p:cNvPr>
          <p:cNvSpPr txBox="1"/>
          <p:nvPr/>
        </p:nvSpPr>
        <p:spPr>
          <a:xfrm>
            <a:off x="1650269" y="4157079"/>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3" name="TextBox 12">
            <a:extLst>
              <a:ext uri="{FF2B5EF4-FFF2-40B4-BE49-F238E27FC236}">
                <a16:creationId xmlns:a16="http://schemas.microsoft.com/office/drawing/2014/main" id="{205FAE21-3D64-DAC9-D868-6CF4D638D452}"/>
              </a:ext>
            </a:extLst>
          </p:cNvPr>
          <p:cNvSpPr txBox="1"/>
          <p:nvPr/>
        </p:nvSpPr>
        <p:spPr>
          <a:xfrm>
            <a:off x="1582607" y="4808154"/>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4" name="TextBox 13">
            <a:extLst>
              <a:ext uri="{FF2B5EF4-FFF2-40B4-BE49-F238E27FC236}">
                <a16:creationId xmlns:a16="http://schemas.microsoft.com/office/drawing/2014/main" id="{BE252735-4FCA-5CFE-2902-8C4BEFA947A0}"/>
              </a:ext>
            </a:extLst>
          </p:cNvPr>
          <p:cNvSpPr txBox="1"/>
          <p:nvPr/>
        </p:nvSpPr>
        <p:spPr>
          <a:xfrm>
            <a:off x="4923759" y="2861842"/>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6" name="TextBox 15">
            <a:extLst>
              <a:ext uri="{FF2B5EF4-FFF2-40B4-BE49-F238E27FC236}">
                <a16:creationId xmlns:a16="http://schemas.microsoft.com/office/drawing/2014/main" id="{CC7151E8-3AF7-D732-9D42-9A0B1D4FDFD2}"/>
              </a:ext>
            </a:extLst>
          </p:cNvPr>
          <p:cNvSpPr txBox="1"/>
          <p:nvPr/>
        </p:nvSpPr>
        <p:spPr>
          <a:xfrm>
            <a:off x="4807303" y="3339766"/>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9" name="TextBox 18">
            <a:extLst>
              <a:ext uri="{FF2B5EF4-FFF2-40B4-BE49-F238E27FC236}">
                <a16:creationId xmlns:a16="http://schemas.microsoft.com/office/drawing/2014/main" id="{3E619BC9-15E8-05D1-930B-94F083EC856D}"/>
              </a:ext>
            </a:extLst>
          </p:cNvPr>
          <p:cNvSpPr txBox="1"/>
          <p:nvPr/>
        </p:nvSpPr>
        <p:spPr>
          <a:xfrm>
            <a:off x="4811447" y="3816301"/>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20" name="TextBox 19">
            <a:extLst>
              <a:ext uri="{FF2B5EF4-FFF2-40B4-BE49-F238E27FC236}">
                <a16:creationId xmlns:a16="http://schemas.microsoft.com/office/drawing/2014/main" id="{E0A8A1D1-434B-6D95-77BA-D3045724B882}"/>
              </a:ext>
            </a:extLst>
          </p:cNvPr>
          <p:cNvSpPr txBox="1"/>
          <p:nvPr/>
        </p:nvSpPr>
        <p:spPr>
          <a:xfrm>
            <a:off x="6468209" y="2853666"/>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29" name="TextBox 28">
            <a:extLst>
              <a:ext uri="{FF2B5EF4-FFF2-40B4-BE49-F238E27FC236}">
                <a16:creationId xmlns:a16="http://schemas.microsoft.com/office/drawing/2014/main" id="{F14EB296-5E7A-5A3E-EE01-C10DB23D3D29}"/>
              </a:ext>
            </a:extLst>
          </p:cNvPr>
          <p:cNvSpPr txBox="1"/>
          <p:nvPr/>
        </p:nvSpPr>
        <p:spPr>
          <a:xfrm>
            <a:off x="6621854" y="3815957"/>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31" name="TextBox 30">
            <a:extLst>
              <a:ext uri="{FF2B5EF4-FFF2-40B4-BE49-F238E27FC236}">
                <a16:creationId xmlns:a16="http://schemas.microsoft.com/office/drawing/2014/main" id="{4E905DFB-63FD-9906-7C87-7BD6064EB970}"/>
              </a:ext>
            </a:extLst>
          </p:cNvPr>
          <p:cNvSpPr txBox="1"/>
          <p:nvPr/>
        </p:nvSpPr>
        <p:spPr>
          <a:xfrm>
            <a:off x="7390352" y="6209298"/>
            <a:ext cx="1297407" cy="307777"/>
          </a:xfrm>
          <a:prstGeom prst="rect">
            <a:avLst/>
          </a:prstGeom>
          <a:noFill/>
          <a:ln w="12700">
            <a:noFill/>
          </a:ln>
        </p:spPr>
        <p:txBody>
          <a:bodyPr wrap="square">
            <a:spAutoFit/>
          </a:bodyPr>
          <a:lstStyle/>
          <a:p>
            <a:pPr algn="ctr"/>
            <a:r>
              <a:rPr lang="en-US" sz="1400" dirty="0">
                <a:highlight>
                  <a:srgbClr val="FFFF00"/>
                </a:highlight>
              </a:rPr>
              <a:t>My points: 500</a:t>
            </a:r>
          </a:p>
        </p:txBody>
      </p:sp>
    </p:spTree>
    <p:extLst>
      <p:ext uri="{BB962C8B-B14F-4D97-AF65-F5344CB8AC3E}">
        <p14:creationId xmlns:p14="http://schemas.microsoft.com/office/powerpoint/2010/main" val="14419189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A98D98-426A-917C-DB56-EF441062B68B}"/>
              </a:ext>
            </a:extLst>
          </p:cNvPr>
          <p:cNvSpPr/>
          <p:nvPr/>
        </p:nvSpPr>
        <p:spPr>
          <a:xfrm>
            <a:off x="7200857" y="5344557"/>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7" y="6094274"/>
            <a:ext cx="561913"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108</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17492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Point system </a:t>
            </a:r>
            <a:r>
              <a:rPr lang="en-US" sz="2000" dirty="0"/>
              <a:t>– Positive feedback to encourage progress</a:t>
            </a:r>
            <a:endParaRPr lang="en-US" dirty="0"/>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
        <p:nvSpPr>
          <p:cNvPr id="6" name="TextBox 5">
            <a:extLst>
              <a:ext uri="{FF2B5EF4-FFF2-40B4-BE49-F238E27FC236}">
                <a16:creationId xmlns:a16="http://schemas.microsoft.com/office/drawing/2014/main" id="{B63C69B8-50B4-51C2-6AA2-921AFCE94227}"/>
              </a:ext>
            </a:extLst>
          </p:cNvPr>
          <p:cNvSpPr txBox="1"/>
          <p:nvPr/>
        </p:nvSpPr>
        <p:spPr>
          <a:xfrm>
            <a:off x="1420753" y="2320176"/>
            <a:ext cx="1847850" cy="646331"/>
          </a:xfrm>
          <a:prstGeom prst="rect">
            <a:avLst/>
          </a:prstGeom>
          <a:noFill/>
        </p:spPr>
        <p:txBody>
          <a:bodyPr wrap="square">
            <a:spAutoFit/>
          </a:bodyPr>
          <a:lstStyle/>
          <a:p>
            <a:pPr algn="ctr"/>
            <a:r>
              <a:rPr lang="en-US" dirty="0"/>
              <a:t>Signal generation</a:t>
            </a:r>
          </a:p>
          <a:p>
            <a:pPr algn="ctr"/>
            <a:r>
              <a:rPr lang="en-US" dirty="0"/>
              <a:t>(digital sensors)</a:t>
            </a:r>
          </a:p>
        </p:txBody>
      </p:sp>
      <p:sp>
        <p:nvSpPr>
          <p:cNvPr id="9" name="TextBox 8">
            <a:extLst>
              <a:ext uri="{FF2B5EF4-FFF2-40B4-BE49-F238E27FC236}">
                <a16:creationId xmlns:a16="http://schemas.microsoft.com/office/drawing/2014/main" id="{DDF5C252-7830-9598-16FD-05E1A89BAA92}"/>
              </a:ext>
            </a:extLst>
          </p:cNvPr>
          <p:cNvSpPr txBox="1"/>
          <p:nvPr/>
        </p:nvSpPr>
        <p:spPr>
          <a:xfrm>
            <a:off x="3701549" y="2458675"/>
            <a:ext cx="1847850" cy="369332"/>
          </a:xfrm>
          <a:prstGeom prst="rect">
            <a:avLst/>
          </a:prstGeom>
          <a:noFill/>
        </p:spPr>
        <p:txBody>
          <a:bodyPr wrap="square">
            <a:spAutoFit/>
          </a:bodyPr>
          <a:lstStyle/>
          <a:p>
            <a:pPr algn="ctr"/>
            <a:r>
              <a:rPr lang="en-US" dirty="0"/>
              <a:t>Time domain</a:t>
            </a:r>
          </a:p>
        </p:txBody>
      </p:sp>
      <p:sp>
        <p:nvSpPr>
          <p:cNvPr id="12" name="TextBox 11">
            <a:extLst>
              <a:ext uri="{FF2B5EF4-FFF2-40B4-BE49-F238E27FC236}">
                <a16:creationId xmlns:a16="http://schemas.microsoft.com/office/drawing/2014/main" id="{03E9A72C-37A7-98FB-50EC-85B93EE17F31}"/>
              </a:ext>
            </a:extLst>
          </p:cNvPr>
          <p:cNvSpPr txBox="1"/>
          <p:nvPr/>
        </p:nvSpPr>
        <p:spPr>
          <a:xfrm>
            <a:off x="5559456" y="2458675"/>
            <a:ext cx="1933725" cy="369332"/>
          </a:xfrm>
          <a:prstGeom prst="rect">
            <a:avLst/>
          </a:prstGeom>
          <a:noFill/>
        </p:spPr>
        <p:txBody>
          <a:bodyPr wrap="square">
            <a:spAutoFit/>
          </a:bodyPr>
          <a:lstStyle/>
          <a:p>
            <a:pPr algn="ctr"/>
            <a:r>
              <a:rPr lang="en-US" dirty="0"/>
              <a:t>Frequency domain</a:t>
            </a:r>
          </a:p>
        </p:txBody>
      </p:sp>
      <p:sp>
        <p:nvSpPr>
          <p:cNvPr id="15" name="TextBox 14">
            <a:extLst>
              <a:ext uri="{FF2B5EF4-FFF2-40B4-BE49-F238E27FC236}">
                <a16:creationId xmlns:a16="http://schemas.microsoft.com/office/drawing/2014/main" id="{C1C1B8DF-4A4A-32E2-1124-0CAE14AB2413}"/>
              </a:ext>
            </a:extLst>
          </p:cNvPr>
          <p:cNvSpPr txBox="1"/>
          <p:nvPr/>
        </p:nvSpPr>
        <p:spPr>
          <a:xfrm>
            <a:off x="7503237" y="2458675"/>
            <a:ext cx="1071639" cy="369332"/>
          </a:xfrm>
          <a:prstGeom prst="rect">
            <a:avLst/>
          </a:prstGeom>
          <a:noFill/>
        </p:spPr>
        <p:txBody>
          <a:bodyPr wrap="square">
            <a:spAutoFit/>
          </a:bodyPr>
          <a:lstStyle/>
          <a:p>
            <a:pPr algn="ctr"/>
            <a:r>
              <a:rPr lang="en-US" dirty="0"/>
              <a:t>Big data </a:t>
            </a:r>
          </a:p>
        </p:txBody>
      </p:sp>
      <p:sp>
        <p:nvSpPr>
          <p:cNvPr id="24" name="TextBox 23">
            <a:extLst>
              <a:ext uri="{FF2B5EF4-FFF2-40B4-BE49-F238E27FC236}">
                <a16:creationId xmlns:a16="http://schemas.microsoft.com/office/drawing/2014/main" id="{80DF98C6-4ABE-E9FD-0FFF-233656152D82}"/>
              </a:ext>
            </a:extLst>
          </p:cNvPr>
          <p:cNvSpPr txBox="1"/>
          <p:nvPr/>
        </p:nvSpPr>
        <p:spPr>
          <a:xfrm>
            <a:off x="4044661" y="3411855"/>
            <a:ext cx="1161627" cy="369332"/>
          </a:xfrm>
          <a:prstGeom prst="rect">
            <a:avLst/>
          </a:prstGeom>
          <a:noFill/>
          <a:ln w="12700">
            <a:solidFill>
              <a:schemeClr val="tx1"/>
            </a:solidFill>
          </a:ln>
        </p:spPr>
        <p:txBody>
          <a:bodyPr wrap="square">
            <a:spAutoFit/>
          </a:bodyPr>
          <a:lstStyle/>
          <a:p>
            <a:pPr algn="ctr"/>
            <a:r>
              <a:rPr lang="en-US" dirty="0"/>
              <a:t>Sampling</a:t>
            </a:r>
          </a:p>
        </p:txBody>
      </p:sp>
      <p:sp>
        <p:nvSpPr>
          <p:cNvPr id="25" name="TextBox 24">
            <a:extLst>
              <a:ext uri="{FF2B5EF4-FFF2-40B4-BE49-F238E27FC236}">
                <a16:creationId xmlns:a16="http://schemas.microsoft.com/office/drawing/2014/main" id="{691DA9ED-1B1E-EB20-383A-B896AF9A50FC}"/>
              </a:ext>
            </a:extLst>
          </p:cNvPr>
          <p:cNvSpPr txBox="1"/>
          <p:nvPr/>
        </p:nvSpPr>
        <p:spPr>
          <a:xfrm>
            <a:off x="3934927" y="2935265"/>
            <a:ext cx="1381094" cy="369332"/>
          </a:xfrm>
          <a:prstGeom prst="rect">
            <a:avLst/>
          </a:prstGeom>
          <a:noFill/>
          <a:ln w="12700">
            <a:solidFill>
              <a:schemeClr val="tx1"/>
            </a:solidFill>
          </a:ln>
        </p:spPr>
        <p:txBody>
          <a:bodyPr wrap="square">
            <a:spAutoFit/>
          </a:bodyPr>
          <a:lstStyle/>
          <a:p>
            <a:pPr algn="ctr"/>
            <a:r>
              <a:rPr lang="en-US" dirty="0"/>
              <a:t>Quantization</a:t>
            </a:r>
          </a:p>
        </p:txBody>
      </p:sp>
      <p:sp>
        <p:nvSpPr>
          <p:cNvPr id="26" name="TextBox 25">
            <a:extLst>
              <a:ext uri="{FF2B5EF4-FFF2-40B4-BE49-F238E27FC236}">
                <a16:creationId xmlns:a16="http://schemas.microsoft.com/office/drawing/2014/main" id="{53052DBB-8A5F-156B-68A0-197F9A56A0EE}"/>
              </a:ext>
            </a:extLst>
          </p:cNvPr>
          <p:cNvSpPr txBox="1"/>
          <p:nvPr/>
        </p:nvSpPr>
        <p:spPr>
          <a:xfrm>
            <a:off x="6038123" y="2935265"/>
            <a:ext cx="808220"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Pitch</a:t>
            </a:r>
          </a:p>
        </p:txBody>
      </p:sp>
      <p:sp>
        <p:nvSpPr>
          <p:cNvPr id="27" name="TextBox 26">
            <a:extLst>
              <a:ext uri="{FF2B5EF4-FFF2-40B4-BE49-F238E27FC236}">
                <a16:creationId xmlns:a16="http://schemas.microsoft.com/office/drawing/2014/main" id="{E825A2D1-D8DF-52BA-A2FF-5CD79FAF383E}"/>
              </a:ext>
            </a:extLst>
          </p:cNvPr>
          <p:cNvSpPr txBox="1"/>
          <p:nvPr/>
        </p:nvSpPr>
        <p:spPr>
          <a:xfrm>
            <a:off x="6038123" y="3888445"/>
            <a:ext cx="976390"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Filtering</a:t>
            </a:r>
          </a:p>
        </p:txBody>
      </p:sp>
      <p:sp>
        <p:nvSpPr>
          <p:cNvPr id="28" name="TextBox 27">
            <a:extLst>
              <a:ext uri="{FF2B5EF4-FFF2-40B4-BE49-F238E27FC236}">
                <a16:creationId xmlns:a16="http://schemas.microsoft.com/office/drawing/2014/main" id="{ACDFE424-97FB-451A-26BA-CBEEC2834698}"/>
              </a:ext>
            </a:extLst>
          </p:cNvPr>
          <p:cNvSpPr txBox="1"/>
          <p:nvPr/>
        </p:nvSpPr>
        <p:spPr>
          <a:xfrm>
            <a:off x="6484154" y="5474390"/>
            <a:ext cx="2090722"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Parallel computing</a:t>
            </a:r>
          </a:p>
        </p:txBody>
      </p:sp>
      <p:sp>
        <p:nvSpPr>
          <p:cNvPr id="30" name="TextBox 29">
            <a:extLst>
              <a:ext uri="{FF2B5EF4-FFF2-40B4-BE49-F238E27FC236}">
                <a16:creationId xmlns:a16="http://schemas.microsoft.com/office/drawing/2014/main" id="{C891C3F3-BEE9-20BE-B122-D6572514DA65}"/>
              </a:ext>
            </a:extLst>
          </p:cNvPr>
          <p:cNvSpPr txBox="1"/>
          <p:nvPr/>
        </p:nvSpPr>
        <p:spPr>
          <a:xfrm>
            <a:off x="6617442" y="4405524"/>
            <a:ext cx="1957434"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Machine learning</a:t>
            </a:r>
          </a:p>
        </p:txBody>
      </p:sp>
      <p:sp>
        <p:nvSpPr>
          <p:cNvPr id="18" name="TextBox 17">
            <a:extLst>
              <a:ext uri="{FF2B5EF4-FFF2-40B4-BE49-F238E27FC236}">
                <a16:creationId xmlns:a16="http://schemas.microsoft.com/office/drawing/2014/main" id="{204772D3-F6E7-3CCB-1F90-3C52850D2651}"/>
              </a:ext>
            </a:extLst>
          </p:cNvPr>
          <p:cNvSpPr txBox="1"/>
          <p:nvPr/>
        </p:nvSpPr>
        <p:spPr>
          <a:xfrm>
            <a:off x="2557741" y="4405524"/>
            <a:ext cx="1104900" cy="369332"/>
          </a:xfrm>
          <a:prstGeom prst="rect">
            <a:avLst/>
          </a:prstGeom>
          <a:solidFill>
            <a:schemeClr val="tx1">
              <a:alpha val="10000"/>
            </a:schemeClr>
          </a:solidFill>
        </p:spPr>
        <p:txBody>
          <a:bodyPr wrap="square">
            <a:spAutoFit/>
          </a:bodyPr>
          <a:lstStyle/>
          <a:p>
            <a:pPr algn="ctr"/>
            <a:r>
              <a:rPr lang="en-US" dirty="0">
                <a:solidFill>
                  <a:schemeClr val="bg1">
                    <a:lumMod val="75000"/>
                  </a:schemeClr>
                </a:solidFill>
              </a:rPr>
              <a:t>2D signal </a:t>
            </a:r>
          </a:p>
        </p:txBody>
      </p:sp>
      <p:sp>
        <p:nvSpPr>
          <p:cNvPr id="33" name="TextBox 32">
            <a:extLst>
              <a:ext uri="{FF2B5EF4-FFF2-40B4-BE49-F238E27FC236}">
                <a16:creationId xmlns:a16="http://schemas.microsoft.com/office/drawing/2014/main" id="{CCC49055-3BF5-4DDB-6C26-5577CA8966FF}"/>
              </a:ext>
            </a:extLst>
          </p:cNvPr>
          <p:cNvSpPr txBox="1"/>
          <p:nvPr/>
        </p:nvSpPr>
        <p:spPr>
          <a:xfrm>
            <a:off x="2614105" y="4773492"/>
            <a:ext cx="992172"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Camera</a:t>
            </a:r>
          </a:p>
        </p:txBody>
      </p:sp>
      <p:grpSp>
        <p:nvGrpSpPr>
          <p:cNvPr id="40" name="Group 39">
            <a:extLst>
              <a:ext uri="{FF2B5EF4-FFF2-40B4-BE49-F238E27FC236}">
                <a16:creationId xmlns:a16="http://schemas.microsoft.com/office/drawing/2014/main" id="{28F1A7CA-DA0F-D012-858C-A165130D985C}"/>
              </a:ext>
            </a:extLst>
          </p:cNvPr>
          <p:cNvGrpSpPr/>
          <p:nvPr/>
        </p:nvGrpSpPr>
        <p:grpSpPr>
          <a:xfrm>
            <a:off x="612303" y="5144588"/>
            <a:ext cx="1495298" cy="1113819"/>
            <a:chOff x="1273473" y="5398146"/>
            <a:chExt cx="1495298" cy="1113819"/>
          </a:xfrm>
        </p:grpSpPr>
        <p:sp>
          <p:nvSpPr>
            <p:cNvPr id="21" name="TextBox 20">
              <a:extLst>
                <a:ext uri="{FF2B5EF4-FFF2-40B4-BE49-F238E27FC236}">
                  <a16:creationId xmlns:a16="http://schemas.microsoft.com/office/drawing/2014/main" id="{2780128D-2CF3-B03A-45CC-A56B81F55F0E}"/>
                </a:ext>
              </a:extLst>
            </p:cNvPr>
            <p:cNvSpPr txBox="1"/>
            <p:nvPr/>
          </p:nvSpPr>
          <p:spPr>
            <a:xfrm>
              <a:off x="1468672" y="5398146"/>
              <a:ext cx="1104900" cy="369332"/>
            </a:xfrm>
            <a:prstGeom prst="rect">
              <a:avLst/>
            </a:prstGeom>
            <a:solidFill>
              <a:schemeClr val="tx1">
                <a:alpha val="10000"/>
              </a:schemeClr>
            </a:solidFill>
          </p:spPr>
          <p:txBody>
            <a:bodyPr wrap="square">
              <a:spAutoFit/>
            </a:bodyPr>
            <a:lstStyle/>
            <a:p>
              <a:pPr algn="ctr"/>
              <a:r>
                <a:rPr lang="en-US" dirty="0">
                  <a:solidFill>
                    <a:schemeClr val="bg1">
                      <a:lumMod val="75000"/>
                    </a:schemeClr>
                  </a:solidFill>
                </a:rPr>
                <a:t>3D signal </a:t>
              </a:r>
            </a:p>
          </p:txBody>
        </p:sp>
        <p:sp>
          <p:nvSpPr>
            <p:cNvPr id="34" name="TextBox 33">
              <a:extLst>
                <a:ext uri="{FF2B5EF4-FFF2-40B4-BE49-F238E27FC236}">
                  <a16:creationId xmlns:a16="http://schemas.microsoft.com/office/drawing/2014/main" id="{1A017BA8-7D63-E396-B053-F8A3D25E979A}"/>
                </a:ext>
              </a:extLst>
            </p:cNvPr>
            <p:cNvSpPr txBox="1"/>
            <p:nvPr/>
          </p:nvSpPr>
          <p:spPr>
            <a:xfrm>
              <a:off x="1273473" y="5773301"/>
              <a:ext cx="1495298"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GPS receivers</a:t>
              </a:r>
            </a:p>
          </p:txBody>
        </p:sp>
        <p:sp>
          <p:nvSpPr>
            <p:cNvPr id="35" name="TextBox 34">
              <a:extLst>
                <a:ext uri="{FF2B5EF4-FFF2-40B4-BE49-F238E27FC236}">
                  <a16:creationId xmlns:a16="http://schemas.microsoft.com/office/drawing/2014/main" id="{F861AA6F-0E2C-9F8E-CDF6-AEABB9F3BE1B}"/>
                </a:ext>
              </a:extLst>
            </p:cNvPr>
            <p:cNvSpPr txBox="1"/>
            <p:nvPr/>
          </p:nvSpPr>
          <p:spPr>
            <a:xfrm>
              <a:off x="1528084" y="6142633"/>
              <a:ext cx="986077"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LiDAR</a:t>
              </a:r>
            </a:p>
          </p:txBody>
        </p:sp>
      </p:grpSp>
      <p:sp>
        <p:nvSpPr>
          <p:cNvPr id="22" name="TextBox 21">
            <a:extLst>
              <a:ext uri="{FF2B5EF4-FFF2-40B4-BE49-F238E27FC236}">
                <a16:creationId xmlns:a16="http://schemas.microsoft.com/office/drawing/2014/main" id="{F08C3126-2912-6CBB-8C1D-BAD3480F450A}"/>
              </a:ext>
            </a:extLst>
          </p:cNvPr>
          <p:cNvSpPr txBox="1"/>
          <p:nvPr/>
        </p:nvSpPr>
        <p:spPr>
          <a:xfrm>
            <a:off x="2362542" y="5474390"/>
            <a:ext cx="1495299" cy="646331"/>
          </a:xfrm>
          <a:prstGeom prst="rect">
            <a:avLst/>
          </a:prstGeom>
          <a:solidFill>
            <a:schemeClr val="tx1">
              <a:alpha val="10000"/>
            </a:schemeClr>
          </a:solidFill>
        </p:spPr>
        <p:txBody>
          <a:bodyPr wrap="square">
            <a:spAutoFit/>
          </a:bodyPr>
          <a:lstStyle/>
          <a:p>
            <a:pPr algn="ctr"/>
            <a:r>
              <a:rPr lang="en-US" dirty="0">
                <a:solidFill>
                  <a:schemeClr val="bg1">
                    <a:lumMod val="75000"/>
                  </a:schemeClr>
                </a:solidFill>
              </a:rPr>
              <a:t>Large-volume datasets </a:t>
            </a:r>
          </a:p>
        </p:txBody>
      </p:sp>
      <p:sp>
        <p:nvSpPr>
          <p:cNvPr id="36" name="TextBox 35">
            <a:extLst>
              <a:ext uri="{FF2B5EF4-FFF2-40B4-BE49-F238E27FC236}">
                <a16:creationId xmlns:a16="http://schemas.microsoft.com/office/drawing/2014/main" id="{C6647827-578B-F3D9-58F9-CE60C0F4FFDC}"/>
              </a:ext>
            </a:extLst>
          </p:cNvPr>
          <p:cNvSpPr txBox="1"/>
          <p:nvPr/>
        </p:nvSpPr>
        <p:spPr>
          <a:xfrm>
            <a:off x="2143329" y="6117336"/>
            <a:ext cx="1933725"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Nationwide LiDAR</a:t>
            </a:r>
          </a:p>
        </p:txBody>
      </p:sp>
      <p:grpSp>
        <p:nvGrpSpPr>
          <p:cNvPr id="38" name="Group 37">
            <a:extLst>
              <a:ext uri="{FF2B5EF4-FFF2-40B4-BE49-F238E27FC236}">
                <a16:creationId xmlns:a16="http://schemas.microsoft.com/office/drawing/2014/main" id="{1837F9D6-7BE0-9C3A-F5EE-B9E71BF6952D}"/>
              </a:ext>
            </a:extLst>
          </p:cNvPr>
          <p:cNvGrpSpPr/>
          <p:nvPr/>
        </p:nvGrpSpPr>
        <p:grpSpPr>
          <a:xfrm>
            <a:off x="669405" y="3009268"/>
            <a:ext cx="1381094" cy="2034438"/>
            <a:chOff x="1519253" y="3022958"/>
            <a:chExt cx="1381094" cy="2034438"/>
          </a:xfrm>
        </p:grpSpPr>
        <p:sp>
          <p:nvSpPr>
            <p:cNvPr id="37" name="TextBox 36">
              <a:extLst>
                <a:ext uri="{FF2B5EF4-FFF2-40B4-BE49-F238E27FC236}">
                  <a16:creationId xmlns:a16="http://schemas.microsoft.com/office/drawing/2014/main" id="{37557067-36ED-71B5-760C-7BA592000EB1}"/>
                </a:ext>
              </a:extLst>
            </p:cNvPr>
            <p:cNvSpPr txBox="1"/>
            <p:nvPr/>
          </p:nvSpPr>
          <p:spPr>
            <a:xfrm>
              <a:off x="1591237" y="4411065"/>
              <a:ext cx="1237126" cy="646331"/>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Moisture</a:t>
              </a:r>
              <a:br>
                <a:rPr lang="en-US" dirty="0">
                  <a:solidFill>
                    <a:schemeClr val="bg1">
                      <a:lumMod val="75000"/>
                    </a:schemeClr>
                  </a:solidFill>
                </a:rPr>
              </a:br>
              <a:r>
                <a:rPr lang="en-US" dirty="0">
                  <a:solidFill>
                    <a:schemeClr val="bg1">
                      <a:lumMod val="75000"/>
                    </a:schemeClr>
                  </a:solidFill>
                </a:rPr>
                <a:t>sensor</a:t>
              </a:r>
            </a:p>
          </p:txBody>
        </p:sp>
        <p:sp>
          <p:nvSpPr>
            <p:cNvPr id="17" name="TextBox 16">
              <a:extLst>
                <a:ext uri="{FF2B5EF4-FFF2-40B4-BE49-F238E27FC236}">
                  <a16:creationId xmlns:a16="http://schemas.microsoft.com/office/drawing/2014/main" id="{74CEE1D3-9B49-1564-307A-71F3CADFDF14}"/>
                </a:ext>
              </a:extLst>
            </p:cNvPr>
            <p:cNvSpPr txBox="1"/>
            <p:nvPr/>
          </p:nvSpPr>
          <p:spPr>
            <a:xfrm>
              <a:off x="1657350" y="3022958"/>
              <a:ext cx="1104900" cy="369332"/>
            </a:xfrm>
            <a:prstGeom prst="rect">
              <a:avLst/>
            </a:prstGeom>
            <a:solidFill>
              <a:schemeClr val="tx1">
                <a:alpha val="10000"/>
              </a:schemeClr>
            </a:solidFill>
            <a:ln w="12700">
              <a:noFill/>
            </a:ln>
          </p:spPr>
          <p:txBody>
            <a:bodyPr wrap="square">
              <a:spAutoFit/>
            </a:bodyPr>
            <a:lstStyle/>
            <a:p>
              <a:pPr algn="ctr"/>
              <a:r>
                <a:rPr lang="en-US" dirty="0"/>
                <a:t>1D signal </a:t>
              </a:r>
            </a:p>
          </p:txBody>
        </p:sp>
        <p:sp>
          <p:nvSpPr>
            <p:cNvPr id="23" name="TextBox 22">
              <a:extLst>
                <a:ext uri="{FF2B5EF4-FFF2-40B4-BE49-F238E27FC236}">
                  <a16:creationId xmlns:a16="http://schemas.microsoft.com/office/drawing/2014/main" id="{01BECE5B-E503-BEC3-51E9-21EB403B81F3}"/>
                </a:ext>
              </a:extLst>
            </p:cNvPr>
            <p:cNvSpPr txBox="1"/>
            <p:nvPr/>
          </p:nvSpPr>
          <p:spPr>
            <a:xfrm>
              <a:off x="1519253" y="3390068"/>
              <a:ext cx="1381094" cy="369332"/>
            </a:xfrm>
            <a:prstGeom prst="rect">
              <a:avLst/>
            </a:prstGeom>
            <a:noFill/>
            <a:ln w="12700">
              <a:solidFill>
                <a:schemeClr val="tx1"/>
              </a:solidFill>
            </a:ln>
          </p:spPr>
          <p:txBody>
            <a:bodyPr wrap="square">
              <a:spAutoFit/>
            </a:bodyPr>
            <a:lstStyle/>
            <a:p>
              <a:pPr algn="ctr"/>
              <a:r>
                <a:rPr lang="en-US" dirty="0"/>
                <a:t>Microphone</a:t>
              </a:r>
            </a:p>
          </p:txBody>
        </p:sp>
        <p:sp>
          <p:nvSpPr>
            <p:cNvPr id="32" name="TextBox 31">
              <a:extLst>
                <a:ext uri="{FF2B5EF4-FFF2-40B4-BE49-F238E27FC236}">
                  <a16:creationId xmlns:a16="http://schemas.microsoft.com/office/drawing/2014/main" id="{1CFF70EF-0E58-E965-4185-F1446296DDB7}"/>
                </a:ext>
              </a:extLst>
            </p:cNvPr>
            <p:cNvSpPr txBox="1"/>
            <p:nvPr/>
          </p:nvSpPr>
          <p:spPr>
            <a:xfrm>
              <a:off x="1519253" y="3764734"/>
              <a:ext cx="1381094" cy="646331"/>
            </a:xfrm>
            <a:prstGeom prst="rect">
              <a:avLst/>
            </a:prstGeom>
            <a:noFill/>
            <a:ln w="12700">
              <a:solidFill>
                <a:schemeClr val="tx1"/>
              </a:solidFill>
            </a:ln>
          </p:spPr>
          <p:txBody>
            <a:bodyPr wrap="square">
              <a:spAutoFit/>
            </a:bodyPr>
            <a:lstStyle/>
            <a:p>
              <a:pPr algn="ctr"/>
              <a:r>
                <a:rPr lang="en-US" dirty="0"/>
                <a:t>Temperature</a:t>
              </a:r>
              <a:br>
                <a:rPr lang="en-US" dirty="0"/>
              </a:br>
              <a:r>
                <a:rPr lang="en-US" dirty="0"/>
                <a:t>sensor</a:t>
              </a:r>
            </a:p>
          </p:txBody>
        </p:sp>
      </p:grpSp>
      <p:cxnSp>
        <p:nvCxnSpPr>
          <p:cNvPr id="43" name="Connector: Elbow 42">
            <a:extLst>
              <a:ext uri="{FF2B5EF4-FFF2-40B4-BE49-F238E27FC236}">
                <a16:creationId xmlns:a16="http://schemas.microsoft.com/office/drawing/2014/main" id="{B539CBD6-B039-D9DD-983A-25E3395EAB46}"/>
              </a:ext>
            </a:extLst>
          </p:cNvPr>
          <p:cNvCxnSpPr>
            <a:cxnSpLocks/>
            <a:stCxn id="23" idx="3"/>
            <a:endCxn id="25" idx="1"/>
          </p:cNvCxnSpPr>
          <p:nvPr/>
        </p:nvCxnSpPr>
        <p:spPr>
          <a:xfrm flipV="1">
            <a:off x="2050499" y="3119931"/>
            <a:ext cx="1884428" cy="441113"/>
          </a:xfrm>
          <a:prstGeom prst="bentConnector3">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Connector: Elbow 44">
            <a:extLst>
              <a:ext uri="{FF2B5EF4-FFF2-40B4-BE49-F238E27FC236}">
                <a16:creationId xmlns:a16="http://schemas.microsoft.com/office/drawing/2014/main" id="{EE80C154-B7AF-A59C-5E7E-8140E3CB0CCB}"/>
              </a:ext>
            </a:extLst>
          </p:cNvPr>
          <p:cNvCxnSpPr>
            <a:cxnSpLocks/>
            <a:stCxn id="25" idx="2"/>
            <a:endCxn id="24" idx="0"/>
          </p:cNvCxnSpPr>
          <p:nvPr/>
        </p:nvCxnSpPr>
        <p:spPr>
          <a:xfrm rot="16200000" flipH="1">
            <a:off x="4571845" y="3358225"/>
            <a:ext cx="107258" cy="1"/>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853B4368-2A6F-69DA-CC7E-8E69C41A63E0}"/>
              </a:ext>
            </a:extLst>
          </p:cNvPr>
          <p:cNvSpPr txBox="1"/>
          <p:nvPr/>
        </p:nvSpPr>
        <p:spPr>
          <a:xfrm>
            <a:off x="4044661" y="3888445"/>
            <a:ext cx="1161627" cy="369332"/>
          </a:xfrm>
          <a:prstGeom prst="rect">
            <a:avLst/>
          </a:prstGeom>
          <a:noFill/>
          <a:ln w="12700">
            <a:solidFill>
              <a:schemeClr val="tx1"/>
            </a:solidFill>
          </a:ln>
        </p:spPr>
        <p:txBody>
          <a:bodyPr wrap="square">
            <a:spAutoFit/>
          </a:bodyPr>
          <a:lstStyle/>
          <a:p>
            <a:pPr algn="ctr"/>
            <a:r>
              <a:rPr lang="en-US" dirty="0"/>
              <a:t>Data type</a:t>
            </a:r>
          </a:p>
        </p:txBody>
      </p:sp>
      <p:cxnSp>
        <p:nvCxnSpPr>
          <p:cNvPr id="49" name="Connector: Elbow 48">
            <a:extLst>
              <a:ext uri="{FF2B5EF4-FFF2-40B4-BE49-F238E27FC236}">
                <a16:creationId xmlns:a16="http://schemas.microsoft.com/office/drawing/2014/main" id="{05066A3C-4964-20ED-DD36-8E92011AD62A}"/>
              </a:ext>
            </a:extLst>
          </p:cNvPr>
          <p:cNvCxnSpPr>
            <a:cxnSpLocks/>
            <a:stCxn id="32" idx="3"/>
            <a:endCxn id="48" idx="1"/>
          </p:cNvCxnSpPr>
          <p:nvPr/>
        </p:nvCxnSpPr>
        <p:spPr>
          <a:xfrm flipV="1">
            <a:off x="2050499" y="4073111"/>
            <a:ext cx="1994162" cy="1099"/>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onnector: Elbow 58">
            <a:extLst>
              <a:ext uri="{FF2B5EF4-FFF2-40B4-BE49-F238E27FC236}">
                <a16:creationId xmlns:a16="http://schemas.microsoft.com/office/drawing/2014/main" id="{75405825-DB22-5F88-6167-6FC4A1A88EA5}"/>
              </a:ext>
            </a:extLst>
          </p:cNvPr>
          <p:cNvCxnSpPr>
            <a:cxnSpLocks/>
            <a:stCxn id="24" idx="3"/>
            <a:endCxn id="26" idx="1"/>
          </p:cNvCxnSpPr>
          <p:nvPr/>
        </p:nvCxnSpPr>
        <p:spPr>
          <a:xfrm flipV="1">
            <a:off x="5206288" y="3119931"/>
            <a:ext cx="831835" cy="476590"/>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7" name="Connector: Elbow 66">
            <a:extLst>
              <a:ext uri="{FF2B5EF4-FFF2-40B4-BE49-F238E27FC236}">
                <a16:creationId xmlns:a16="http://schemas.microsoft.com/office/drawing/2014/main" id="{B4D95A7C-06CC-1B47-D245-5B5F6B17D822}"/>
              </a:ext>
            </a:extLst>
          </p:cNvPr>
          <p:cNvCxnSpPr>
            <a:cxnSpLocks/>
            <a:stCxn id="26" idx="2"/>
            <a:endCxn id="27" idx="0"/>
          </p:cNvCxnSpPr>
          <p:nvPr/>
        </p:nvCxnSpPr>
        <p:spPr>
          <a:xfrm rot="16200000" flipH="1">
            <a:off x="6192351" y="3554478"/>
            <a:ext cx="583848" cy="84085"/>
          </a:xfrm>
          <a:prstGeom prst="bentConnector3">
            <a:avLst>
              <a:gd name="adj1" fmla="val 50000"/>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Connector: Elbow 70">
            <a:extLst>
              <a:ext uri="{FF2B5EF4-FFF2-40B4-BE49-F238E27FC236}">
                <a16:creationId xmlns:a16="http://schemas.microsoft.com/office/drawing/2014/main" id="{6C50BF48-B2D9-BA3B-53C9-95E7E52471B1}"/>
              </a:ext>
            </a:extLst>
          </p:cNvPr>
          <p:cNvCxnSpPr>
            <a:cxnSpLocks/>
            <a:stCxn id="36" idx="3"/>
            <a:endCxn id="28" idx="1"/>
          </p:cNvCxnSpPr>
          <p:nvPr/>
        </p:nvCxnSpPr>
        <p:spPr>
          <a:xfrm flipV="1">
            <a:off x="4077054" y="5659056"/>
            <a:ext cx="2407100" cy="642946"/>
          </a:xfrm>
          <a:prstGeom prst="bentConnector3">
            <a:avLst>
              <a:gd name="adj1" fmla="val 50000"/>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Connector: Elbow 73">
            <a:extLst>
              <a:ext uri="{FF2B5EF4-FFF2-40B4-BE49-F238E27FC236}">
                <a16:creationId xmlns:a16="http://schemas.microsoft.com/office/drawing/2014/main" id="{CDA74E9A-BCF0-5BA4-EB36-1B6EDAAB8AEB}"/>
              </a:ext>
            </a:extLst>
          </p:cNvPr>
          <p:cNvCxnSpPr>
            <a:cxnSpLocks/>
            <a:stCxn id="33" idx="3"/>
            <a:endCxn id="30" idx="1"/>
          </p:cNvCxnSpPr>
          <p:nvPr/>
        </p:nvCxnSpPr>
        <p:spPr>
          <a:xfrm flipV="1">
            <a:off x="3606277" y="4590190"/>
            <a:ext cx="3011165" cy="367968"/>
          </a:xfrm>
          <a:prstGeom prst="bentConnector3">
            <a:avLst>
              <a:gd name="adj1" fmla="val 50000"/>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Connector: Elbow 7">
            <a:extLst>
              <a:ext uri="{FF2B5EF4-FFF2-40B4-BE49-F238E27FC236}">
                <a16:creationId xmlns:a16="http://schemas.microsoft.com/office/drawing/2014/main" id="{D185CE75-DEFD-B708-4E30-6576B0611CC7}"/>
              </a:ext>
            </a:extLst>
          </p:cNvPr>
          <p:cNvCxnSpPr>
            <a:cxnSpLocks/>
            <a:stCxn id="24" idx="2"/>
            <a:endCxn id="48" idx="0"/>
          </p:cNvCxnSpPr>
          <p:nvPr/>
        </p:nvCxnSpPr>
        <p:spPr>
          <a:xfrm rot="5400000">
            <a:off x="4571846" y="3834816"/>
            <a:ext cx="107258" cy="12700"/>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637130EE-C7C1-29CF-184C-5CC3324E51BF}"/>
              </a:ext>
            </a:extLst>
          </p:cNvPr>
          <p:cNvSpPr txBox="1"/>
          <p:nvPr/>
        </p:nvSpPr>
        <p:spPr>
          <a:xfrm rot="16200000">
            <a:off x="-435202" y="3841821"/>
            <a:ext cx="1897375" cy="369332"/>
          </a:xfrm>
          <a:prstGeom prst="rect">
            <a:avLst/>
          </a:prstGeom>
          <a:noFill/>
          <a:ln w="12700">
            <a:noFill/>
          </a:ln>
        </p:spPr>
        <p:txBody>
          <a:bodyPr wrap="square">
            <a:spAutoFit/>
          </a:bodyPr>
          <a:lstStyle/>
          <a:p>
            <a:pPr algn="ctr"/>
            <a:r>
              <a:rPr lang="en-US" dirty="0">
                <a:solidFill>
                  <a:srgbClr val="00B050"/>
                </a:solidFill>
                <a:highlight>
                  <a:srgbClr val="FFFF00"/>
                </a:highlight>
              </a:rPr>
              <a:t>Set bonus: 100</a:t>
            </a:r>
          </a:p>
        </p:txBody>
      </p:sp>
      <p:sp>
        <p:nvSpPr>
          <p:cNvPr id="7" name="TextBox 6">
            <a:extLst>
              <a:ext uri="{FF2B5EF4-FFF2-40B4-BE49-F238E27FC236}">
                <a16:creationId xmlns:a16="http://schemas.microsoft.com/office/drawing/2014/main" id="{229DF5DE-7B1F-3DD3-BEE2-C3D8ECEACE6B}"/>
              </a:ext>
            </a:extLst>
          </p:cNvPr>
          <p:cNvSpPr txBox="1"/>
          <p:nvPr/>
        </p:nvSpPr>
        <p:spPr>
          <a:xfrm>
            <a:off x="1655464" y="3301249"/>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1" name="TextBox 10">
            <a:extLst>
              <a:ext uri="{FF2B5EF4-FFF2-40B4-BE49-F238E27FC236}">
                <a16:creationId xmlns:a16="http://schemas.microsoft.com/office/drawing/2014/main" id="{29EA5520-5EB5-74A7-80D9-00AF466A878A}"/>
              </a:ext>
            </a:extLst>
          </p:cNvPr>
          <p:cNvSpPr txBox="1"/>
          <p:nvPr/>
        </p:nvSpPr>
        <p:spPr>
          <a:xfrm>
            <a:off x="1650269" y="4157079"/>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3" name="TextBox 12">
            <a:extLst>
              <a:ext uri="{FF2B5EF4-FFF2-40B4-BE49-F238E27FC236}">
                <a16:creationId xmlns:a16="http://schemas.microsoft.com/office/drawing/2014/main" id="{205FAE21-3D64-DAC9-D868-6CF4D638D452}"/>
              </a:ext>
            </a:extLst>
          </p:cNvPr>
          <p:cNvSpPr txBox="1"/>
          <p:nvPr/>
        </p:nvSpPr>
        <p:spPr>
          <a:xfrm>
            <a:off x="1582607" y="4808154"/>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4" name="TextBox 13">
            <a:extLst>
              <a:ext uri="{FF2B5EF4-FFF2-40B4-BE49-F238E27FC236}">
                <a16:creationId xmlns:a16="http://schemas.microsoft.com/office/drawing/2014/main" id="{BE252735-4FCA-5CFE-2902-8C4BEFA947A0}"/>
              </a:ext>
            </a:extLst>
          </p:cNvPr>
          <p:cNvSpPr txBox="1"/>
          <p:nvPr/>
        </p:nvSpPr>
        <p:spPr>
          <a:xfrm>
            <a:off x="4923759" y="2861842"/>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6" name="TextBox 15">
            <a:extLst>
              <a:ext uri="{FF2B5EF4-FFF2-40B4-BE49-F238E27FC236}">
                <a16:creationId xmlns:a16="http://schemas.microsoft.com/office/drawing/2014/main" id="{CC7151E8-3AF7-D732-9D42-9A0B1D4FDFD2}"/>
              </a:ext>
            </a:extLst>
          </p:cNvPr>
          <p:cNvSpPr txBox="1"/>
          <p:nvPr/>
        </p:nvSpPr>
        <p:spPr>
          <a:xfrm>
            <a:off x="4807303" y="3339766"/>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9" name="TextBox 18">
            <a:extLst>
              <a:ext uri="{FF2B5EF4-FFF2-40B4-BE49-F238E27FC236}">
                <a16:creationId xmlns:a16="http://schemas.microsoft.com/office/drawing/2014/main" id="{3E619BC9-15E8-05D1-930B-94F083EC856D}"/>
              </a:ext>
            </a:extLst>
          </p:cNvPr>
          <p:cNvSpPr txBox="1"/>
          <p:nvPr/>
        </p:nvSpPr>
        <p:spPr>
          <a:xfrm>
            <a:off x="4811447" y="3816301"/>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20" name="TextBox 19">
            <a:extLst>
              <a:ext uri="{FF2B5EF4-FFF2-40B4-BE49-F238E27FC236}">
                <a16:creationId xmlns:a16="http://schemas.microsoft.com/office/drawing/2014/main" id="{E0A8A1D1-434B-6D95-77BA-D3045724B882}"/>
              </a:ext>
            </a:extLst>
          </p:cNvPr>
          <p:cNvSpPr txBox="1"/>
          <p:nvPr/>
        </p:nvSpPr>
        <p:spPr>
          <a:xfrm>
            <a:off x="6468209" y="2853666"/>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29" name="TextBox 28">
            <a:extLst>
              <a:ext uri="{FF2B5EF4-FFF2-40B4-BE49-F238E27FC236}">
                <a16:creationId xmlns:a16="http://schemas.microsoft.com/office/drawing/2014/main" id="{F14EB296-5E7A-5A3E-EE01-C10DB23D3D29}"/>
              </a:ext>
            </a:extLst>
          </p:cNvPr>
          <p:cNvSpPr txBox="1"/>
          <p:nvPr/>
        </p:nvSpPr>
        <p:spPr>
          <a:xfrm>
            <a:off x="6621854" y="3815957"/>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31" name="TextBox 30">
            <a:extLst>
              <a:ext uri="{FF2B5EF4-FFF2-40B4-BE49-F238E27FC236}">
                <a16:creationId xmlns:a16="http://schemas.microsoft.com/office/drawing/2014/main" id="{4E905DFB-63FD-9906-7C87-7BD6064EB970}"/>
              </a:ext>
            </a:extLst>
          </p:cNvPr>
          <p:cNvSpPr txBox="1"/>
          <p:nvPr/>
        </p:nvSpPr>
        <p:spPr>
          <a:xfrm>
            <a:off x="7390352" y="6209298"/>
            <a:ext cx="1297407" cy="307777"/>
          </a:xfrm>
          <a:prstGeom prst="rect">
            <a:avLst/>
          </a:prstGeom>
          <a:noFill/>
          <a:ln w="12700">
            <a:noFill/>
          </a:ln>
        </p:spPr>
        <p:txBody>
          <a:bodyPr wrap="square">
            <a:spAutoFit/>
          </a:bodyPr>
          <a:lstStyle/>
          <a:p>
            <a:pPr algn="ctr"/>
            <a:r>
              <a:rPr lang="en-US" sz="1400" dirty="0"/>
              <a:t>My points: 500</a:t>
            </a:r>
          </a:p>
        </p:txBody>
      </p:sp>
    </p:spTree>
    <p:extLst>
      <p:ext uri="{BB962C8B-B14F-4D97-AF65-F5344CB8AC3E}">
        <p14:creationId xmlns:p14="http://schemas.microsoft.com/office/powerpoint/2010/main" val="9537257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A98D98-426A-917C-DB56-EF441062B68B}"/>
              </a:ext>
            </a:extLst>
          </p:cNvPr>
          <p:cNvSpPr/>
          <p:nvPr/>
        </p:nvSpPr>
        <p:spPr>
          <a:xfrm>
            <a:off x="7200857" y="5344557"/>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7" y="6094274"/>
            <a:ext cx="561913"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109</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17492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Point system </a:t>
            </a:r>
            <a:r>
              <a:rPr lang="en-US" sz="2000" dirty="0"/>
              <a:t>– Positive feedback to encourage progress</a:t>
            </a:r>
            <a:endParaRPr lang="en-US" dirty="0"/>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
        <p:nvSpPr>
          <p:cNvPr id="6" name="TextBox 5">
            <a:extLst>
              <a:ext uri="{FF2B5EF4-FFF2-40B4-BE49-F238E27FC236}">
                <a16:creationId xmlns:a16="http://schemas.microsoft.com/office/drawing/2014/main" id="{B63C69B8-50B4-51C2-6AA2-921AFCE94227}"/>
              </a:ext>
            </a:extLst>
          </p:cNvPr>
          <p:cNvSpPr txBox="1"/>
          <p:nvPr/>
        </p:nvSpPr>
        <p:spPr>
          <a:xfrm>
            <a:off x="1420753" y="2320176"/>
            <a:ext cx="1847850" cy="646331"/>
          </a:xfrm>
          <a:prstGeom prst="rect">
            <a:avLst/>
          </a:prstGeom>
          <a:noFill/>
        </p:spPr>
        <p:txBody>
          <a:bodyPr wrap="square">
            <a:spAutoFit/>
          </a:bodyPr>
          <a:lstStyle/>
          <a:p>
            <a:pPr algn="ctr"/>
            <a:r>
              <a:rPr lang="en-US" dirty="0"/>
              <a:t>Signal generation</a:t>
            </a:r>
          </a:p>
          <a:p>
            <a:pPr algn="ctr"/>
            <a:r>
              <a:rPr lang="en-US" dirty="0"/>
              <a:t>(digital sensors)</a:t>
            </a:r>
          </a:p>
        </p:txBody>
      </p:sp>
      <p:sp>
        <p:nvSpPr>
          <p:cNvPr id="9" name="TextBox 8">
            <a:extLst>
              <a:ext uri="{FF2B5EF4-FFF2-40B4-BE49-F238E27FC236}">
                <a16:creationId xmlns:a16="http://schemas.microsoft.com/office/drawing/2014/main" id="{DDF5C252-7830-9598-16FD-05E1A89BAA92}"/>
              </a:ext>
            </a:extLst>
          </p:cNvPr>
          <p:cNvSpPr txBox="1"/>
          <p:nvPr/>
        </p:nvSpPr>
        <p:spPr>
          <a:xfrm>
            <a:off x="3701549" y="2458675"/>
            <a:ext cx="1847850" cy="369332"/>
          </a:xfrm>
          <a:prstGeom prst="rect">
            <a:avLst/>
          </a:prstGeom>
          <a:noFill/>
        </p:spPr>
        <p:txBody>
          <a:bodyPr wrap="square">
            <a:spAutoFit/>
          </a:bodyPr>
          <a:lstStyle/>
          <a:p>
            <a:pPr algn="ctr"/>
            <a:r>
              <a:rPr lang="en-US" dirty="0"/>
              <a:t>Time domain</a:t>
            </a:r>
          </a:p>
        </p:txBody>
      </p:sp>
      <p:sp>
        <p:nvSpPr>
          <p:cNvPr id="12" name="TextBox 11">
            <a:extLst>
              <a:ext uri="{FF2B5EF4-FFF2-40B4-BE49-F238E27FC236}">
                <a16:creationId xmlns:a16="http://schemas.microsoft.com/office/drawing/2014/main" id="{03E9A72C-37A7-98FB-50EC-85B93EE17F31}"/>
              </a:ext>
            </a:extLst>
          </p:cNvPr>
          <p:cNvSpPr txBox="1"/>
          <p:nvPr/>
        </p:nvSpPr>
        <p:spPr>
          <a:xfrm>
            <a:off x="5559456" y="2458675"/>
            <a:ext cx="1933725" cy="369332"/>
          </a:xfrm>
          <a:prstGeom prst="rect">
            <a:avLst/>
          </a:prstGeom>
          <a:noFill/>
        </p:spPr>
        <p:txBody>
          <a:bodyPr wrap="square">
            <a:spAutoFit/>
          </a:bodyPr>
          <a:lstStyle/>
          <a:p>
            <a:pPr algn="ctr"/>
            <a:r>
              <a:rPr lang="en-US" dirty="0"/>
              <a:t>Frequency domain</a:t>
            </a:r>
          </a:p>
        </p:txBody>
      </p:sp>
      <p:sp>
        <p:nvSpPr>
          <p:cNvPr id="15" name="TextBox 14">
            <a:extLst>
              <a:ext uri="{FF2B5EF4-FFF2-40B4-BE49-F238E27FC236}">
                <a16:creationId xmlns:a16="http://schemas.microsoft.com/office/drawing/2014/main" id="{C1C1B8DF-4A4A-32E2-1124-0CAE14AB2413}"/>
              </a:ext>
            </a:extLst>
          </p:cNvPr>
          <p:cNvSpPr txBox="1"/>
          <p:nvPr/>
        </p:nvSpPr>
        <p:spPr>
          <a:xfrm>
            <a:off x="7503237" y="2458675"/>
            <a:ext cx="1071639" cy="369332"/>
          </a:xfrm>
          <a:prstGeom prst="rect">
            <a:avLst/>
          </a:prstGeom>
          <a:noFill/>
        </p:spPr>
        <p:txBody>
          <a:bodyPr wrap="square">
            <a:spAutoFit/>
          </a:bodyPr>
          <a:lstStyle/>
          <a:p>
            <a:pPr algn="ctr"/>
            <a:r>
              <a:rPr lang="en-US" dirty="0"/>
              <a:t>Big data </a:t>
            </a:r>
          </a:p>
        </p:txBody>
      </p:sp>
      <p:sp>
        <p:nvSpPr>
          <p:cNvPr id="24" name="TextBox 23">
            <a:extLst>
              <a:ext uri="{FF2B5EF4-FFF2-40B4-BE49-F238E27FC236}">
                <a16:creationId xmlns:a16="http://schemas.microsoft.com/office/drawing/2014/main" id="{80DF98C6-4ABE-E9FD-0FFF-233656152D82}"/>
              </a:ext>
            </a:extLst>
          </p:cNvPr>
          <p:cNvSpPr txBox="1"/>
          <p:nvPr/>
        </p:nvSpPr>
        <p:spPr>
          <a:xfrm>
            <a:off x="4044661" y="3411855"/>
            <a:ext cx="1161627" cy="369332"/>
          </a:xfrm>
          <a:prstGeom prst="rect">
            <a:avLst/>
          </a:prstGeom>
          <a:noFill/>
          <a:ln w="12700">
            <a:solidFill>
              <a:schemeClr val="tx1"/>
            </a:solidFill>
          </a:ln>
        </p:spPr>
        <p:txBody>
          <a:bodyPr wrap="square">
            <a:spAutoFit/>
          </a:bodyPr>
          <a:lstStyle/>
          <a:p>
            <a:pPr algn="ctr"/>
            <a:r>
              <a:rPr lang="en-US" dirty="0"/>
              <a:t>Sampling</a:t>
            </a:r>
          </a:p>
        </p:txBody>
      </p:sp>
      <p:sp>
        <p:nvSpPr>
          <p:cNvPr id="25" name="TextBox 24">
            <a:extLst>
              <a:ext uri="{FF2B5EF4-FFF2-40B4-BE49-F238E27FC236}">
                <a16:creationId xmlns:a16="http://schemas.microsoft.com/office/drawing/2014/main" id="{691DA9ED-1B1E-EB20-383A-B896AF9A50FC}"/>
              </a:ext>
            </a:extLst>
          </p:cNvPr>
          <p:cNvSpPr txBox="1"/>
          <p:nvPr/>
        </p:nvSpPr>
        <p:spPr>
          <a:xfrm>
            <a:off x="3934927" y="2935265"/>
            <a:ext cx="1381094" cy="369332"/>
          </a:xfrm>
          <a:prstGeom prst="rect">
            <a:avLst/>
          </a:prstGeom>
          <a:noFill/>
          <a:ln w="12700">
            <a:solidFill>
              <a:schemeClr val="tx1"/>
            </a:solidFill>
          </a:ln>
        </p:spPr>
        <p:txBody>
          <a:bodyPr wrap="square">
            <a:spAutoFit/>
          </a:bodyPr>
          <a:lstStyle/>
          <a:p>
            <a:pPr algn="ctr"/>
            <a:r>
              <a:rPr lang="en-US" dirty="0"/>
              <a:t>Quantization</a:t>
            </a:r>
          </a:p>
        </p:txBody>
      </p:sp>
      <p:sp>
        <p:nvSpPr>
          <p:cNvPr id="26" name="TextBox 25">
            <a:extLst>
              <a:ext uri="{FF2B5EF4-FFF2-40B4-BE49-F238E27FC236}">
                <a16:creationId xmlns:a16="http://schemas.microsoft.com/office/drawing/2014/main" id="{53052DBB-8A5F-156B-68A0-197F9A56A0EE}"/>
              </a:ext>
            </a:extLst>
          </p:cNvPr>
          <p:cNvSpPr txBox="1"/>
          <p:nvPr/>
        </p:nvSpPr>
        <p:spPr>
          <a:xfrm>
            <a:off x="6038123" y="2935265"/>
            <a:ext cx="808220"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Pitch</a:t>
            </a:r>
          </a:p>
        </p:txBody>
      </p:sp>
      <p:sp>
        <p:nvSpPr>
          <p:cNvPr id="27" name="TextBox 26">
            <a:extLst>
              <a:ext uri="{FF2B5EF4-FFF2-40B4-BE49-F238E27FC236}">
                <a16:creationId xmlns:a16="http://schemas.microsoft.com/office/drawing/2014/main" id="{E825A2D1-D8DF-52BA-A2FF-5CD79FAF383E}"/>
              </a:ext>
            </a:extLst>
          </p:cNvPr>
          <p:cNvSpPr txBox="1"/>
          <p:nvPr/>
        </p:nvSpPr>
        <p:spPr>
          <a:xfrm>
            <a:off x="6038123" y="3888445"/>
            <a:ext cx="976390"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Filtering</a:t>
            </a:r>
          </a:p>
        </p:txBody>
      </p:sp>
      <p:sp>
        <p:nvSpPr>
          <p:cNvPr id="28" name="TextBox 27">
            <a:extLst>
              <a:ext uri="{FF2B5EF4-FFF2-40B4-BE49-F238E27FC236}">
                <a16:creationId xmlns:a16="http://schemas.microsoft.com/office/drawing/2014/main" id="{ACDFE424-97FB-451A-26BA-CBEEC2834698}"/>
              </a:ext>
            </a:extLst>
          </p:cNvPr>
          <p:cNvSpPr txBox="1"/>
          <p:nvPr/>
        </p:nvSpPr>
        <p:spPr>
          <a:xfrm>
            <a:off x="6484154" y="5474390"/>
            <a:ext cx="2090722"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Parallel computing</a:t>
            </a:r>
          </a:p>
        </p:txBody>
      </p:sp>
      <p:sp>
        <p:nvSpPr>
          <p:cNvPr id="30" name="TextBox 29">
            <a:extLst>
              <a:ext uri="{FF2B5EF4-FFF2-40B4-BE49-F238E27FC236}">
                <a16:creationId xmlns:a16="http://schemas.microsoft.com/office/drawing/2014/main" id="{C891C3F3-BEE9-20BE-B122-D6572514DA65}"/>
              </a:ext>
            </a:extLst>
          </p:cNvPr>
          <p:cNvSpPr txBox="1"/>
          <p:nvPr/>
        </p:nvSpPr>
        <p:spPr>
          <a:xfrm>
            <a:off x="6617442" y="4405524"/>
            <a:ext cx="1957434"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Machine learning</a:t>
            </a:r>
          </a:p>
        </p:txBody>
      </p:sp>
      <p:sp>
        <p:nvSpPr>
          <p:cNvPr id="18" name="TextBox 17">
            <a:extLst>
              <a:ext uri="{FF2B5EF4-FFF2-40B4-BE49-F238E27FC236}">
                <a16:creationId xmlns:a16="http://schemas.microsoft.com/office/drawing/2014/main" id="{204772D3-F6E7-3CCB-1F90-3C52850D2651}"/>
              </a:ext>
            </a:extLst>
          </p:cNvPr>
          <p:cNvSpPr txBox="1"/>
          <p:nvPr/>
        </p:nvSpPr>
        <p:spPr>
          <a:xfrm>
            <a:off x="2557741" y="4405524"/>
            <a:ext cx="1104900" cy="369332"/>
          </a:xfrm>
          <a:prstGeom prst="rect">
            <a:avLst/>
          </a:prstGeom>
          <a:solidFill>
            <a:schemeClr val="tx1">
              <a:alpha val="10000"/>
            </a:schemeClr>
          </a:solidFill>
        </p:spPr>
        <p:txBody>
          <a:bodyPr wrap="square">
            <a:spAutoFit/>
          </a:bodyPr>
          <a:lstStyle/>
          <a:p>
            <a:pPr algn="ctr"/>
            <a:r>
              <a:rPr lang="en-US" dirty="0">
                <a:solidFill>
                  <a:schemeClr val="bg1">
                    <a:lumMod val="75000"/>
                  </a:schemeClr>
                </a:solidFill>
              </a:rPr>
              <a:t>2D signal </a:t>
            </a:r>
          </a:p>
        </p:txBody>
      </p:sp>
      <p:sp>
        <p:nvSpPr>
          <p:cNvPr id="33" name="TextBox 32">
            <a:extLst>
              <a:ext uri="{FF2B5EF4-FFF2-40B4-BE49-F238E27FC236}">
                <a16:creationId xmlns:a16="http://schemas.microsoft.com/office/drawing/2014/main" id="{CCC49055-3BF5-4DDB-6C26-5577CA8966FF}"/>
              </a:ext>
            </a:extLst>
          </p:cNvPr>
          <p:cNvSpPr txBox="1"/>
          <p:nvPr/>
        </p:nvSpPr>
        <p:spPr>
          <a:xfrm>
            <a:off x="2614105" y="4773492"/>
            <a:ext cx="992172"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Camera</a:t>
            </a:r>
          </a:p>
        </p:txBody>
      </p:sp>
      <p:grpSp>
        <p:nvGrpSpPr>
          <p:cNvPr id="40" name="Group 39">
            <a:extLst>
              <a:ext uri="{FF2B5EF4-FFF2-40B4-BE49-F238E27FC236}">
                <a16:creationId xmlns:a16="http://schemas.microsoft.com/office/drawing/2014/main" id="{28F1A7CA-DA0F-D012-858C-A165130D985C}"/>
              </a:ext>
            </a:extLst>
          </p:cNvPr>
          <p:cNvGrpSpPr/>
          <p:nvPr/>
        </p:nvGrpSpPr>
        <p:grpSpPr>
          <a:xfrm>
            <a:off x="612303" y="5144588"/>
            <a:ext cx="1495298" cy="1113819"/>
            <a:chOff x="1273473" y="5398146"/>
            <a:chExt cx="1495298" cy="1113819"/>
          </a:xfrm>
        </p:grpSpPr>
        <p:sp>
          <p:nvSpPr>
            <p:cNvPr id="21" name="TextBox 20">
              <a:extLst>
                <a:ext uri="{FF2B5EF4-FFF2-40B4-BE49-F238E27FC236}">
                  <a16:creationId xmlns:a16="http://schemas.microsoft.com/office/drawing/2014/main" id="{2780128D-2CF3-B03A-45CC-A56B81F55F0E}"/>
                </a:ext>
              </a:extLst>
            </p:cNvPr>
            <p:cNvSpPr txBox="1"/>
            <p:nvPr/>
          </p:nvSpPr>
          <p:spPr>
            <a:xfrm>
              <a:off x="1468672" y="5398146"/>
              <a:ext cx="1104900" cy="369332"/>
            </a:xfrm>
            <a:prstGeom prst="rect">
              <a:avLst/>
            </a:prstGeom>
            <a:solidFill>
              <a:schemeClr val="tx1">
                <a:alpha val="10000"/>
              </a:schemeClr>
            </a:solidFill>
          </p:spPr>
          <p:txBody>
            <a:bodyPr wrap="square">
              <a:spAutoFit/>
            </a:bodyPr>
            <a:lstStyle/>
            <a:p>
              <a:pPr algn="ctr"/>
              <a:r>
                <a:rPr lang="en-US" dirty="0">
                  <a:solidFill>
                    <a:schemeClr val="bg1">
                      <a:lumMod val="75000"/>
                    </a:schemeClr>
                  </a:solidFill>
                </a:rPr>
                <a:t>3D signal </a:t>
              </a:r>
            </a:p>
          </p:txBody>
        </p:sp>
        <p:sp>
          <p:nvSpPr>
            <p:cNvPr id="34" name="TextBox 33">
              <a:extLst>
                <a:ext uri="{FF2B5EF4-FFF2-40B4-BE49-F238E27FC236}">
                  <a16:creationId xmlns:a16="http://schemas.microsoft.com/office/drawing/2014/main" id="{1A017BA8-7D63-E396-B053-F8A3D25E979A}"/>
                </a:ext>
              </a:extLst>
            </p:cNvPr>
            <p:cNvSpPr txBox="1"/>
            <p:nvPr/>
          </p:nvSpPr>
          <p:spPr>
            <a:xfrm>
              <a:off x="1273473" y="5773301"/>
              <a:ext cx="1495298"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GPS receivers</a:t>
              </a:r>
            </a:p>
          </p:txBody>
        </p:sp>
        <p:sp>
          <p:nvSpPr>
            <p:cNvPr id="35" name="TextBox 34">
              <a:extLst>
                <a:ext uri="{FF2B5EF4-FFF2-40B4-BE49-F238E27FC236}">
                  <a16:creationId xmlns:a16="http://schemas.microsoft.com/office/drawing/2014/main" id="{F861AA6F-0E2C-9F8E-CDF6-AEABB9F3BE1B}"/>
                </a:ext>
              </a:extLst>
            </p:cNvPr>
            <p:cNvSpPr txBox="1"/>
            <p:nvPr/>
          </p:nvSpPr>
          <p:spPr>
            <a:xfrm>
              <a:off x="1528084" y="6142633"/>
              <a:ext cx="986077"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LiDAR</a:t>
              </a:r>
            </a:p>
          </p:txBody>
        </p:sp>
      </p:grpSp>
      <p:sp>
        <p:nvSpPr>
          <p:cNvPr id="22" name="TextBox 21">
            <a:extLst>
              <a:ext uri="{FF2B5EF4-FFF2-40B4-BE49-F238E27FC236}">
                <a16:creationId xmlns:a16="http://schemas.microsoft.com/office/drawing/2014/main" id="{F08C3126-2912-6CBB-8C1D-BAD3480F450A}"/>
              </a:ext>
            </a:extLst>
          </p:cNvPr>
          <p:cNvSpPr txBox="1"/>
          <p:nvPr/>
        </p:nvSpPr>
        <p:spPr>
          <a:xfrm>
            <a:off x="2362542" y="5474390"/>
            <a:ext cx="1495299" cy="646331"/>
          </a:xfrm>
          <a:prstGeom prst="rect">
            <a:avLst/>
          </a:prstGeom>
          <a:solidFill>
            <a:schemeClr val="tx1">
              <a:alpha val="10000"/>
            </a:schemeClr>
          </a:solidFill>
        </p:spPr>
        <p:txBody>
          <a:bodyPr wrap="square">
            <a:spAutoFit/>
          </a:bodyPr>
          <a:lstStyle/>
          <a:p>
            <a:pPr algn="ctr"/>
            <a:r>
              <a:rPr lang="en-US" dirty="0">
                <a:solidFill>
                  <a:schemeClr val="bg1">
                    <a:lumMod val="75000"/>
                  </a:schemeClr>
                </a:solidFill>
              </a:rPr>
              <a:t>Large-volume datasets </a:t>
            </a:r>
          </a:p>
        </p:txBody>
      </p:sp>
      <p:sp>
        <p:nvSpPr>
          <p:cNvPr id="36" name="TextBox 35">
            <a:extLst>
              <a:ext uri="{FF2B5EF4-FFF2-40B4-BE49-F238E27FC236}">
                <a16:creationId xmlns:a16="http://schemas.microsoft.com/office/drawing/2014/main" id="{C6647827-578B-F3D9-58F9-CE60C0F4FFDC}"/>
              </a:ext>
            </a:extLst>
          </p:cNvPr>
          <p:cNvSpPr txBox="1"/>
          <p:nvPr/>
        </p:nvSpPr>
        <p:spPr>
          <a:xfrm>
            <a:off x="2143329" y="6117336"/>
            <a:ext cx="1933725"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Nationwide LiDAR</a:t>
            </a:r>
          </a:p>
        </p:txBody>
      </p:sp>
      <p:grpSp>
        <p:nvGrpSpPr>
          <p:cNvPr id="38" name="Group 37">
            <a:extLst>
              <a:ext uri="{FF2B5EF4-FFF2-40B4-BE49-F238E27FC236}">
                <a16:creationId xmlns:a16="http://schemas.microsoft.com/office/drawing/2014/main" id="{1837F9D6-7BE0-9C3A-F5EE-B9E71BF6952D}"/>
              </a:ext>
            </a:extLst>
          </p:cNvPr>
          <p:cNvGrpSpPr/>
          <p:nvPr/>
        </p:nvGrpSpPr>
        <p:grpSpPr>
          <a:xfrm>
            <a:off x="669405" y="3009268"/>
            <a:ext cx="1381094" cy="2034438"/>
            <a:chOff x="1519253" y="3022958"/>
            <a:chExt cx="1381094" cy="2034438"/>
          </a:xfrm>
        </p:grpSpPr>
        <p:sp>
          <p:nvSpPr>
            <p:cNvPr id="37" name="TextBox 36">
              <a:extLst>
                <a:ext uri="{FF2B5EF4-FFF2-40B4-BE49-F238E27FC236}">
                  <a16:creationId xmlns:a16="http://schemas.microsoft.com/office/drawing/2014/main" id="{37557067-36ED-71B5-760C-7BA592000EB1}"/>
                </a:ext>
              </a:extLst>
            </p:cNvPr>
            <p:cNvSpPr txBox="1"/>
            <p:nvPr/>
          </p:nvSpPr>
          <p:spPr>
            <a:xfrm>
              <a:off x="1591237" y="4411065"/>
              <a:ext cx="1237126" cy="646331"/>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Moisture</a:t>
              </a:r>
              <a:br>
                <a:rPr lang="en-US" dirty="0">
                  <a:solidFill>
                    <a:schemeClr val="bg1">
                      <a:lumMod val="75000"/>
                    </a:schemeClr>
                  </a:solidFill>
                </a:rPr>
              </a:br>
              <a:r>
                <a:rPr lang="en-US" dirty="0">
                  <a:solidFill>
                    <a:schemeClr val="bg1">
                      <a:lumMod val="75000"/>
                    </a:schemeClr>
                  </a:solidFill>
                </a:rPr>
                <a:t>sensor</a:t>
              </a:r>
            </a:p>
          </p:txBody>
        </p:sp>
        <p:sp>
          <p:nvSpPr>
            <p:cNvPr id="17" name="TextBox 16">
              <a:extLst>
                <a:ext uri="{FF2B5EF4-FFF2-40B4-BE49-F238E27FC236}">
                  <a16:creationId xmlns:a16="http://schemas.microsoft.com/office/drawing/2014/main" id="{74CEE1D3-9B49-1564-307A-71F3CADFDF14}"/>
                </a:ext>
              </a:extLst>
            </p:cNvPr>
            <p:cNvSpPr txBox="1"/>
            <p:nvPr/>
          </p:nvSpPr>
          <p:spPr>
            <a:xfrm>
              <a:off x="1657350" y="3022958"/>
              <a:ext cx="1104900" cy="369332"/>
            </a:xfrm>
            <a:prstGeom prst="rect">
              <a:avLst/>
            </a:prstGeom>
            <a:solidFill>
              <a:schemeClr val="tx1">
                <a:alpha val="10000"/>
              </a:schemeClr>
            </a:solidFill>
            <a:ln w="12700">
              <a:noFill/>
            </a:ln>
          </p:spPr>
          <p:txBody>
            <a:bodyPr wrap="square">
              <a:spAutoFit/>
            </a:bodyPr>
            <a:lstStyle/>
            <a:p>
              <a:pPr algn="ctr"/>
              <a:r>
                <a:rPr lang="en-US" dirty="0"/>
                <a:t>1D signal </a:t>
              </a:r>
            </a:p>
          </p:txBody>
        </p:sp>
        <p:sp>
          <p:nvSpPr>
            <p:cNvPr id="23" name="TextBox 22">
              <a:extLst>
                <a:ext uri="{FF2B5EF4-FFF2-40B4-BE49-F238E27FC236}">
                  <a16:creationId xmlns:a16="http://schemas.microsoft.com/office/drawing/2014/main" id="{01BECE5B-E503-BEC3-51E9-21EB403B81F3}"/>
                </a:ext>
              </a:extLst>
            </p:cNvPr>
            <p:cNvSpPr txBox="1"/>
            <p:nvPr/>
          </p:nvSpPr>
          <p:spPr>
            <a:xfrm>
              <a:off x="1519253" y="3390068"/>
              <a:ext cx="1381094" cy="369332"/>
            </a:xfrm>
            <a:prstGeom prst="rect">
              <a:avLst/>
            </a:prstGeom>
            <a:noFill/>
            <a:ln w="12700">
              <a:solidFill>
                <a:schemeClr val="tx1"/>
              </a:solidFill>
            </a:ln>
          </p:spPr>
          <p:txBody>
            <a:bodyPr wrap="square">
              <a:spAutoFit/>
            </a:bodyPr>
            <a:lstStyle/>
            <a:p>
              <a:pPr algn="ctr"/>
              <a:r>
                <a:rPr lang="en-US" dirty="0"/>
                <a:t>Microphone</a:t>
              </a:r>
            </a:p>
          </p:txBody>
        </p:sp>
        <p:sp>
          <p:nvSpPr>
            <p:cNvPr id="32" name="TextBox 31">
              <a:extLst>
                <a:ext uri="{FF2B5EF4-FFF2-40B4-BE49-F238E27FC236}">
                  <a16:creationId xmlns:a16="http://schemas.microsoft.com/office/drawing/2014/main" id="{1CFF70EF-0E58-E965-4185-F1446296DDB7}"/>
                </a:ext>
              </a:extLst>
            </p:cNvPr>
            <p:cNvSpPr txBox="1"/>
            <p:nvPr/>
          </p:nvSpPr>
          <p:spPr>
            <a:xfrm>
              <a:off x="1519253" y="3764734"/>
              <a:ext cx="1381094" cy="646331"/>
            </a:xfrm>
            <a:prstGeom prst="rect">
              <a:avLst/>
            </a:prstGeom>
            <a:noFill/>
            <a:ln w="12700">
              <a:solidFill>
                <a:schemeClr val="tx1"/>
              </a:solidFill>
            </a:ln>
          </p:spPr>
          <p:txBody>
            <a:bodyPr wrap="square">
              <a:spAutoFit/>
            </a:bodyPr>
            <a:lstStyle/>
            <a:p>
              <a:pPr algn="ctr"/>
              <a:r>
                <a:rPr lang="en-US" dirty="0"/>
                <a:t>Temperature</a:t>
              </a:r>
              <a:br>
                <a:rPr lang="en-US" dirty="0"/>
              </a:br>
              <a:r>
                <a:rPr lang="en-US" dirty="0"/>
                <a:t>sensor</a:t>
              </a:r>
            </a:p>
          </p:txBody>
        </p:sp>
      </p:grpSp>
      <p:cxnSp>
        <p:nvCxnSpPr>
          <p:cNvPr id="43" name="Connector: Elbow 42">
            <a:extLst>
              <a:ext uri="{FF2B5EF4-FFF2-40B4-BE49-F238E27FC236}">
                <a16:creationId xmlns:a16="http://schemas.microsoft.com/office/drawing/2014/main" id="{B539CBD6-B039-D9DD-983A-25E3395EAB46}"/>
              </a:ext>
            </a:extLst>
          </p:cNvPr>
          <p:cNvCxnSpPr>
            <a:cxnSpLocks/>
            <a:stCxn id="23" idx="3"/>
            <a:endCxn id="25" idx="1"/>
          </p:cNvCxnSpPr>
          <p:nvPr/>
        </p:nvCxnSpPr>
        <p:spPr>
          <a:xfrm flipV="1">
            <a:off x="2050499" y="3119931"/>
            <a:ext cx="1884428" cy="441113"/>
          </a:xfrm>
          <a:prstGeom prst="bentConnector3">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Connector: Elbow 44">
            <a:extLst>
              <a:ext uri="{FF2B5EF4-FFF2-40B4-BE49-F238E27FC236}">
                <a16:creationId xmlns:a16="http://schemas.microsoft.com/office/drawing/2014/main" id="{EE80C154-B7AF-A59C-5E7E-8140E3CB0CCB}"/>
              </a:ext>
            </a:extLst>
          </p:cNvPr>
          <p:cNvCxnSpPr>
            <a:cxnSpLocks/>
            <a:stCxn id="25" idx="2"/>
            <a:endCxn id="24" idx="0"/>
          </p:cNvCxnSpPr>
          <p:nvPr/>
        </p:nvCxnSpPr>
        <p:spPr>
          <a:xfrm rot="16200000" flipH="1">
            <a:off x="4571845" y="3358225"/>
            <a:ext cx="107258" cy="1"/>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853B4368-2A6F-69DA-CC7E-8E69C41A63E0}"/>
              </a:ext>
            </a:extLst>
          </p:cNvPr>
          <p:cNvSpPr txBox="1"/>
          <p:nvPr/>
        </p:nvSpPr>
        <p:spPr>
          <a:xfrm>
            <a:off x="4044661" y="3888445"/>
            <a:ext cx="1161627" cy="369332"/>
          </a:xfrm>
          <a:prstGeom prst="rect">
            <a:avLst/>
          </a:prstGeom>
          <a:noFill/>
          <a:ln w="12700">
            <a:solidFill>
              <a:schemeClr val="tx1"/>
            </a:solidFill>
          </a:ln>
        </p:spPr>
        <p:txBody>
          <a:bodyPr wrap="square">
            <a:spAutoFit/>
          </a:bodyPr>
          <a:lstStyle/>
          <a:p>
            <a:pPr algn="ctr"/>
            <a:r>
              <a:rPr lang="en-US" dirty="0"/>
              <a:t>Data type</a:t>
            </a:r>
          </a:p>
        </p:txBody>
      </p:sp>
      <p:cxnSp>
        <p:nvCxnSpPr>
          <p:cNvPr id="49" name="Connector: Elbow 48">
            <a:extLst>
              <a:ext uri="{FF2B5EF4-FFF2-40B4-BE49-F238E27FC236}">
                <a16:creationId xmlns:a16="http://schemas.microsoft.com/office/drawing/2014/main" id="{05066A3C-4964-20ED-DD36-8E92011AD62A}"/>
              </a:ext>
            </a:extLst>
          </p:cNvPr>
          <p:cNvCxnSpPr>
            <a:cxnSpLocks/>
            <a:stCxn id="32" idx="3"/>
            <a:endCxn id="48" idx="1"/>
          </p:cNvCxnSpPr>
          <p:nvPr/>
        </p:nvCxnSpPr>
        <p:spPr>
          <a:xfrm flipV="1">
            <a:off x="2050499" y="4073111"/>
            <a:ext cx="1994162" cy="1099"/>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onnector: Elbow 58">
            <a:extLst>
              <a:ext uri="{FF2B5EF4-FFF2-40B4-BE49-F238E27FC236}">
                <a16:creationId xmlns:a16="http://schemas.microsoft.com/office/drawing/2014/main" id="{75405825-DB22-5F88-6167-6FC4A1A88EA5}"/>
              </a:ext>
            </a:extLst>
          </p:cNvPr>
          <p:cNvCxnSpPr>
            <a:cxnSpLocks/>
            <a:stCxn id="24" idx="3"/>
            <a:endCxn id="26" idx="1"/>
          </p:cNvCxnSpPr>
          <p:nvPr/>
        </p:nvCxnSpPr>
        <p:spPr>
          <a:xfrm flipV="1">
            <a:off x="5206288" y="3119931"/>
            <a:ext cx="831835" cy="476590"/>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7" name="Connector: Elbow 66">
            <a:extLst>
              <a:ext uri="{FF2B5EF4-FFF2-40B4-BE49-F238E27FC236}">
                <a16:creationId xmlns:a16="http://schemas.microsoft.com/office/drawing/2014/main" id="{B4D95A7C-06CC-1B47-D245-5B5F6B17D822}"/>
              </a:ext>
            </a:extLst>
          </p:cNvPr>
          <p:cNvCxnSpPr>
            <a:cxnSpLocks/>
            <a:stCxn id="26" idx="2"/>
            <a:endCxn id="27" idx="0"/>
          </p:cNvCxnSpPr>
          <p:nvPr/>
        </p:nvCxnSpPr>
        <p:spPr>
          <a:xfrm rot="16200000" flipH="1">
            <a:off x="6192351" y="3554478"/>
            <a:ext cx="583848" cy="84085"/>
          </a:xfrm>
          <a:prstGeom prst="bentConnector3">
            <a:avLst>
              <a:gd name="adj1" fmla="val 50000"/>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Connector: Elbow 70">
            <a:extLst>
              <a:ext uri="{FF2B5EF4-FFF2-40B4-BE49-F238E27FC236}">
                <a16:creationId xmlns:a16="http://schemas.microsoft.com/office/drawing/2014/main" id="{6C50BF48-B2D9-BA3B-53C9-95E7E52471B1}"/>
              </a:ext>
            </a:extLst>
          </p:cNvPr>
          <p:cNvCxnSpPr>
            <a:cxnSpLocks/>
            <a:stCxn id="36" idx="3"/>
            <a:endCxn id="28" idx="1"/>
          </p:cNvCxnSpPr>
          <p:nvPr/>
        </p:nvCxnSpPr>
        <p:spPr>
          <a:xfrm flipV="1">
            <a:off x="4077054" y="5659056"/>
            <a:ext cx="2407100" cy="642946"/>
          </a:xfrm>
          <a:prstGeom prst="bentConnector3">
            <a:avLst>
              <a:gd name="adj1" fmla="val 50000"/>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Connector: Elbow 73">
            <a:extLst>
              <a:ext uri="{FF2B5EF4-FFF2-40B4-BE49-F238E27FC236}">
                <a16:creationId xmlns:a16="http://schemas.microsoft.com/office/drawing/2014/main" id="{CDA74E9A-BCF0-5BA4-EB36-1B6EDAAB8AEB}"/>
              </a:ext>
            </a:extLst>
          </p:cNvPr>
          <p:cNvCxnSpPr>
            <a:cxnSpLocks/>
            <a:stCxn id="33" idx="3"/>
            <a:endCxn id="30" idx="1"/>
          </p:cNvCxnSpPr>
          <p:nvPr/>
        </p:nvCxnSpPr>
        <p:spPr>
          <a:xfrm flipV="1">
            <a:off x="3606277" y="4590190"/>
            <a:ext cx="3011165" cy="367968"/>
          </a:xfrm>
          <a:prstGeom prst="bentConnector3">
            <a:avLst>
              <a:gd name="adj1" fmla="val 50000"/>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Connector: Elbow 7">
            <a:extLst>
              <a:ext uri="{FF2B5EF4-FFF2-40B4-BE49-F238E27FC236}">
                <a16:creationId xmlns:a16="http://schemas.microsoft.com/office/drawing/2014/main" id="{D185CE75-DEFD-B708-4E30-6576B0611CC7}"/>
              </a:ext>
            </a:extLst>
          </p:cNvPr>
          <p:cNvCxnSpPr>
            <a:cxnSpLocks/>
            <a:stCxn id="24" idx="2"/>
            <a:endCxn id="48" idx="0"/>
          </p:cNvCxnSpPr>
          <p:nvPr/>
        </p:nvCxnSpPr>
        <p:spPr>
          <a:xfrm rot="5400000">
            <a:off x="4571846" y="3834816"/>
            <a:ext cx="107258" cy="12700"/>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637130EE-C7C1-29CF-184C-5CC3324E51BF}"/>
              </a:ext>
            </a:extLst>
          </p:cNvPr>
          <p:cNvSpPr txBox="1"/>
          <p:nvPr/>
        </p:nvSpPr>
        <p:spPr>
          <a:xfrm rot="16200000">
            <a:off x="-435202" y="3841821"/>
            <a:ext cx="1897375" cy="369332"/>
          </a:xfrm>
          <a:prstGeom prst="rect">
            <a:avLst/>
          </a:prstGeom>
          <a:noFill/>
          <a:ln w="12700">
            <a:noFill/>
          </a:ln>
        </p:spPr>
        <p:txBody>
          <a:bodyPr wrap="square">
            <a:spAutoFit/>
          </a:bodyPr>
          <a:lstStyle/>
          <a:p>
            <a:pPr algn="ctr"/>
            <a:r>
              <a:rPr lang="en-US" dirty="0">
                <a:solidFill>
                  <a:srgbClr val="00B050"/>
                </a:solidFill>
              </a:rPr>
              <a:t>Set bonus: 100</a:t>
            </a:r>
          </a:p>
        </p:txBody>
      </p:sp>
      <p:sp>
        <p:nvSpPr>
          <p:cNvPr id="7" name="TextBox 6">
            <a:extLst>
              <a:ext uri="{FF2B5EF4-FFF2-40B4-BE49-F238E27FC236}">
                <a16:creationId xmlns:a16="http://schemas.microsoft.com/office/drawing/2014/main" id="{229DF5DE-7B1F-3DD3-BEE2-C3D8ECEACE6B}"/>
              </a:ext>
            </a:extLst>
          </p:cNvPr>
          <p:cNvSpPr txBox="1"/>
          <p:nvPr/>
        </p:nvSpPr>
        <p:spPr>
          <a:xfrm>
            <a:off x="1655464" y="3301249"/>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1" name="TextBox 10">
            <a:extLst>
              <a:ext uri="{FF2B5EF4-FFF2-40B4-BE49-F238E27FC236}">
                <a16:creationId xmlns:a16="http://schemas.microsoft.com/office/drawing/2014/main" id="{29EA5520-5EB5-74A7-80D9-00AF466A878A}"/>
              </a:ext>
            </a:extLst>
          </p:cNvPr>
          <p:cNvSpPr txBox="1"/>
          <p:nvPr/>
        </p:nvSpPr>
        <p:spPr>
          <a:xfrm>
            <a:off x="1650269" y="4157079"/>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3" name="TextBox 12">
            <a:extLst>
              <a:ext uri="{FF2B5EF4-FFF2-40B4-BE49-F238E27FC236}">
                <a16:creationId xmlns:a16="http://schemas.microsoft.com/office/drawing/2014/main" id="{205FAE21-3D64-DAC9-D868-6CF4D638D452}"/>
              </a:ext>
            </a:extLst>
          </p:cNvPr>
          <p:cNvSpPr txBox="1"/>
          <p:nvPr/>
        </p:nvSpPr>
        <p:spPr>
          <a:xfrm>
            <a:off x="1582607" y="4808154"/>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4" name="TextBox 13">
            <a:extLst>
              <a:ext uri="{FF2B5EF4-FFF2-40B4-BE49-F238E27FC236}">
                <a16:creationId xmlns:a16="http://schemas.microsoft.com/office/drawing/2014/main" id="{BE252735-4FCA-5CFE-2902-8C4BEFA947A0}"/>
              </a:ext>
            </a:extLst>
          </p:cNvPr>
          <p:cNvSpPr txBox="1"/>
          <p:nvPr/>
        </p:nvSpPr>
        <p:spPr>
          <a:xfrm>
            <a:off x="4923759" y="2861842"/>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6" name="TextBox 15">
            <a:extLst>
              <a:ext uri="{FF2B5EF4-FFF2-40B4-BE49-F238E27FC236}">
                <a16:creationId xmlns:a16="http://schemas.microsoft.com/office/drawing/2014/main" id="{CC7151E8-3AF7-D732-9D42-9A0B1D4FDFD2}"/>
              </a:ext>
            </a:extLst>
          </p:cNvPr>
          <p:cNvSpPr txBox="1"/>
          <p:nvPr/>
        </p:nvSpPr>
        <p:spPr>
          <a:xfrm>
            <a:off x="4807303" y="3339766"/>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9" name="TextBox 18">
            <a:extLst>
              <a:ext uri="{FF2B5EF4-FFF2-40B4-BE49-F238E27FC236}">
                <a16:creationId xmlns:a16="http://schemas.microsoft.com/office/drawing/2014/main" id="{3E619BC9-15E8-05D1-930B-94F083EC856D}"/>
              </a:ext>
            </a:extLst>
          </p:cNvPr>
          <p:cNvSpPr txBox="1"/>
          <p:nvPr/>
        </p:nvSpPr>
        <p:spPr>
          <a:xfrm>
            <a:off x="4811447" y="3816301"/>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20" name="TextBox 19">
            <a:extLst>
              <a:ext uri="{FF2B5EF4-FFF2-40B4-BE49-F238E27FC236}">
                <a16:creationId xmlns:a16="http://schemas.microsoft.com/office/drawing/2014/main" id="{E0A8A1D1-434B-6D95-77BA-D3045724B882}"/>
              </a:ext>
            </a:extLst>
          </p:cNvPr>
          <p:cNvSpPr txBox="1"/>
          <p:nvPr/>
        </p:nvSpPr>
        <p:spPr>
          <a:xfrm>
            <a:off x="6468209" y="2853666"/>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29" name="TextBox 28">
            <a:extLst>
              <a:ext uri="{FF2B5EF4-FFF2-40B4-BE49-F238E27FC236}">
                <a16:creationId xmlns:a16="http://schemas.microsoft.com/office/drawing/2014/main" id="{F14EB296-5E7A-5A3E-EE01-C10DB23D3D29}"/>
              </a:ext>
            </a:extLst>
          </p:cNvPr>
          <p:cNvSpPr txBox="1"/>
          <p:nvPr/>
        </p:nvSpPr>
        <p:spPr>
          <a:xfrm>
            <a:off x="6621854" y="3815957"/>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31" name="TextBox 30">
            <a:extLst>
              <a:ext uri="{FF2B5EF4-FFF2-40B4-BE49-F238E27FC236}">
                <a16:creationId xmlns:a16="http://schemas.microsoft.com/office/drawing/2014/main" id="{4E905DFB-63FD-9906-7C87-7BD6064EB970}"/>
              </a:ext>
            </a:extLst>
          </p:cNvPr>
          <p:cNvSpPr txBox="1"/>
          <p:nvPr/>
        </p:nvSpPr>
        <p:spPr>
          <a:xfrm>
            <a:off x="7390352" y="6209298"/>
            <a:ext cx="1297407" cy="307777"/>
          </a:xfrm>
          <a:prstGeom prst="rect">
            <a:avLst/>
          </a:prstGeom>
          <a:noFill/>
          <a:ln w="12700">
            <a:noFill/>
          </a:ln>
        </p:spPr>
        <p:txBody>
          <a:bodyPr wrap="square">
            <a:spAutoFit/>
          </a:bodyPr>
          <a:lstStyle/>
          <a:p>
            <a:pPr algn="ctr"/>
            <a:r>
              <a:rPr lang="en-US" sz="1400" dirty="0"/>
              <a:t>My points: 500</a:t>
            </a:r>
          </a:p>
        </p:txBody>
      </p:sp>
      <p:sp>
        <p:nvSpPr>
          <p:cNvPr id="10" name="TextBox 9">
            <a:extLst>
              <a:ext uri="{FF2B5EF4-FFF2-40B4-BE49-F238E27FC236}">
                <a16:creationId xmlns:a16="http://schemas.microsoft.com/office/drawing/2014/main" id="{D1F2F7B4-BFC4-4D00-7CFE-BA9DE5E79117}"/>
              </a:ext>
            </a:extLst>
          </p:cNvPr>
          <p:cNvSpPr txBox="1"/>
          <p:nvPr/>
        </p:nvSpPr>
        <p:spPr>
          <a:xfrm>
            <a:off x="1763945" y="5443543"/>
            <a:ext cx="478683" cy="307777"/>
          </a:xfrm>
          <a:prstGeom prst="rect">
            <a:avLst/>
          </a:prstGeom>
          <a:noFill/>
          <a:ln w="12700">
            <a:noFill/>
          </a:ln>
        </p:spPr>
        <p:txBody>
          <a:bodyPr wrap="square">
            <a:spAutoFit/>
          </a:bodyPr>
          <a:lstStyle/>
          <a:p>
            <a:pPr algn="ctr"/>
            <a:r>
              <a:rPr lang="en-US" sz="1400" dirty="0">
                <a:solidFill>
                  <a:srgbClr val="00B0F0"/>
                </a:solidFill>
                <a:highlight>
                  <a:srgbClr val="FFFF00"/>
                </a:highlight>
              </a:rPr>
              <a:t>50</a:t>
            </a:r>
          </a:p>
        </p:txBody>
      </p:sp>
      <p:sp>
        <p:nvSpPr>
          <p:cNvPr id="39" name="TextBox 38">
            <a:extLst>
              <a:ext uri="{FF2B5EF4-FFF2-40B4-BE49-F238E27FC236}">
                <a16:creationId xmlns:a16="http://schemas.microsoft.com/office/drawing/2014/main" id="{5B080568-2A23-A56C-4715-8386A04D53E8}"/>
              </a:ext>
            </a:extLst>
          </p:cNvPr>
          <p:cNvSpPr txBox="1"/>
          <p:nvPr/>
        </p:nvSpPr>
        <p:spPr>
          <a:xfrm>
            <a:off x="1500875" y="5820432"/>
            <a:ext cx="478683" cy="307777"/>
          </a:xfrm>
          <a:prstGeom prst="rect">
            <a:avLst/>
          </a:prstGeom>
          <a:noFill/>
          <a:ln w="12700">
            <a:noFill/>
          </a:ln>
        </p:spPr>
        <p:txBody>
          <a:bodyPr wrap="square">
            <a:spAutoFit/>
          </a:bodyPr>
          <a:lstStyle/>
          <a:p>
            <a:pPr algn="ctr"/>
            <a:r>
              <a:rPr lang="en-US" sz="1400" dirty="0">
                <a:solidFill>
                  <a:srgbClr val="00B0F0"/>
                </a:solidFill>
                <a:highlight>
                  <a:srgbClr val="FFFF00"/>
                </a:highlight>
              </a:rPr>
              <a:t>50</a:t>
            </a:r>
          </a:p>
        </p:txBody>
      </p:sp>
    </p:spTree>
    <p:extLst>
      <p:ext uri="{BB962C8B-B14F-4D97-AF65-F5344CB8AC3E}">
        <p14:creationId xmlns:p14="http://schemas.microsoft.com/office/powerpoint/2010/main" val="1465471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11</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6B89EC-0C30-FB44-72FA-6E7162D489D3}"/>
              </a:ext>
            </a:extLst>
          </p:cNvPr>
          <p:cNvSpPr txBox="1">
            <a:spLocks/>
          </p:cNvSpPr>
          <p:nvPr/>
        </p:nvSpPr>
        <p:spPr>
          <a:xfrm>
            <a:off x="743100" y="542550"/>
            <a:ext cx="7657800" cy="38967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342900">
              <a:spcBef>
                <a:spcPts val="0"/>
              </a:spcBef>
              <a:buSzPts val="3200"/>
            </a:pPr>
            <a:r>
              <a:rPr lang="en-US" dirty="0"/>
              <a:t>Shaping the Future of Higher Education? </a:t>
            </a:r>
            <a:r>
              <a:rPr lang="en-US" sz="2800" dirty="0"/>
              <a:t>Becoming a Land-grant University for Our Times</a:t>
            </a:r>
          </a:p>
          <a:p>
            <a:pPr marL="342900">
              <a:spcBef>
                <a:spcPts val="0"/>
              </a:spcBef>
              <a:buSzPts val="3200"/>
            </a:pPr>
            <a:r>
              <a:rPr lang="en-US" sz="3200" dirty="0">
                <a:solidFill>
                  <a:schemeClr val="bg1">
                    <a:lumMod val="65000"/>
                  </a:schemeClr>
                </a:solidFill>
                <a:effectLst/>
                <a:latin typeface="Calibri" panose="020F0502020204030204" pitchFamily="34" charset="0"/>
                <a:ea typeface="等线" panose="02010600030101010101" pitchFamily="2" charset="-122"/>
                <a:cs typeface="Times New Roman" panose="02020603050405020304" pitchFamily="18" charset="0"/>
              </a:rPr>
              <a:t>Shaping the Future of Education as a Pioneering Institute</a:t>
            </a:r>
          </a:p>
          <a:p>
            <a:pPr marL="342900">
              <a:spcBef>
                <a:spcPts val="0"/>
              </a:spcBef>
              <a:buSzPts val="3200"/>
            </a:pPr>
            <a:endParaRPr lang="en-US" sz="3200" dirty="0">
              <a:effectLst/>
              <a:latin typeface="Calibri" panose="020F0502020204030204" pitchFamily="34" charset="0"/>
              <a:ea typeface="等线" panose="02010600030101010101" pitchFamily="2" charset="-122"/>
              <a:cs typeface="Times New Roman" panose="02020603050405020304" pitchFamily="18" charset="0"/>
            </a:endParaRPr>
          </a:p>
          <a:p>
            <a:pPr marL="0" indent="0" algn="ctr">
              <a:spcBef>
                <a:spcPts val="0"/>
              </a:spcBef>
              <a:buSzPts val="3200"/>
              <a:buNone/>
            </a:pPr>
            <a:r>
              <a:rPr lang="en-US" dirty="0">
                <a:effectLst/>
                <a:latin typeface="Calibri" panose="020F0502020204030204" pitchFamily="34" charset="0"/>
                <a:ea typeface="等线" panose="02010600030101010101" pitchFamily="2" charset="-122"/>
                <a:cs typeface="Times New Roman" panose="02020603050405020304" pitchFamily="18" charset="0"/>
              </a:rPr>
              <a:t>Shaping the Future of Online Education: A Game Design Perspective</a:t>
            </a:r>
          </a:p>
          <a:p>
            <a:pPr marL="342900">
              <a:spcBef>
                <a:spcPts val="0"/>
              </a:spcBef>
              <a:buSzPts val="3200"/>
            </a:pPr>
            <a:endParaRPr lang="en-US" dirty="0"/>
          </a:p>
        </p:txBody>
      </p:sp>
    </p:spTree>
    <p:extLst>
      <p:ext uri="{BB962C8B-B14F-4D97-AF65-F5344CB8AC3E}">
        <p14:creationId xmlns:p14="http://schemas.microsoft.com/office/powerpoint/2010/main" val="402770113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A98D98-426A-917C-DB56-EF441062B68B}"/>
              </a:ext>
            </a:extLst>
          </p:cNvPr>
          <p:cNvSpPr/>
          <p:nvPr/>
        </p:nvSpPr>
        <p:spPr>
          <a:xfrm>
            <a:off x="7200857" y="5344557"/>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7" y="6094274"/>
            <a:ext cx="561913"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110</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17492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Point system </a:t>
            </a:r>
            <a:r>
              <a:rPr lang="en-US" sz="2000" dirty="0"/>
              <a:t>– Positive feedback to encourage progress</a:t>
            </a:r>
            <a:endParaRPr lang="en-US" dirty="0"/>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
        <p:nvSpPr>
          <p:cNvPr id="6" name="TextBox 5">
            <a:extLst>
              <a:ext uri="{FF2B5EF4-FFF2-40B4-BE49-F238E27FC236}">
                <a16:creationId xmlns:a16="http://schemas.microsoft.com/office/drawing/2014/main" id="{B63C69B8-50B4-51C2-6AA2-921AFCE94227}"/>
              </a:ext>
            </a:extLst>
          </p:cNvPr>
          <p:cNvSpPr txBox="1"/>
          <p:nvPr/>
        </p:nvSpPr>
        <p:spPr>
          <a:xfrm>
            <a:off x="1420753" y="2320176"/>
            <a:ext cx="1847850" cy="646331"/>
          </a:xfrm>
          <a:prstGeom prst="rect">
            <a:avLst/>
          </a:prstGeom>
          <a:noFill/>
        </p:spPr>
        <p:txBody>
          <a:bodyPr wrap="square">
            <a:spAutoFit/>
          </a:bodyPr>
          <a:lstStyle/>
          <a:p>
            <a:pPr algn="ctr"/>
            <a:r>
              <a:rPr lang="en-US" dirty="0"/>
              <a:t>Signal generation</a:t>
            </a:r>
          </a:p>
          <a:p>
            <a:pPr algn="ctr"/>
            <a:r>
              <a:rPr lang="en-US" dirty="0"/>
              <a:t>(digital sensors)</a:t>
            </a:r>
          </a:p>
        </p:txBody>
      </p:sp>
      <p:sp>
        <p:nvSpPr>
          <p:cNvPr id="9" name="TextBox 8">
            <a:extLst>
              <a:ext uri="{FF2B5EF4-FFF2-40B4-BE49-F238E27FC236}">
                <a16:creationId xmlns:a16="http://schemas.microsoft.com/office/drawing/2014/main" id="{DDF5C252-7830-9598-16FD-05E1A89BAA92}"/>
              </a:ext>
            </a:extLst>
          </p:cNvPr>
          <p:cNvSpPr txBox="1"/>
          <p:nvPr/>
        </p:nvSpPr>
        <p:spPr>
          <a:xfrm>
            <a:off x="3701549" y="2458675"/>
            <a:ext cx="1847850" cy="369332"/>
          </a:xfrm>
          <a:prstGeom prst="rect">
            <a:avLst/>
          </a:prstGeom>
          <a:noFill/>
        </p:spPr>
        <p:txBody>
          <a:bodyPr wrap="square">
            <a:spAutoFit/>
          </a:bodyPr>
          <a:lstStyle/>
          <a:p>
            <a:pPr algn="ctr"/>
            <a:r>
              <a:rPr lang="en-US" dirty="0"/>
              <a:t>Time domain</a:t>
            </a:r>
          </a:p>
        </p:txBody>
      </p:sp>
      <p:sp>
        <p:nvSpPr>
          <p:cNvPr id="12" name="TextBox 11">
            <a:extLst>
              <a:ext uri="{FF2B5EF4-FFF2-40B4-BE49-F238E27FC236}">
                <a16:creationId xmlns:a16="http://schemas.microsoft.com/office/drawing/2014/main" id="{03E9A72C-37A7-98FB-50EC-85B93EE17F31}"/>
              </a:ext>
            </a:extLst>
          </p:cNvPr>
          <p:cNvSpPr txBox="1"/>
          <p:nvPr/>
        </p:nvSpPr>
        <p:spPr>
          <a:xfrm>
            <a:off x="5559456" y="2458675"/>
            <a:ext cx="1933725" cy="369332"/>
          </a:xfrm>
          <a:prstGeom prst="rect">
            <a:avLst/>
          </a:prstGeom>
          <a:noFill/>
        </p:spPr>
        <p:txBody>
          <a:bodyPr wrap="square">
            <a:spAutoFit/>
          </a:bodyPr>
          <a:lstStyle/>
          <a:p>
            <a:pPr algn="ctr"/>
            <a:r>
              <a:rPr lang="en-US" dirty="0"/>
              <a:t>Frequency domain</a:t>
            </a:r>
          </a:p>
        </p:txBody>
      </p:sp>
      <p:sp>
        <p:nvSpPr>
          <p:cNvPr id="15" name="TextBox 14">
            <a:extLst>
              <a:ext uri="{FF2B5EF4-FFF2-40B4-BE49-F238E27FC236}">
                <a16:creationId xmlns:a16="http://schemas.microsoft.com/office/drawing/2014/main" id="{C1C1B8DF-4A4A-32E2-1124-0CAE14AB2413}"/>
              </a:ext>
            </a:extLst>
          </p:cNvPr>
          <p:cNvSpPr txBox="1"/>
          <p:nvPr/>
        </p:nvSpPr>
        <p:spPr>
          <a:xfrm>
            <a:off x="7503237" y="2458675"/>
            <a:ext cx="1071639" cy="369332"/>
          </a:xfrm>
          <a:prstGeom prst="rect">
            <a:avLst/>
          </a:prstGeom>
          <a:noFill/>
        </p:spPr>
        <p:txBody>
          <a:bodyPr wrap="square">
            <a:spAutoFit/>
          </a:bodyPr>
          <a:lstStyle/>
          <a:p>
            <a:pPr algn="ctr"/>
            <a:r>
              <a:rPr lang="en-US" dirty="0"/>
              <a:t>Big data </a:t>
            </a:r>
          </a:p>
        </p:txBody>
      </p:sp>
      <p:sp>
        <p:nvSpPr>
          <p:cNvPr id="24" name="TextBox 23">
            <a:extLst>
              <a:ext uri="{FF2B5EF4-FFF2-40B4-BE49-F238E27FC236}">
                <a16:creationId xmlns:a16="http://schemas.microsoft.com/office/drawing/2014/main" id="{80DF98C6-4ABE-E9FD-0FFF-233656152D82}"/>
              </a:ext>
            </a:extLst>
          </p:cNvPr>
          <p:cNvSpPr txBox="1"/>
          <p:nvPr/>
        </p:nvSpPr>
        <p:spPr>
          <a:xfrm>
            <a:off x="4044661" y="3411855"/>
            <a:ext cx="1161627" cy="369332"/>
          </a:xfrm>
          <a:prstGeom prst="rect">
            <a:avLst/>
          </a:prstGeom>
          <a:noFill/>
          <a:ln w="12700">
            <a:solidFill>
              <a:schemeClr val="tx1"/>
            </a:solidFill>
          </a:ln>
        </p:spPr>
        <p:txBody>
          <a:bodyPr wrap="square">
            <a:spAutoFit/>
          </a:bodyPr>
          <a:lstStyle/>
          <a:p>
            <a:pPr algn="ctr"/>
            <a:r>
              <a:rPr lang="en-US" dirty="0"/>
              <a:t>Sampling</a:t>
            </a:r>
          </a:p>
        </p:txBody>
      </p:sp>
      <p:sp>
        <p:nvSpPr>
          <p:cNvPr id="25" name="TextBox 24">
            <a:extLst>
              <a:ext uri="{FF2B5EF4-FFF2-40B4-BE49-F238E27FC236}">
                <a16:creationId xmlns:a16="http://schemas.microsoft.com/office/drawing/2014/main" id="{691DA9ED-1B1E-EB20-383A-B896AF9A50FC}"/>
              </a:ext>
            </a:extLst>
          </p:cNvPr>
          <p:cNvSpPr txBox="1"/>
          <p:nvPr/>
        </p:nvSpPr>
        <p:spPr>
          <a:xfrm>
            <a:off x="3934927" y="2935265"/>
            <a:ext cx="1381094" cy="369332"/>
          </a:xfrm>
          <a:prstGeom prst="rect">
            <a:avLst/>
          </a:prstGeom>
          <a:noFill/>
          <a:ln w="12700">
            <a:solidFill>
              <a:schemeClr val="tx1"/>
            </a:solidFill>
          </a:ln>
        </p:spPr>
        <p:txBody>
          <a:bodyPr wrap="square">
            <a:spAutoFit/>
          </a:bodyPr>
          <a:lstStyle/>
          <a:p>
            <a:pPr algn="ctr"/>
            <a:r>
              <a:rPr lang="en-US" dirty="0"/>
              <a:t>Quantization</a:t>
            </a:r>
          </a:p>
        </p:txBody>
      </p:sp>
      <p:sp>
        <p:nvSpPr>
          <p:cNvPr id="26" name="TextBox 25">
            <a:extLst>
              <a:ext uri="{FF2B5EF4-FFF2-40B4-BE49-F238E27FC236}">
                <a16:creationId xmlns:a16="http://schemas.microsoft.com/office/drawing/2014/main" id="{53052DBB-8A5F-156B-68A0-197F9A56A0EE}"/>
              </a:ext>
            </a:extLst>
          </p:cNvPr>
          <p:cNvSpPr txBox="1"/>
          <p:nvPr/>
        </p:nvSpPr>
        <p:spPr>
          <a:xfrm>
            <a:off x="6038123" y="2935265"/>
            <a:ext cx="808220"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Pitch</a:t>
            </a:r>
          </a:p>
        </p:txBody>
      </p:sp>
      <p:sp>
        <p:nvSpPr>
          <p:cNvPr id="27" name="TextBox 26">
            <a:extLst>
              <a:ext uri="{FF2B5EF4-FFF2-40B4-BE49-F238E27FC236}">
                <a16:creationId xmlns:a16="http://schemas.microsoft.com/office/drawing/2014/main" id="{E825A2D1-D8DF-52BA-A2FF-5CD79FAF383E}"/>
              </a:ext>
            </a:extLst>
          </p:cNvPr>
          <p:cNvSpPr txBox="1"/>
          <p:nvPr/>
        </p:nvSpPr>
        <p:spPr>
          <a:xfrm>
            <a:off x="6038123" y="3888445"/>
            <a:ext cx="976390"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Filtering</a:t>
            </a:r>
          </a:p>
        </p:txBody>
      </p:sp>
      <p:sp>
        <p:nvSpPr>
          <p:cNvPr id="28" name="TextBox 27">
            <a:extLst>
              <a:ext uri="{FF2B5EF4-FFF2-40B4-BE49-F238E27FC236}">
                <a16:creationId xmlns:a16="http://schemas.microsoft.com/office/drawing/2014/main" id="{ACDFE424-97FB-451A-26BA-CBEEC2834698}"/>
              </a:ext>
            </a:extLst>
          </p:cNvPr>
          <p:cNvSpPr txBox="1"/>
          <p:nvPr/>
        </p:nvSpPr>
        <p:spPr>
          <a:xfrm>
            <a:off x="6484154" y="5474390"/>
            <a:ext cx="2090722"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Parallel computing</a:t>
            </a:r>
          </a:p>
        </p:txBody>
      </p:sp>
      <p:sp>
        <p:nvSpPr>
          <p:cNvPr id="30" name="TextBox 29">
            <a:extLst>
              <a:ext uri="{FF2B5EF4-FFF2-40B4-BE49-F238E27FC236}">
                <a16:creationId xmlns:a16="http://schemas.microsoft.com/office/drawing/2014/main" id="{C891C3F3-BEE9-20BE-B122-D6572514DA65}"/>
              </a:ext>
            </a:extLst>
          </p:cNvPr>
          <p:cNvSpPr txBox="1"/>
          <p:nvPr/>
        </p:nvSpPr>
        <p:spPr>
          <a:xfrm>
            <a:off x="6617442" y="4405524"/>
            <a:ext cx="1957434"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Machine learning</a:t>
            </a:r>
          </a:p>
        </p:txBody>
      </p:sp>
      <p:sp>
        <p:nvSpPr>
          <p:cNvPr id="18" name="TextBox 17">
            <a:extLst>
              <a:ext uri="{FF2B5EF4-FFF2-40B4-BE49-F238E27FC236}">
                <a16:creationId xmlns:a16="http://schemas.microsoft.com/office/drawing/2014/main" id="{204772D3-F6E7-3CCB-1F90-3C52850D2651}"/>
              </a:ext>
            </a:extLst>
          </p:cNvPr>
          <p:cNvSpPr txBox="1"/>
          <p:nvPr/>
        </p:nvSpPr>
        <p:spPr>
          <a:xfrm>
            <a:off x="2557741" y="4405524"/>
            <a:ext cx="1104900" cy="369332"/>
          </a:xfrm>
          <a:prstGeom prst="rect">
            <a:avLst/>
          </a:prstGeom>
          <a:solidFill>
            <a:schemeClr val="tx1">
              <a:alpha val="10000"/>
            </a:schemeClr>
          </a:solidFill>
        </p:spPr>
        <p:txBody>
          <a:bodyPr wrap="square">
            <a:spAutoFit/>
          </a:bodyPr>
          <a:lstStyle/>
          <a:p>
            <a:pPr algn="ctr"/>
            <a:r>
              <a:rPr lang="en-US" dirty="0">
                <a:solidFill>
                  <a:schemeClr val="bg1">
                    <a:lumMod val="75000"/>
                  </a:schemeClr>
                </a:solidFill>
              </a:rPr>
              <a:t>2D signal </a:t>
            </a:r>
          </a:p>
        </p:txBody>
      </p:sp>
      <p:sp>
        <p:nvSpPr>
          <p:cNvPr id="33" name="TextBox 32">
            <a:extLst>
              <a:ext uri="{FF2B5EF4-FFF2-40B4-BE49-F238E27FC236}">
                <a16:creationId xmlns:a16="http://schemas.microsoft.com/office/drawing/2014/main" id="{CCC49055-3BF5-4DDB-6C26-5577CA8966FF}"/>
              </a:ext>
            </a:extLst>
          </p:cNvPr>
          <p:cNvSpPr txBox="1"/>
          <p:nvPr/>
        </p:nvSpPr>
        <p:spPr>
          <a:xfrm>
            <a:off x="2614105" y="4773492"/>
            <a:ext cx="992172"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Camera</a:t>
            </a:r>
          </a:p>
        </p:txBody>
      </p:sp>
      <p:grpSp>
        <p:nvGrpSpPr>
          <p:cNvPr id="40" name="Group 39">
            <a:extLst>
              <a:ext uri="{FF2B5EF4-FFF2-40B4-BE49-F238E27FC236}">
                <a16:creationId xmlns:a16="http://schemas.microsoft.com/office/drawing/2014/main" id="{28F1A7CA-DA0F-D012-858C-A165130D985C}"/>
              </a:ext>
            </a:extLst>
          </p:cNvPr>
          <p:cNvGrpSpPr/>
          <p:nvPr/>
        </p:nvGrpSpPr>
        <p:grpSpPr>
          <a:xfrm>
            <a:off x="612303" y="5144588"/>
            <a:ext cx="1495298" cy="1113819"/>
            <a:chOff x="1273473" y="5398146"/>
            <a:chExt cx="1495298" cy="1113819"/>
          </a:xfrm>
        </p:grpSpPr>
        <p:sp>
          <p:nvSpPr>
            <p:cNvPr id="21" name="TextBox 20">
              <a:extLst>
                <a:ext uri="{FF2B5EF4-FFF2-40B4-BE49-F238E27FC236}">
                  <a16:creationId xmlns:a16="http://schemas.microsoft.com/office/drawing/2014/main" id="{2780128D-2CF3-B03A-45CC-A56B81F55F0E}"/>
                </a:ext>
              </a:extLst>
            </p:cNvPr>
            <p:cNvSpPr txBox="1"/>
            <p:nvPr/>
          </p:nvSpPr>
          <p:spPr>
            <a:xfrm>
              <a:off x="1468672" y="5398146"/>
              <a:ext cx="1104900" cy="369332"/>
            </a:xfrm>
            <a:prstGeom prst="rect">
              <a:avLst/>
            </a:prstGeom>
            <a:solidFill>
              <a:schemeClr val="tx1">
                <a:alpha val="10000"/>
              </a:schemeClr>
            </a:solidFill>
          </p:spPr>
          <p:txBody>
            <a:bodyPr wrap="square">
              <a:spAutoFit/>
            </a:bodyPr>
            <a:lstStyle/>
            <a:p>
              <a:pPr algn="ctr"/>
              <a:r>
                <a:rPr lang="en-US" dirty="0">
                  <a:solidFill>
                    <a:schemeClr val="bg1">
                      <a:lumMod val="75000"/>
                    </a:schemeClr>
                  </a:solidFill>
                </a:rPr>
                <a:t>3D signal </a:t>
              </a:r>
            </a:p>
          </p:txBody>
        </p:sp>
        <p:sp>
          <p:nvSpPr>
            <p:cNvPr id="34" name="TextBox 33">
              <a:extLst>
                <a:ext uri="{FF2B5EF4-FFF2-40B4-BE49-F238E27FC236}">
                  <a16:creationId xmlns:a16="http://schemas.microsoft.com/office/drawing/2014/main" id="{1A017BA8-7D63-E396-B053-F8A3D25E979A}"/>
                </a:ext>
              </a:extLst>
            </p:cNvPr>
            <p:cNvSpPr txBox="1"/>
            <p:nvPr/>
          </p:nvSpPr>
          <p:spPr>
            <a:xfrm>
              <a:off x="1273473" y="5773301"/>
              <a:ext cx="1495298"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GPS receivers</a:t>
              </a:r>
            </a:p>
          </p:txBody>
        </p:sp>
        <p:sp>
          <p:nvSpPr>
            <p:cNvPr id="35" name="TextBox 34">
              <a:extLst>
                <a:ext uri="{FF2B5EF4-FFF2-40B4-BE49-F238E27FC236}">
                  <a16:creationId xmlns:a16="http://schemas.microsoft.com/office/drawing/2014/main" id="{F861AA6F-0E2C-9F8E-CDF6-AEABB9F3BE1B}"/>
                </a:ext>
              </a:extLst>
            </p:cNvPr>
            <p:cNvSpPr txBox="1"/>
            <p:nvPr/>
          </p:nvSpPr>
          <p:spPr>
            <a:xfrm>
              <a:off x="1528084" y="6142633"/>
              <a:ext cx="986077"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LiDAR</a:t>
              </a:r>
            </a:p>
          </p:txBody>
        </p:sp>
      </p:grpSp>
      <p:sp>
        <p:nvSpPr>
          <p:cNvPr id="22" name="TextBox 21">
            <a:extLst>
              <a:ext uri="{FF2B5EF4-FFF2-40B4-BE49-F238E27FC236}">
                <a16:creationId xmlns:a16="http://schemas.microsoft.com/office/drawing/2014/main" id="{F08C3126-2912-6CBB-8C1D-BAD3480F450A}"/>
              </a:ext>
            </a:extLst>
          </p:cNvPr>
          <p:cNvSpPr txBox="1"/>
          <p:nvPr/>
        </p:nvSpPr>
        <p:spPr>
          <a:xfrm>
            <a:off x="2362542" y="5474390"/>
            <a:ext cx="1495299" cy="646331"/>
          </a:xfrm>
          <a:prstGeom prst="rect">
            <a:avLst/>
          </a:prstGeom>
          <a:solidFill>
            <a:schemeClr val="tx1">
              <a:alpha val="10000"/>
            </a:schemeClr>
          </a:solidFill>
        </p:spPr>
        <p:txBody>
          <a:bodyPr wrap="square">
            <a:spAutoFit/>
          </a:bodyPr>
          <a:lstStyle/>
          <a:p>
            <a:pPr algn="ctr"/>
            <a:r>
              <a:rPr lang="en-US" dirty="0">
                <a:solidFill>
                  <a:schemeClr val="bg1">
                    <a:lumMod val="75000"/>
                  </a:schemeClr>
                </a:solidFill>
              </a:rPr>
              <a:t>Large-volume datasets </a:t>
            </a:r>
          </a:p>
        </p:txBody>
      </p:sp>
      <p:sp>
        <p:nvSpPr>
          <p:cNvPr id="36" name="TextBox 35">
            <a:extLst>
              <a:ext uri="{FF2B5EF4-FFF2-40B4-BE49-F238E27FC236}">
                <a16:creationId xmlns:a16="http://schemas.microsoft.com/office/drawing/2014/main" id="{C6647827-578B-F3D9-58F9-CE60C0F4FFDC}"/>
              </a:ext>
            </a:extLst>
          </p:cNvPr>
          <p:cNvSpPr txBox="1"/>
          <p:nvPr/>
        </p:nvSpPr>
        <p:spPr>
          <a:xfrm>
            <a:off x="2143329" y="6117336"/>
            <a:ext cx="1933725"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Nationwide LiDAR</a:t>
            </a:r>
          </a:p>
        </p:txBody>
      </p:sp>
      <p:grpSp>
        <p:nvGrpSpPr>
          <p:cNvPr id="38" name="Group 37">
            <a:extLst>
              <a:ext uri="{FF2B5EF4-FFF2-40B4-BE49-F238E27FC236}">
                <a16:creationId xmlns:a16="http://schemas.microsoft.com/office/drawing/2014/main" id="{1837F9D6-7BE0-9C3A-F5EE-B9E71BF6952D}"/>
              </a:ext>
            </a:extLst>
          </p:cNvPr>
          <p:cNvGrpSpPr/>
          <p:nvPr/>
        </p:nvGrpSpPr>
        <p:grpSpPr>
          <a:xfrm>
            <a:off x="669405" y="3009268"/>
            <a:ext cx="1381094" cy="2034438"/>
            <a:chOff x="1519253" y="3022958"/>
            <a:chExt cx="1381094" cy="2034438"/>
          </a:xfrm>
        </p:grpSpPr>
        <p:sp>
          <p:nvSpPr>
            <p:cNvPr id="37" name="TextBox 36">
              <a:extLst>
                <a:ext uri="{FF2B5EF4-FFF2-40B4-BE49-F238E27FC236}">
                  <a16:creationId xmlns:a16="http://schemas.microsoft.com/office/drawing/2014/main" id="{37557067-36ED-71B5-760C-7BA592000EB1}"/>
                </a:ext>
              </a:extLst>
            </p:cNvPr>
            <p:cNvSpPr txBox="1"/>
            <p:nvPr/>
          </p:nvSpPr>
          <p:spPr>
            <a:xfrm>
              <a:off x="1591237" y="4411065"/>
              <a:ext cx="1237126" cy="646331"/>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Moisture</a:t>
              </a:r>
              <a:br>
                <a:rPr lang="en-US" dirty="0">
                  <a:solidFill>
                    <a:schemeClr val="bg1">
                      <a:lumMod val="75000"/>
                    </a:schemeClr>
                  </a:solidFill>
                </a:rPr>
              </a:br>
              <a:r>
                <a:rPr lang="en-US" dirty="0">
                  <a:solidFill>
                    <a:schemeClr val="bg1">
                      <a:lumMod val="75000"/>
                    </a:schemeClr>
                  </a:solidFill>
                </a:rPr>
                <a:t>sensor</a:t>
              </a:r>
            </a:p>
          </p:txBody>
        </p:sp>
        <p:sp>
          <p:nvSpPr>
            <p:cNvPr id="17" name="TextBox 16">
              <a:extLst>
                <a:ext uri="{FF2B5EF4-FFF2-40B4-BE49-F238E27FC236}">
                  <a16:creationId xmlns:a16="http://schemas.microsoft.com/office/drawing/2014/main" id="{74CEE1D3-9B49-1564-307A-71F3CADFDF14}"/>
                </a:ext>
              </a:extLst>
            </p:cNvPr>
            <p:cNvSpPr txBox="1"/>
            <p:nvPr/>
          </p:nvSpPr>
          <p:spPr>
            <a:xfrm>
              <a:off x="1657350" y="3022958"/>
              <a:ext cx="1104900" cy="369332"/>
            </a:xfrm>
            <a:prstGeom prst="rect">
              <a:avLst/>
            </a:prstGeom>
            <a:solidFill>
              <a:schemeClr val="tx1">
                <a:alpha val="10000"/>
              </a:schemeClr>
            </a:solidFill>
            <a:ln w="12700">
              <a:noFill/>
            </a:ln>
          </p:spPr>
          <p:txBody>
            <a:bodyPr wrap="square">
              <a:spAutoFit/>
            </a:bodyPr>
            <a:lstStyle/>
            <a:p>
              <a:pPr algn="ctr"/>
              <a:r>
                <a:rPr lang="en-US" dirty="0"/>
                <a:t>1D signal </a:t>
              </a:r>
            </a:p>
          </p:txBody>
        </p:sp>
        <p:sp>
          <p:nvSpPr>
            <p:cNvPr id="23" name="TextBox 22">
              <a:extLst>
                <a:ext uri="{FF2B5EF4-FFF2-40B4-BE49-F238E27FC236}">
                  <a16:creationId xmlns:a16="http://schemas.microsoft.com/office/drawing/2014/main" id="{01BECE5B-E503-BEC3-51E9-21EB403B81F3}"/>
                </a:ext>
              </a:extLst>
            </p:cNvPr>
            <p:cNvSpPr txBox="1"/>
            <p:nvPr/>
          </p:nvSpPr>
          <p:spPr>
            <a:xfrm>
              <a:off x="1519253" y="3390068"/>
              <a:ext cx="1381094" cy="369332"/>
            </a:xfrm>
            <a:prstGeom prst="rect">
              <a:avLst/>
            </a:prstGeom>
            <a:noFill/>
            <a:ln w="12700">
              <a:solidFill>
                <a:schemeClr val="tx1"/>
              </a:solidFill>
            </a:ln>
          </p:spPr>
          <p:txBody>
            <a:bodyPr wrap="square">
              <a:spAutoFit/>
            </a:bodyPr>
            <a:lstStyle/>
            <a:p>
              <a:pPr algn="ctr"/>
              <a:r>
                <a:rPr lang="en-US" dirty="0"/>
                <a:t>Microphone</a:t>
              </a:r>
            </a:p>
          </p:txBody>
        </p:sp>
        <p:sp>
          <p:nvSpPr>
            <p:cNvPr id="32" name="TextBox 31">
              <a:extLst>
                <a:ext uri="{FF2B5EF4-FFF2-40B4-BE49-F238E27FC236}">
                  <a16:creationId xmlns:a16="http://schemas.microsoft.com/office/drawing/2014/main" id="{1CFF70EF-0E58-E965-4185-F1446296DDB7}"/>
                </a:ext>
              </a:extLst>
            </p:cNvPr>
            <p:cNvSpPr txBox="1"/>
            <p:nvPr/>
          </p:nvSpPr>
          <p:spPr>
            <a:xfrm>
              <a:off x="1519253" y="3764734"/>
              <a:ext cx="1381094" cy="646331"/>
            </a:xfrm>
            <a:prstGeom prst="rect">
              <a:avLst/>
            </a:prstGeom>
            <a:noFill/>
            <a:ln w="12700">
              <a:solidFill>
                <a:schemeClr val="tx1"/>
              </a:solidFill>
            </a:ln>
          </p:spPr>
          <p:txBody>
            <a:bodyPr wrap="square">
              <a:spAutoFit/>
            </a:bodyPr>
            <a:lstStyle/>
            <a:p>
              <a:pPr algn="ctr"/>
              <a:r>
                <a:rPr lang="en-US" dirty="0"/>
                <a:t>Temperature</a:t>
              </a:r>
              <a:br>
                <a:rPr lang="en-US" dirty="0"/>
              </a:br>
              <a:r>
                <a:rPr lang="en-US" dirty="0"/>
                <a:t>sensor</a:t>
              </a:r>
            </a:p>
          </p:txBody>
        </p:sp>
      </p:grpSp>
      <p:cxnSp>
        <p:nvCxnSpPr>
          <p:cNvPr id="43" name="Connector: Elbow 42">
            <a:extLst>
              <a:ext uri="{FF2B5EF4-FFF2-40B4-BE49-F238E27FC236}">
                <a16:creationId xmlns:a16="http://schemas.microsoft.com/office/drawing/2014/main" id="{B539CBD6-B039-D9DD-983A-25E3395EAB46}"/>
              </a:ext>
            </a:extLst>
          </p:cNvPr>
          <p:cNvCxnSpPr>
            <a:cxnSpLocks/>
            <a:stCxn id="23" idx="3"/>
            <a:endCxn id="25" idx="1"/>
          </p:cNvCxnSpPr>
          <p:nvPr/>
        </p:nvCxnSpPr>
        <p:spPr>
          <a:xfrm flipV="1">
            <a:off x="2050499" y="3119931"/>
            <a:ext cx="1884428" cy="441113"/>
          </a:xfrm>
          <a:prstGeom prst="bentConnector3">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Connector: Elbow 44">
            <a:extLst>
              <a:ext uri="{FF2B5EF4-FFF2-40B4-BE49-F238E27FC236}">
                <a16:creationId xmlns:a16="http://schemas.microsoft.com/office/drawing/2014/main" id="{EE80C154-B7AF-A59C-5E7E-8140E3CB0CCB}"/>
              </a:ext>
            </a:extLst>
          </p:cNvPr>
          <p:cNvCxnSpPr>
            <a:cxnSpLocks/>
            <a:stCxn id="25" idx="2"/>
            <a:endCxn id="24" idx="0"/>
          </p:cNvCxnSpPr>
          <p:nvPr/>
        </p:nvCxnSpPr>
        <p:spPr>
          <a:xfrm rot="16200000" flipH="1">
            <a:off x="4571845" y="3358225"/>
            <a:ext cx="107258" cy="1"/>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853B4368-2A6F-69DA-CC7E-8E69C41A63E0}"/>
              </a:ext>
            </a:extLst>
          </p:cNvPr>
          <p:cNvSpPr txBox="1"/>
          <p:nvPr/>
        </p:nvSpPr>
        <p:spPr>
          <a:xfrm>
            <a:off x="4044661" y="3888445"/>
            <a:ext cx="1161627" cy="369332"/>
          </a:xfrm>
          <a:prstGeom prst="rect">
            <a:avLst/>
          </a:prstGeom>
          <a:noFill/>
          <a:ln w="12700">
            <a:solidFill>
              <a:schemeClr val="tx1"/>
            </a:solidFill>
          </a:ln>
        </p:spPr>
        <p:txBody>
          <a:bodyPr wrap="square">
            <a:spAutoFit/>
          </a:bodyPr>
          <a:lstStyle/>
          <a:p>
            <a:pPr algn="ctr"/>
            <a:r>
              <a:rPr lang="en-US" dirty="0"/>
              <a:t>Data type</a:t>
            </a:r>
          </a:p>
        </p:txBody>
      </p:sp>
      <p:cxnSp>
        <p:nvCxnSpPr>
          <p:cNvPr id="49" name="Connector: Elbow 48">
            <a:extLst>
              <a:ext uri="{FF2B5EF4-FFF2-40B4-BE49-F238E27FC236}">
                <a16:creationId xmlns:a16="http://schemas.microsoft.com/office/drawing/2014/main" id="{05066A3C-4964-20ED-DD36-8E92011AD62A}"/>
              </a:ext>
            </a:extLst>
          </p:cNvPr>
          <p:cNvCxnSpPr>
            <a:cxnSpLocks/>
            <a:stCxn id="32" idx="3"/>
            <a:endCxn id="48" idx="1"/>
          </p:cNvCxnSpPr>
          <p:nvPr/>
        </p:nvCxnSpPr>
        <p:spPr>
          <a:xfrm flipV="1">
            <a:off x="2050499" y="4073111"/>
            <a:ext cx="1994162" cy="1099"/>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onnector: Elbow 58">
            <a:extLst>
              <a:ext uri="{FF2B5EF4-FFF2-40B4-BE49-F238E27FC236}">
                <a16:creationId xmlns:a16="http://schemas.microsoft.com/office/drawing/2014/main" id="{75405825-DB22-5F88-6167-6FC4A1A88EA5}"/>
              </a:ext>
            </a:extLst>
          </p:cNvPr>
          <p:cNvCxnSpPr>
            <a:cxnSpLocks/>
            <a:stCxn id="24" idx="3"/>
            <a:endCxn id="26" idx="1"/>
          </p:cNvCxnSpPr>
          <p:nvPr/>
        </p:nvCxnSpPr>
        <p:spPr>
          <a:xfrm flipV="1">
            <a:off x="5206288" y="3119931"/>
            <a:ext cx="831835" cy="476590"/>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7" name="Connector: Elbow 66">
            <a:extLst>
              <a:ext uri="{FF2B5EF4-FFF2-40B4-BE49-F238E27FC236}">
                <a16:creationId xmlns:a16="http://schemas.microsoft.com/office/drawing/2014/main" id="{B4D95A7C-06CC-1B47-D245-5B5F6B17D822}"/>
              </a:ext>
            </a:extLst>
          </p:cNvPr>
          <p:cNvCxnSpPr>
            <a:cxnSpLocks/>
            <a:stCxn id="26" idx="2"/>
            <a:endCxn id="27" idx="0"/>
          </p:cNvCxnSpPr>
          <p:nvPr/>
        </p:nvCxnSpPr>
        <p:spPr>
          <a:xfrm rot="16200000" flipH="1">
            <a:off x="6192351" y="3554478"/>
            <a:ext cx="583848" cy="84085"/>
          </a:xfrm>
          <a:prstGeom prst="bentConnector3">
            <a:avLst>
              <a:gd name="adj1" fmla="val 50000"/>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Connector: Elbow 70">
            <a:extLst>
              <a:ext uri="{FF2B5EF4-FFF2-40B4-BE49-F238E27FC236}">
                <a16:creationId xmlns:a16="http://schemas.microsoft.com/office/drawing/2014/main" id="{6C50BF48-B2D9-BA3B-53C9-95E7E52471B1}"/>
              </a:ext>
            </a:extLst>
          </p:cNvPr>
          <p:cNvCxnSpPr>
            <a:cxnSpLocks/>
            <a:stCxn id="36" idx="3"/>
            <a:endCxn id="28" idx="1"/>
          </p:cNvCxnSpPr>
          <p:nvPr/>
        </p:nvCxnSpPr>
        <p:spPr>
          <a:xfrm flipV="1">
            <a:off x="4077054" y="5659056"/>
            <a:ext cx="2407100" cy="642946"/>
          </a:xfrm>
          <a:prstGeom prst="bentConnector3">
            <a:avLst>
              <a:gd name="adj1" fmla="val 50000"/>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Connector: Elbow 73">
            <a:extLst>
              <a:ext uri="{FF2B5EF4-FFF2-40B4-BE49-F238E27FC236}">
                <a16:creationId xmlns:a16="http://schemas.microsoft.com/office/drawing/2014/main" id="{CDA74E9A-BCF0-5BA4-EB36-1B6EDAAB8AEB}"/>
              </a:ext>
            </a:extLst>
          </p:cNvPr>
          <p:cNvCxnSpPr>
            <a:cxnSpLocks/>
            <a:stCxn id="33" idx="3"/>
            <a:endCxn id="30" idx="1"/>
          </p:cNvCxnSpPr>
          <p:nvPr/>
        </p:nvCxnSpPr>
        <p:spPr>
          <a:xfrm flipV="1">
            <a:off x="3606277" y="4590190"/>
            <a:ext cx="3011165" cy="367968"/>
          </a:xfrm>
          <a:prstGeom prst="bentConnector3">
            <a:avLst>
              <a:gd name="adj1" fmla="val 50000"/>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Connector: Elbow 7">
            <a:extLst>
              <a:ext uri="{FF2B5EF4-FFF2-40B4-BE49-F238E27FC236}">
                <a16:creationId xmlns:a16="http://schemas.microsoft.com/office/drawing/2014/main" id="{D185CE75-DEFD-B708-4E30-6576B0611CC7}"/>
              </a:ext>
            </a:extLst>
          </p:cNvPr>
          <p:cNvCxnSpPr>
            <a:cxnSpLocks/>
            <a:stCxn id="24" idx="2"/>
            <a:endCxn id="48" idx="0"/>
          </p:cNvCxnSpPr>
          <p:nvPr/>
        </p:nvCxnSpPr>
        <p:spPr>
          <a:xfrm rot="5400000">
            <a:off x="4571846" y="3834816"/>
            <a:ext cx="107258" cy="12700"/>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637130EE-C7C1-29CF-184C-5CC3324E51BF}"/>
              </a:ext>
            </a:extLst>
          </p:cNvPr>
          <p:cNvSpPr txBox="1"/>
          <p:nvPr/>
        </p:nvSpPr>
        <p:spPr>
          <a:xfrm rot="16200000">
            <a:off x="-435202" y="3841821"/>
            <a:ext cx="1897375" cy="369332"/>
          </a:xfrm>
          <a:prstGeom prst="rect">
            <a:avLst/>
          </a:prstGeom>
          <a:noFill/>
          <a:ln w="12700">
            <a:noFill/>
          </a:ln>
        </p:spPr>
        <p:txBody>
          <a:bodyPr wrap="square">
            <a:spAutoFit/>
          </a:bodyPr>
          <a:lstStyle/>
          <a:p>
            <a:pPr algn="ctr"/>
            <a:r>
              <a:rPr lang="en-US" dirty="0">
                <a:solidFill>
                  <a:srgbClr val="00B050"/>
                </a:solidFill>
              </a:rPr>
              <a:t>Set bonus: 100</a:t>
            </a:r>
          </a:p>
        </p:txBody>
      </p:sp>
      <p:sp>
        <p:nvSpPr>
          <p:cNvPr id="7" name="TextBox 6">
            <a:extLst>
              <a:ext uri="{FF2B5EF4-FFF2-40B4-BE49-F238E27FC236}">
                <a16:creationId xmlns:a16="http://schemas.microsoft.com/office/drawing/2014/main" id="{229DF5DE-7B1F-3DD3-BEE2-C3D8ECEACE6B}"/>
              </a:ext>
            </a:extLst>
          </p:cNvPr>
          <p:cNvSpPr txBox="1"/>
          <p:nvPr/>
        </p:nvSpPr>
        <p:spPr>
          <a:xfrm>
            <a:off x="1655464" y="3301249"/>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1" name="TextBox 10">
            <a:extLst>
              <a:ext uri="{FF2B5EF4-FFF2-40B4-BE49-F238E27FC236}">
                <a16:creationId xmlns:a16="http://schemas.microsoft.com/office/drawing/2014/main" id="{29EA5520-5EB5-74A7-80D9-00AF466A878A}"/>
              </a:ext>
            </a:extLst>
          </p:cNvPr>
          <p:cNvSpPr txBox="1"/>
          <p:nvPr/>
        </p:nvSpPr>
        <p:spPr>
          <a:xfrm>
            <a:off x="1650269" y="4157079"/>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3" name="TextBox 12">
            <a:extLst>
              <a:ext uri="{FF2B5EF4-FFF2-40B4-BE49-F238E27FC236}">
                <a16:creationId xmlns:a16="http://schemas.microsoft.com/office/drawing/2014/main" id="{205FAE21-3D64-DAC9-D868-6CF4D638D452}"/>
              </a:ext>
            </a:extLst>
          </p:cNvPr>
          <p:cNvSpPr txBox="1"/>
          <p:nvPr/>
        </p:nvSpPr>
        <p:spPr>
          <a:xfrm>
            <a:off x="1582607" y="4808154"/>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4" name="TextBox 13">
            <a:extLst>
              <a:ext uri="{FF2B5EF4-FFF2-40B4-BE49-F238E27FC236}">
                <a16:creationId xmlns:a16="http://schemas.microsoft.com/office/drawing/2014/main" id="{BE252735-4FCA-5CFE-2902-8C4BEFA947A0}"/>
              </a:ext>
            </a:extLst>
          </p:cNvPr>
          <p:cNvSpPr txBox="1"/>
          <p:nvPr/>
        </p:nvSpPr>
        <p:spPr>
          <a:xfrm>
            <a:off x="4923759" y="2861842"/>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6" name="TextBox 15">
            <a:extLst>
              <a:ext uri="{FF2B5EF4-FFF2-40B4-BE49-F238E27FC236}">
                <a16:creationId xmlns:a16="http://schemas.microsoft.com/office/drawing/2014/main" id="{CC7151E8-3AF7-D732-9D42-9A0B1D4FDFD2}"/>
              </a:ext>
            </a:extLst>
          </p:cNvPr>
          <p:cNvSpPr txBox="1"/>
          <p:nvPr/>
        </p:nvSpPr>
        <p:spPr>
          <a:xfrm>
            <a:off x="4807303" y="3339766"/>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9" name="TextBox 18">
            <a:extLst>
              <a:ext uri="{FF2B5EF4-FFF2-40B4-BE49-F238E27FC236}">
                <a16:creationId xmlns:a16="http://schemas.microsoft.com/office/drawing/2014/main" id="{3E619BC9-15E8-05D1-930B-94F083EC856D}"/>
              </a:ext>
            </a:extLst>
          </p:cNvPr>
          <p:cNvSpPr txBox="1"/>
          <p:nvPr/>
        </p:nvSpPr>
        <p:spPr>
          <a:xfrm>
            <a:off x="4811447" y="3816301"/>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20" name="TextBox 19">
            <a:extLst>
              <a:ext uri="{FF2B5EF4-FFF2-40B4-BE49-F238E27FC236}">
                <a16:creationId xmlns:a16="http://schemas.microsoft.com/office/drawing/2014/main" id="{E0A8A1D1-434B-6D95-77BA-D3045724B882}"/>
              </a:ext>
            </a:extLst>
          </p:cNvPr>
          <p:cNvSpPr txBox="1"/>
          <p:nvPr/>
        </p:nvSpPr>
        <p:spPr>
          <a:xfrm>
            <a:off x="6468209" y="2853666"/>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29" name="TextBox 28">
            <a:extLst>
              <a:ext uri="{FF2B5EF4-FFF2-40B4-BE49-F238E27FC236}">
                <a16:creationId xmlns:a16="http://schemas.microsoft.com/office/drawing/2014/main" id="{F14EB296-5E7A-5A3E-EE01-C10DB23D3D29}"/>
              </a:ext>
            </a:extLst>
          </p:cNvPr>
          <p:cNvSpPr txBox="1"/>
          <p:nvPr/>
        </p:nvSpPr>
        <p:spPr>
          <a:xfrm>
            <a:off x="6621854" y="3815957"/>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31" name="TextBox 30">
            <a:extLst>
              <a:ext uri="{FF2B5EF4-FFF2-40B4-BE49-F238E27FC236}">
                <a16:creationId xmlns:a16="http://schemas.microsoft.com/office/drawing/2014/main" id="{4E905DFB-63FD-9906-7C87-7BD6064EB970}"/>
              </a:ext>
            </a:extLst>
          </p:cNvPr>
          <p:cNvSpPr txBox="1"/>
          <p:nvPr/>
        </p:nvSpPr>
        <p:spPr>
          <a:xfrm>
            <a:off x="7390352" y="6209298"/>
            <a:ext cx="1297407" cy="307777"/>
          </a:xfrm>
          <a:prstGeom prst="rect">
            <a:avLst/>
          </a:prstGeom>
          <a:noFill/>
          <a:ln w="12700">
            <a:noFill/>
          </a:ln>
        </p:spPr>
        <p:txBody>
          <a:bodyPr wrap="square">
            <a:spAutoFit/>
          </a:bodyPr>
          <a:lstStyle/>
          <a:p>
            <a:pPr algn="ctr"/>
            <a:r>
              <a:rPr lang="en-US" sz="1400" dirty="0"/>
              <a:t>My points: 500</a:t>
            </a:r>
          </a:p>
        </p:txBody>
      </p:sp>
      <p:sp>
        <p:nvSpPr>
          <p:cNvPr id="10" name="TextBox 9">
            <a:extLst>
              <a:ext uri="{FF2B5EF4-FFF2-40B4-BE49-F238E27FC236}">
                <a16:creationId xmlns:a16="http://schemas.microsoft.com/office/drawing/2014/main" id="{D1F2F7B4-BFC4-4D00-7CFE-BA9DE5E79117}"/>
              </a:ext>
            </a:extLst>
          </p:cNvPr>
          <p:cNvSpPr txBox="1"/>
          <p:nvPr/>
        </p:nvSpPr>
        <p:spPr>
          <a:xfrm>
            <a:off x="1763945" y="5443543"/>
            <a:ext cx="478683" cy="307777"/>
          </a:xfrm>
          <a:prstGeom prst="rect">
            <a:avLst/>
          </a:prstGeom>
          <a:noFill/>
          <a:ln w="12700">
            <a:noFill/>
          </a:ln>
        </p:spPr>
        <p:txBody>
          <a:bodyPr wrap="square">
            <a:spAutoFit/>
          </a:bodyPr>
          <a:lstStyle/>
          <a:p>
            <a:pPr algn="ctr"/>
            <a:r>
              <a:rPr lang="en-US" sz="1400" dirty="0">
                <a:solidFill>
                  <a:srgbClr val="00B0F0"/>
                </a:solidFill>
              </a:rPr>
              <a:t>50</a:t>
            </a:r>
          </a:p>
        </p:txBody>
      </p:sp>
      <p:sp>
        <p:nvSpPr>
          <p:cNvPr id="39" name="TextBox 38">
            <a:extLst>
              <a:ext uri="{FF2B5EF4-FFF2-40B4-BE49-F238E27FC236}">
                <a16:creationId xmlns:a16="http://schemas.microsoft.com/office/drawing/2014/main" id="{5B080568-2A23-A56C-4715-8386A04D53E8}"/>
              </a:ext>
            </a:extLst>
          </p:cNvPr>
          <p:cNvSpPr txBox="1"/>
          <p:nvPr/>
        </p:nvSpPr>
        <p:spPr>
          <a:xfrm>
            <a:off x="1500875" y="5820432"/>
            <a:ext cx="478683" cy="307777"/>
          </a:xfrm>
          <a:prstGeom prst="rect">
            <a:avLst/>
          </a:prstGeom>
          <a:noFill/>
          <a:ln w="12700">
            <a:noFill/>
          </a:ln>
        </p:spPr>
        <p:txBody>
          <a:bodyPr wrap="square">
            <a:spAutoFit/>
          </a:bodyPr>
          <a:lstStyle/>
          <a:p>
            <a:pPr algn="ctr"/>
            <a:r>
              <a:rPr lang="en-US" sz="1400" dirty="0">
                <a:solidFill>
                  <a:srgbClr val="00B0F0"/>
                </a:solidFill>
              </a:rPr>
              <a:t>50</a:t>
            </a:r>
          </a:p>
        </p:txBody>
      </p:sp>
      <p:sp>
        <p:nvSpPr>
          <p:cNvPr id="41" name="TextBox 40">
            <a:extLst>
              <a:ext uri="{FF2B5EF4-FFF2-40B4-BE49-F238E27FC236}">
                <a16:creationId xmlns:a16="http://schemas.microsoft.com/office/drawing/2014/main" id="{97126A39-3FE7-3EE0-26AB-800CB88FFDA9}"/>
              </a:ext>
            </a:extLst>
          </p:cNvPr>
          <p:cNvSpPr txBox="1"/>
          <p:nvPr/>
        </p:nvSpPr>
        <p:spPr>
          <a:xfrm>
            <a:off x="3693992" y="6037901"/>
            <a:ext cx="478683" cy="307777"/>
          </a:xfrm>
          <a:prstGeom prst="rect">
            <a:avLst/>
          </a:prstGeom>
          <a:noFill/>
          <a:ln w="12700">
            <a:noFill/>
          </a:ln>
        </p:spPr>
        <p:txBody>
          <a:bodyPr wrap="square">
            <a:spAutoFit/>
          </a:bodyPr>
          <a:lstStyle/>
          <a:p>
            <a:pPr algn="ctr"/>
            <a:r>
              <a:rPr lang="en-US" sz="1400" dirty="0">
                <a:solidFill>
                  <a:srgbClr val="00B0F0"/>
                </a:solidFill>
                <a:highlight>
                  <a:srgbClr val="FFFF00"/>
                </a:highlight>
              </a:rPr>
              <a:t>150</a:t>
            </a:r>
          </a:p>
        </p:txBody>
      </p:sp>
      <p:sp>
        <p:nvSpPr>
          <p:cNvPr id="44" name="TextBox 43">
            <a:extLst>
              <a:ext uri="{FF2B5EF4-FFF2-40B4-BE49-F238E27FC236}">
                <a16:creationId xmlns:a16="http://schemas.microsoft.com/office/drawing/2014/main" id="{A2DA37C5-21FB-A84F-5AC7-329F9A2B3F6B}"/>
              </a:ext>
            </a:extLst>
          </p:cNvPr>
          <p:cNvSpPr txBox="1"/>
          <p:nvPr/>
        </p:nvSpPr>
        <p:spPr>
          <a:xfrm>
            <a:off x="8184229" y="4336108"/>
            <a:ext cx="478683" cy="307777"/>
          </a:xfrm>
          <a:prstGeom prst="rect">
            <a:avLst/>
          </a:prstGeom>
          <a:noFill/>
          <a:ln w="12700">
            <a:noFill/>
          </a:ln>
        </p:spPr>
        <p:txBody>
          <a:bodyPr wrap="square">
            <a:spAutoFit/>
          </a:bodyPr>
          <a:lstStyle/>
          <a:p>
            <a:pPr algn="ctr"/>
            <a:r>
              <a:rPr lang="en-US" sz="1400" dirty="0">
                <a:solidFill>
                  <a:srgbClr val="00B0F0"/>
                </a:solidFill>
                <a:highlight>
                  <a:srgbClr val="FFFF00"/>
                </a:highlight>
              </a:rPr>
              <a:t>200</a:t>
            </a:r>
          </a:p>
        </p:txBody>
      </p:sp>
      <p:sp>
        <p:nvSpPr>
          <p:cNvPr id="46" name="TextBox 45">
            <a:extLst>
              <a:ext uri="{FF2B5EF4-FFF2-40B4-BE49-F238E27FC236}">
                <a16:creationId xmlns:a16="http://schemas.microsoft.com/office/drawing/2014/main" id="{6989CADD-8DB2-E1F2-B2CB-74F452929FBE}"/>
              </a:ext>
            </a:extLst>
          </p:cNvPr>
          <p:cNvSpPr txBox="1"/>
          <p:nvPr/>
        </p:nvSpPr>
        <p:spPr>
          <a:xfrm>
            <a:off x="8184229" y="5394094"/>
            <a:ext cx="478683" cy="307777"/>
          </a:xfrm>
          <a:prstGeom prst="rect">
            <a:avLst/>
          </a:prstGeom>
          <a:noFill/>
          <a:ln w="12700">
            <a:noFill/>
          </a:ln>
        </p:spPr>
        <p:txBody>
          <a:bodyPr wrap="square">
            <a:spAutoFit/>
          </a:bodyPr>
          <a:lstStyle/>
          <a:p>
            <a:pPr algn="ctr"/>
            <a:r>
              <a:rPr lang="en-US" sz="1400" dirty="0">
                <a:solidFill>
                  <a:srgbClr val="00B0F0"/>
                </a:solidFill>
                <a:highlight>
                  <a:srgbClr val="FFFF00"/>
                </a:highlight>
              </a:rPr>
              <a:t>200</a:t>
            </a:r>
          </a:p>
        </p:txBody>
      </p:sp>
    </p:spTree>
    <p:extLst>
      <p:ext uri="{BB962C8B-B14F-4D97-AF65-F5344CB8AC3E}">
        <p14:creationId xmlns:p14="http://schemas.microsoft.com/office/powerpoint/2010/main" val="35139382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A98D98-426A-917C-DB56-EF441062B68B}"/>
              </a:ext>
            </a:extLst>
          </p:cNvPr>
          <p:cNvSpPr/>
          <p:nvPr/>
        </p:nvSpPr>
        <p:spPr>
          <a:xfrm>
            <a:off x="7200857" y="5344557"/>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17492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Point system </a:t>
            </a:r>
            <a:r>
              <a:rPr lang="en-US" sz="2000" dirty="0"/>
              <a:t>– Positive feedback to encourage progress</a:t>
            </a:r>
            <a:endParaRPr lang="en-US" dirty="0"/>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
        <p:nvSpPr>
          <p:cNvPr id="6" name="TextBox 5">
            <a:extLst>
              <a:ext uri="{FF2B5EF4-FFF2-40B4-BE49-F238E27FC236}">
                <a16:creationId xmlns:a16="http://schemas.microsoft.com/office/drawing/2014/main" id="{B63C69B8-50B4-51C2-6AA2-921AFCE94227}"/>
              </a:ext>
            </a:extLst>
          </p:cNvPr>
          <p:cNvSpPr txBox="1"/>
          <p:nvPr/>
        </p:nvSpPr>
        <p:spPr>
          <a:xfrm>
            <a:off x="1420753" y="2320176"/>
            <a:ext cx="1847850" cy="646331"/>
          </a:xfrm>
          <a:prstGeom prst="rect">
            <a:avLst/>
          </a:prstGeom>
          <a:noFill/>
        </p:spPr>
        <p:txBody>
          <a:bodyPr wrap="square">
            <a:spAutoFit/>
          </a:bodyPr>
          <a:lstStyle/>
          <a:p>
            <a:pPr algn="ctr"/>
            <a:r>
              <a:rPr lang="en-US" dirty="0"/>
              <a:t>Signal generation</a:t>
            </a:r>
          </a:p>
          <a:p>
            <a:pPr algn="ctr"/>
            <a:r>
              <a:rPr lang="en-US" dirty="0"/>
              <a:t>(digital sensors)</a:t>
            </a:r>
          </a:p>
        </p:txBody>
      </p:sp>
      <p:sp>
        <p:nvSpPr>
          <p:cNvPr id="9" name="TextBox 8">
            <a:extLst>
              <a:ext uri="{FF2B5EF4-FFF2-40B4-BE49-F238E27FC236}">
                <a16:creationId xmlns:a16="http://schemas.microsoft.com/office/drawing/2014/main" id="{DDF5C252-7830-9598-16FD-05E1A89BAA92}"/>
              </a:ext>
            </a:extLst>
          </p:cNvPr>
          <p:cNvSpPr txBox="1"/>
          <p:nvPr/>
        </p:nvSpPr>
        <p:spPr>
          <a:xfrm>
            <a:off x="3701549" y="2458675"/>
            <a:ext cx="1847850" cy="369332"/>
          </a:xfrm>
          <a:prstGeom prst="rect">
            <a:avLst/>
          </a:prstGeom>
          <a:noFill/>
        </p:spPr>
        <p:txBody>
          <a:bodyPr wrap="square">
            <a:spAutoFit/>
          </a:bodyPr>
          <a:lstStyle/>
          <a:p>
            <a:pPr algn="ctr"/>
            <a:r>
              <a:rPr lang="en-US" dirty="0"/>
              <a:t>Time domain</a:t>
            </a:r>
          </a:p>
        </p:txBody>
      </p:sp>
      <p:sp>
        <p:nvSpPr>
          <p:cNvPr id="12" name="TextBox 11">
            <a:extLst>
              <a:ext uri="{FF2B5EF4-FFF2-40B4-BE49-F238E27FC236}">
                <a16:creationId xmlns:a16="http://schemas.microsoft.com/office/drawing/2014/main" id="{03E9A72C-37A7-98FB-50EC-85B93EE17F31}"/>
              </a:ext>
            </a:extLst>
          </p:cNvPr>
          <p:cNvSpPr txBox="1"/>
          <p:nvPr/>
        </p:nvSpPr>
        <p:spPr>
          <a:xfrm>
            <a:off x="5559456" y="2458675"/>
            <a:ext cx="1933725" cy="369332"/>
          </a:xfrm>
          <a:prstGeom prst="rect">
            <a:avLst/>
          </a:prstGeom>
          <a:noFill/>
        </p:spPr>
        <p:txBody>
          <a:bodyPr wrap="square">
            <a:spAutoFit/>
          </a:bodyPr>
          <a:lstStyle/>
          <a:p>
            <a:pPr algn="ctr"/>
            <a:r>
              <a:rPr lang="en-US" dirty="0"/>
              <a:t>Frequency domain</a:t>
            </a:r>
          </a:p>
        </p:txBody>
      </p:sp>
      <p:sp>
        <p:nvSpPr>
          <p:cNvPr id="15" name="TextBox 14">
            <a:extLst>
              <a:ext uri="{FF2B5EF4-FFF2-40B4-BE49-F238E27FC236}">
                <a16:creationId xmlns:a16="http://schemas.microsoft.com/office/drawing/2014/main" id="{C1C1B8DF-4A4A-32E2-1124-0CAE14AB2413}"/>
              </a:ext>
            </a:extLst>
          </p:cNvPr>
          <p:cNvSpPr txBox="1"/>
          <p:nvPr/>
        </p:nvSpPr>
        <p:spPr>
          <a:xfrm>
            <a:off x="7503237" y="2458675"/>
            <a:ext cx="1071639" cy="369332"/>
          </a:xfrm>
          <a:prstGeom prst="rect">
            <a:avLst/>
          </a:prstGeom>
          <a:noFill/>
        </p:spPr>
        <p:txBody>
          <a:bodyPr wrap="square">
            <a:spAutoFit/>
          </a:bodyPr>
          <a:lstStyle/>
          <a:p>
            <a:pPr algn="ctr"/>
            <a:r>
              <a:rPr lang="en-US" dirty="0"/>
              <a:t>Big data </a:t>
            </a:r>
          </a:p>
        </p:txBody>
      </p:sp>
      <p:sp>
        <p:nvSpPr>
          <p:cNvPr id="24" name="TextBox 23">
            <a:extLst>
              <a:ext uri="{FF2B5EF4-FFF2-40B4-BE49-F238E27FC236}">
                <a16:creationId xmlns:a16="http://schemas.microsoft.com/office/drawing/2014/main" id="{80DF98C6-4ABE-E9FD-0FFF-233656152D82}"/>
              </a:ext>
            </a:extLst>
          </p:cNvPr>
          <p:cNvSpPr txBox="1"/>
          <p:nvPr/>
        </p:nvSpPr>
        <p:spPr>
          <a:xfrm>
            <a:off x="4044661" y="3411855"/>
            <a:ext cx="1161627" cy="369332"/>
          </a:xfrm>
          <a:prstGeom prst="rect">
            <a:avLst/>
          </a:prstGeom>
          <a:noFill/>
          <a:ln w="12700">
            <a:solidFill>
              <a:schemeClr val="tx1"/>
            </a:solidFill>
          </a:ln>
        </p:spPr>
        <p:txBody>
          <a:bodyPr wrap="square">
            <a:spAutoFit/>
          </a:bodyPr>
          <a:lstStyle/>
          <a:p>
            <a:pPr algn="ctr"/>
            <a:r>
              <a:rPr lang="en-US" dirty="0"/>
              <a:t>Sampling</a:t>
            </a:r>
          </a:p>
        </p:txBody>
      </p:sp>
      <p:sp>
        <p:nvSpPr>
          <p:cNvPr id="25" name="TextBox 24">
            <a:extLst>
              <a:ext uri="{FF2B5EF4-FFF2-40B4-BE49-F238E27FC236}">
                <a16:creationId xmlns:a16="http://schemas.microsoft.com/office/drawing/2014/main" id="{691DA9ED-1B1E-EB20-383A-B896AF9A50FC}"/>
              </a:ext>
            </a:extLst>
          </p:cNvPr>
          <p:cNvSpPr txBox="1"/>
          <p:nvPr/>
        </p:nvSpPr>
        <p:spPr>
          <a:xfrm>
            <a:off x="3934927" y="2935265"/>
            <a:ext cx="1381094" cy="369332"/>
          </a:xfrm>
          <a:prstGeom prst="rect">
            <a:avLst/>
          </a:prstGeom>
          <a:noFill/>
          <a:ln w="12700">
            <a:solidFill>
              <a:schemeClr val="tx1"/>
            </a:solidFill>
          </a:ln>
        </p:spPr>
        <p:txBody>
          <a:bodyPr wrap="square">
            <a:spAutoFit/>
          </a:bodyPr>
          <a:lstStyle/>
          <a:p>
            <a:pPr algn="ctr"/>
            <a:r>
              <a:rPr lang="en-US" dirty="0"/>
              <a:t>Quantization</a:t>
            </a:r>
          </a:p>
        </p:txBody>
      </p:sp>
      <p:sp>
        <p:nvSpPr>
          <p:cNvPr id="26" name="TextBox 25">
            <a:extLst>
              <a:ext uri="{FF2B5EF4-FFF2-40B4-BE49-F238E27FC236}">
                <a16:creationId xmlns:a16="http://schemas.microsoft.com/office/drawing/2014/main" id="{53052DBB-8A5F-156B-68A0-197F9A56A0EE}"/>
              </a:ext>
            </a:extLst>
          </p:cNvPr>
          <p:cNvSpPr txBox="1"/>
          <p:nvPr/>
        </p:nvSpPr>
        <p:spPr>
          <a:xfrm>
            <a:off x="6038123" y="2935265"/>
            <a:ext cx="808220"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Pitch</a:t>
            </a:r>
          </a:p>
        </p:txBody>
      </p:sp>
      <p:sp>
        <p:nvSpPr>
          <p:cNvPr id="27" name="TextBox 26">
            <a:extLst>
              <a:ext uri="{FF2B5EF4-FFF2-40B4-BE49-F238E27FC236}">
                <a16:creationId xmlns:a16="http://schemas.microsoft.com/office/drawing/2014/main" id="{E825A2D1-D8DF-52BA-A2FF-5CD79FAF383E}"/>
              </a:ext>
            </a:extLst>
          </p:cNvPr>
          <p:cNvSpPr txBox="1"/>
          <p:nvPr/>
        </p:nvSpPr>
        <p:spPr>
          <a:xfrm>
            <a:off x="6038123" y="3888445"/>
            <a:ext cx="976390"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Filtering</a:t>
            </a:r>
          </a:p>
        </p:txBody>
      </p:sp>
      <p:sp>
        <p:nvSpPr>
          <p:cNvPr id="28" name="TextBox 27">
            <a:extLst>
              <a:ext uri="{FF2B5EF4-FFF2-40B4-BE49-F238E27FC236}">
                <a16:creationId xmlns:a16="http://schemas.microsoft.com/office/drawing/2014/main" id="{ACDFE424-97FB-451A-26BA-CBEEC2834698}"/>
              </a:ext>
            </a:extLst>
          </p:cNvPr>
          <p:cNvSpPr txBox="1"/>
          <p:nvPr/>
        </p:nvSpPr>
        <p:spPr>
          <a:xfrm>
            <a:off x="6484154" y="5474390"/>
            <a:ext cx="2090722"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Parallel computing</a:t>
            </a:r>
          </a:p>
        </p:txBody>
      </p:sp>
      <p:sp>
        <p:nvSpPr>
          <p:cNvPr id="30" name="TextBox 29">
            <a:extLst>
              <a:ext uri="{FF2B5EF4-FFF2-40B4-BE49-F238E27FC236}">
                <a16:creationId xmlns:a16="http://schemas.microsoft.com/office/drawing/2014/main" id="{C891C3F3-BEE9-20BE-B122-D6572514DA65}"/>
              </a:ext>
            </a:extLst>
          </p:cNvPr>
          <p:cNvSpPr txBox="1"/>
          <p:nvPr/>
        </p:nvSpPr>
        <p:spPr>
          <a:xfrm>
            <a:off x="6617442" y="4405524"/>
            <a:ext cx="1957434"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Machine learning</a:t>
            </a:r>
          </a:p>
        </p:txBody>
      </p:sp>
      <p:sp>
        <p:nvSpPr>
          <p:cNvPr id="18" name="TextBox 17">
            <a:extLst>
              <a:ext uri="{FF2B5EF4-FFF2-40B4-BE49-F238E27FC236}">
                <a16:creationId xmlns:a16="http://schemas.microsoft.com/office/drawing/2014/main" id="{204772D3-F6E7-3CCB-1F90-3C52850D2651}"/>
              </a:ext>
            </a:extLst>
          </p:cNvPr>
          <p:cNvSpPr txBox="1"/>
          <p:nvPr/>
        </p:nvSpPr>
        <p:spPr>
          <a:xfrm>
            <a:off x="2557741" y="4405524"/>
            <a:ext cx="1104900" cy="369332"/>
          </a:xfrm>
          <a:prstGeom prst="rect">
            <a:avLst/>
          </a:prstGeom>
          <a:solidFill>
            <a:schemeClr val="tx1">
              <a:alpha val="10000"/>
            </a:schemeClr>
          </a:solidFill>
        </p:spPr>
        <p:txBody>
          <a:bodyPr wrap="square">
            <a:spAutoFit/>
          </a:bodyPr>
          <a:lstStyle/>
          <a:p>
            <a:pPr algn="ctr"/>
            <a:r>
              <a:rPr lang="en-US" dirty="0">
                <a:solidFill>
                  <a:schemeClr val="bg1">
                    <a:lumMod val="75000"/>
                  </a:schemeClr>
                </a:solidFill>
              </a:rPr>
              <a:t>2D signal </a:t>
            </a:r>
          </a:p>
        </p:txBody>
      </p:sp>
      <p:sp>
        <p:nvSpPr>
          <p:cNvPr id="33" name="TextBox 32">
            <a:extLst>
              <a:ext uri="{FF2B5EF4-FFF2-40B4-BE49-F238E27FC236}">
                <a16:creationId xmlns:a16="http://schemas.microsoft.com/office/drawing/2014/main" id="{CCC49055-3BF5-4DDB-6C26-5577CA8966FF}"/>
              </a:ext>
            </a:extLst>
          </p:cNvPr>
          <p:cNvSpPr txBox="1"/>
          <p:nvPr/>
        </p:nvSpPr>
        <p:spPr>
          <a:xfrm>
            <a:off x="2614105" y="4773492"/>
            <a:ext cx="992172"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Camera</a:t>
            </a:r>
          </a:p>
        </p:txBody>
      </p:sp>
      <p:grpSp>
        <p:nvGrpSpPr>
          <p:cNvPr id="40" name="Group 39">
            <a:extLst>
              <a:ext uri="{FF2B5EF4-FFF2-40B4-BE49-F238E27FC236}">
                <a16:creationId xmlns:a16="http://schemas.microsoft.com/office/drawing/2014/main" id="{28F1A7CA-DA0F-D012-858C-A165130D985C}"/>
              </a:ext>
            </a:extLst>
          </p:cNvPr>
          <p:cNvGrpSpPr/>
          <p:nvPr/>
        </p:nvGrpSpPr>
        <p:grpSpPr>
          <a:xfrm>
            <a:off x="612303" y="5144588"/>
            <a:ext cx="1495298" cy="1113819"/>
            <a:chOff x="1273473" y="5398146"/>
            <a:chExt cx="1495298" cy="1113819"/>
          </a:xfrm>
        </p:grpSpPr>
        <p:sp>
          <p:nvSpPr>
            <p:cNvPr id="21" name="TextBox 20">
              <a:extLst>
                <a:ext uri="{FF2B5EF4-FFF2-40B4-BE49-F238E27FC236}">
                  <a16:creationId xmlns:a16="http://schemas.microsoft.com/office/drawing/2014/main" id="{2780128D-2CF3-B03A-45CC-A56B81F55F0E}"/>
                </a:ext>
              </a:extLst>
            </p:cNvPr>
            <p:cNvSpPr txBox="1"/>
            <p:nvPr/>
          </p:nvSpPr>
          <p:spPr>
            <a:xfrm>
              <a:off x="1468672" y="5398146"/>
              <a:ext cx="1104900" cy="369332"/>
            </a:xfrm>
            <a:prstGeom prst="rect">
              <a:avLst/>
            </a:prstGeom>
            <a:solidFill>
              <a:schemeClr val="tx1">
                <a:alpha val="10000"/>
              </a:schemeClr>
            </a:solidFill>
          </p:spPr>
          <p:txBody>
            <a:bodyPr wrap="square">
              <a:spAutoFit/>
            </a:bodyPr>
            <a:lstStyle/>
            <a:p>
              <a:pPr algn="ctr"/>
              <a:r>
                <a:rPr lang="en-US" dirty="0">
                  <a:solidFill>
                    <a:schemeClr val="bg1">
                      <a:lumMod val="75000"/>
                    </a:schemeClr>
                  </a:solidFill>
                </a:rPr>
                <a:t>3D signal </a:t>
              </a:r>
            </a:p>
          </p:txBody>
        </p:sp>
        <p:sp>
          <p:nvSpPr>
            <p:cNvPr id="34" name="TextBox 33">
              <a:extLst>
                <a:ext uri="{FF2B5EF4-FFF2-40B4-BE49-F238E27FC236}">
                  <a16:creationId xmlns:a16="http://schemas.microsoft.com/office/drawing/2014/main" id="{1A017BA8-7D63-E396-B053-F8A3D25E979A}"/>
                </a:ext>
              </a:extLst>
            </p:cNvPr>
            <p:cNvSpPr txBox="1"/>
            <p:nvPr/>
          </p:nvSpPr>
          <p:spPr>
            <a:xfrm>
              <a:off x="1273473" y="5773301"/>
              <a:ext cx="1495298"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GPS receivers</a:t>
              </a:r>
            </a:p>
          </p:txBody>
        </p:sp>
        <p:sp>
          <p:nvSpPr>
            <p:cNvPr id="35" name="TextBox 34">
              <a:extLst>
                <a:ext uri="{FF2B5EF4-FFF2-40B4-BE49-F238E27FC236}">
                  <a16:creationId xmlns:a16="http://schemas.microsoft.com/office/drawing/2014/main" id="{F861AA6F-0E2C-9F8E-CDF6-AEABB9F3BE1B}"/>
                </a:ext>
              </a:extLst>
            </p:cNvPr>
            <p:cNvSpPr txBox="1"/>
            <p:nvPr/>
          </p:nvSpPr>
          <p:spPr>
            <a:xfrm>
              <a:off x="1528084" y="6142633"/>
              <a:ext cx="986077"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LiDAR</a:t>
              </a:r>
            </a:p>
          </p:txBody>
        </p:sp>
      </p:grpSp>
      <p:sp>
        <p:nvSpPr>
          <p:cNvPr id="22" name="TextBox 21">
            <a:extLst>
              <a:ext uri="{FF2B5EF4-FFF2-40B4-BE49-F238E27FC236}">
                <a16:creationId xmlns:a16="http://schemas.microsoft.com/office/drawing/2014/main" id="{F08C3126-2912-6CBB-8C1D-BAD3480F450A}"/>
              </a:ext>
            </a:extLst>
          </p:cNvPr>
          <p:cNvSpPr txBox="1"/>
          <p:nvPr/>
        </p:nvSpPr>
        <p:spPr>
          <a:xfrm>
            <a:off x="2362542" y="5474390"/>
            <a:ext cx="1495299" cy="646331"/>
          </a:xfrm>
          <a:prstGeom prst="rect">
            <a:avLst/>
          </a:prstGeom>
          <a:solidFill>
            <a:schemeClr val="tx1">
              <a:alpha val="10000"/>
            </a:schemeClr>
          </a:solidFill>
        </p:spPr>
        <p:txBody>
          <a:bodyPr wrap="square">
            <a:spAutoFit/>
          </a:bodyPr>
          <a:lstStyle/>
          <a:p>
            <a:pPr algn="ctr"/>
            <a:r>
              <a:rPr lang="en-US" dirty="0">
                <a:solidFill>
                  <a:schemeClr val="bg1">
                    <a:lumMod val="75000"/>
                  </a:schemeClr>
                </a:solidFill>
              </a:rPr>
              <a:t>Large-volume datasets </a:t>
            </a:r>
          </a:p>
        </p:txBody>
      </p:sp>
      <p:sp>
        <p:nvSpPr>
          <p:cNvPr id="36" name="TextBox 35">
            <a:extLst>
              <a:ext uri="{FF2B5EF4-FFF2-40B4-BE49-F238E27FC236}">
                <a16:creationId xmlns:a16="http://schemas.microsoft.com/office/drawing/2014/main" id="{C6647827-578B-F3D9-58F9-CE60C0F4FFDC}"/>
              </a:ext>
            </a:extLst>
          </p:cNvPr>
          <p:cNvSpPr txBox="1"/>
          <p:nvPr/>
        </p:nvSpPr>
        <p:spPr>
          <a:xfrm>
            <a:off x="2143329" y="6117336"/>
            <a:ext cx="1933725"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Nationwide LiDAR</a:t>
            </a:r>
          </a:p>
        </p:txBody>
      </p:sp>
      <p:grpSp>
        <p:nvGrpSpPr>
          <p:cNvPr id="38" name="Group 37">
            <a:extLst>
              <a:ext uri="{FF2B5EF4-FFF2-40B4-BE49-F238E27FC236}">
                <a16:creationId xmlns:a16="http://schemas.microsoft.com/office/drawing/2014/main" id="{1837F9D6-7BE0-9C3A-F5EE-B9E71BF6952D}"/>
              </a:ext>
            </a:extLst>
          </p:cNvPr>
          <p:cNvGrpSpPr/>
          <p:nvPr/>
        </p:nvGrpSpPr>
        <p:grpSpPr>
          <a:xfrm>
            <a:off x="669405" y="3009268"/>
            <a:ext cx="1381094" cy="2034438"/>
            <a:chOff x="1519253" y="3022958"/>
            <a:chExt cx="1381094" cy="2034438"/>
          </a:xfrm>
        </p:grpSpPr>
        <p:sp>
          <p:nvSpPr>
            <p:cNvPr id="37" name="TextBox 36">
              <a:extLst>
                <a:ext uri="{FF2B5EF4-FFF2-40B4-BE49-F238E27FC236}">
                  <a16:creationId xmlns:a16="http://schemas.microsoft.com/office/drawing/2014/main" id="{37557067-36ED-71B5-760C-7BA592000EB1}"/>
                </a:ext>
              </a:extLst>
            </p:cNvPr>
            <p:cNvSpPr txBox="1"/>
            <p:nvPr/>
          </p:nvSpPr>
          <p:spPr>
            <a:xfrm>
              <a:off x="1591237" y="4411065"/>
              <a:ext cx="1237126" cy="646331"/>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Moisture</a:t>
              </a:r>
              <a:br>
                <a:rPr lang="en-US" dirty="0">
                  <a:solidFill>
                    <a:schemeClr val="bg1">
                      <a:lumMod val="75000"/>
                    </a:schemeClr>
                  </a:solidFill>
                </a:rPr>
              </a:br>
              <a:r>
                <a:rPr lang="en-US" dirty="0">
                  <a:solidFill>
                    <a:schemeClr val="bg1">
                      <a:lumMod val="75000"/>
                    </a:schemeClr>
                  </a:solidFill>
                </a:rPr>
                <a:t>sensor</a:t>
              </a:r>
            </a:p>
          </p:txBody>
        </p:sp>
        <p:sp>
          <p:nvSpPr>
            <p:cNvPr id="17" name="TextBox 16">
              <a:extLst>
                <a:ext uri="{FF2B5EF4-FFF2-40B4-BE49-F238E27FC236}">
                  <a16:creationId xmlns:a16="http://schemas.microsoft.com/office/drawing/2014/main" id="{74CEE1D3-9B49-1564-307A-71F3CADFDF14}"/>
                </a:ext>
              </a:extLst>
            </p:cNvPr>
            <p:cNvSpPr txBox="1"/>
            <p:nvPr/>
          </p:nvSpPr>
          <p:spPr>
            <a:xfrm>
              <a:off x="1657350" y="3022958"/>
              <a:ext cx="1104900" cy="369332"/>
            </a:xfrm>
            <a:prstGeom prst="rect">
              <a:avLst/>
            </a:prstGeom>
            <a:solidFill>
              <a:schemeClr val="tx1">
                <a:alpha val="10000"/>
              </a:schemeClr>
            </a:solidFill>
            <a:ln w="12700">
              <a:noFill/>
            </a:ln>
          </p:spPr>
          <p:txBody>
            <a:bodyPr wrap="square">
              <a:spAutoFit/>
            </a:bodyPr>
            <a:lstStyle/>
            <a:p>
              <a:pPr algn="ctr"/>
              <a:r>
                <a:rPr lang="en-US" dirty="0"/>
                <a:t>1D signal </a:t>
              </a:r>
            </a:p>
          </p:txBody>
        </p:sp>
        <p:sp>
          <p:nvSpPr>
            <p:cNvPr id="23" name="TextBox 22">
              <a:extLst>
                <a:ext uri="{FF2B5EF4-FFF2-40B4-BE49-F238E27FC236}">
                  <a16:creationId xmlns:a16="http://schemas.microsoft.com/office/drawing/2014/main" id="{01BECE5B-E503-BEC3-51E9-21EB403B81F3}"/>
                </a:ext>
              </a:extLst>
            </p:cNvPr>
            <p:cNvSpPr txBox="1"/>
            <p:nvPr/>
          </p:nvSpPr>
          <p:spPr>
            <a:xfrm>
              <a:off x="1519253" y="3390068"/>
              <a:ext cx="1381094" cy="369332"/>
            </a:xfrm>
            <a:prstGeom prst="rect">
              <a:avLst/>
            </a:prstGeom>
            <a:noFill/>
            <a:ln w="12700">
              <a:solidFill>
                <a:schemeClr val="tx1"/>
              </a:solidFill>
            </a:ln>
          </p:spPr>
          <p:txBody>
            <a:bodyPr wrap="square">
              <a:spAutoFit/>
            </a:bodyPr>
            <a:lstStyle/>
            <a:p>
              <a:pPr algn="ctr"/>
              <a:r>
                <a:rPr lang="en-US" dirty="0"/>
                <a:t>Microphone</a:t>
              </a:r>
            </a:p>
          </p:txBody>
        </p:sp>
        <p:sp>
          <p:nvSpPr>
            <p:cNvPr id="32" name="TextBox 31">
              <a:extLst>
                <a:ext uri="{FF2B5EF4-FFF2-40B4-BE49-F238E27FC236}">
                  <a16:creationId xmlns:a16="http://schemas.microsoft.com/office/drawing/2014/main" id="{1CFF70EF-0E58-E965-4185-F1446296DDB7}"/>
                </a:ext>
              </a:extLst>
            </p:cNvPr>
            <p:cNvSpPr txBox="1"/>
            <p:nvPr/>
          </p:nvSpPr>
          <p:spPr>
            <a:xfrm>
              <a:off x="1519253" y="3764734"/>
              <a:ext cx="1381094" cy="646331"/>
            </a:xfrm>
            <a:prstGeom prst="rect">
              <a:avLst/>
            </a:prstGeom>
            <a:noFill/>
            <a:ln w="12700">
              <a:solidFill>
                <a:schemeClr val="tx1"/>
              </a:solidFill>
            </a:ln>
          </p:spPr>
          <p:txBody>
            <a:bodyPr wrap="square">
              <a:spAutoFit/>
            </a:bodyPr>
            <a:lstStyle/>
            <a:p>
              <a:pPr algn="ctr"/>
              <a:r>
                <a:rPr lang="en-US" dirty="0"/>
                <a:t>Temperature</a:t>
              </a:r>
              <a:br>
                <a:rPr lang="en-US" dirty="0"/>
              </a:br>
              <a:r>
                <a:rPr lang="en-US" dirty="0"/>
                <a:t>sensor</a:t>
              </a:r>
            </a:p>
          </p:txBody>
        </p:sp>
      </p:grpSp>
      <p:cxnSp>
        <p:nvCxnSpPr>
          <p:cNvPr id="43" name="Connector: Elbow 42">
            <a:extLst>
              <a:ext uri="{FF2B5EF4-FFF2-40B4-BE49-F238E27FC236}">
                <a16:creationId xmlns:a16="http://schemas.microsoft.com/office/drawing/2014/main" id="{B539CBD6-B039-D9DD-983A-25E3395EAB46}"/>
              </a:ext>
            </a:extLst>
          </p:cNvPr>
          <p:cNvCxnSpPr>
            <a:cxnSpLocks/>
            <a:stCxn id="23" idx="3"/>
            <a:endCxn id="25" idx="1"/>
          </p:cNvCxnSpPr>
          <p:nvPr/>
        </p:nvCxnSpPr>
        <p:spPr>
          <a:xfrm flipV="1">
            <a:off x="2050499" y="3119931"/>
            <a:ext cx="1884428" cy="441113"/>
          </a:xfrm>
          <a:prstGeom prst="bentConnector3">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Connector: Elbow 44">
            <a:extLst>
              <a:ext uri="{FF2B5EF4-FFF2-40B4-BE49-F238E27FC236}">
                <a16:creationId xmlns:a16="http://schemas.microsoft.com/office/drawing/2014/main" id="{EE80C154-B7AF-A59C-5E7E-8140E3CB0CCB}"/>
              </a:ext>
            </a:extLst>
          </p:cNvPr>
          <p:cNvCxnSpPr>
            <a:cxnSpLocks/>
            <a:stCxn id="25" idx="2"/>
            <a:endCxn id="24" idx="0"/>
          </p:cNvCxnSpPr>
          <p:nvPr/>
        </p:nvCxnSpPr>
        <p:spPr>
          <a:xfrm rot="16200000" flipH="1">
            <a:off x="4571845" y="3358225"/>
            <a:ext cx="107258" cy="1"/>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853B4368-2A6F-69DA-CC7E-8E69C41A63E0}"/>
              </a:ext>
            </a:extLst>
          </p:cNvPr>
          <p:cNvSpPr txBox="1"/>
          <p:nvPr/>
        </p:nvSpPr>
        <p:spPr>
          <a:xfrm>
            <a:off x="4044661" y="3888445"/>
            <a:ext cx="1161627" cy="369332"/>
          </a:xfrm>
          <a:prstGeom prst="rect">
            <a:avLst/>
          </a:prstGeom>
          <a:noFill/>
          <a:ln w="12700">
            <a:solidFill>
              <a:schemeClr val="tx1"/>
            </a:solidFill>
          </a:ln>
        </p:spPr>
        <p:txBody>
          <a:bodyPr wrap="square">
            <a:spAutoFit/>
          </a:bodyPr>
          <a:lstStyle/>
          <a:p>
            <a:pPr algn="ctr"/>
            <a:r>
              <a:rPr lang="en-US" dirty="0"/>
              <a:t>Data type</a:t>
            </a:r>
          </a:p>
        </p:txBody>
      </p:sp>
      <p:cxnSp>
        <p:nvCxnSpPr>
          <p:cNvPr id="49" name="Connector: Elbow 48">
            <a:extLst>
              <a:ext uri="{FF2B5EF4-FFF2-40B4-BE49-F238E27FC236}">
                <a16:creationId xmlns:a16="http://schemas.microsoft.com/office/drawing/2014/main" id="{05066A3C-4964-20ED-DD36-8E92011AD62A}"/>
              </a:ext>
            </a:extLst>
          </p:cNvPr>
          <p:cNvCxnSpPr>
            <a:cxnSpLocks/>
            <a:stCxn id="32" idx="3"/>
            <a:endCxn id="48" idx="1"/>
          </p:cNvCxnSpPr>
          <p:nvPr/>
        </p:nvCxnSpPr>
        <p:spPr>
          <a:xfrm flipV="1">
            <a:off x="2050499" y="4073111"/>
            <a:ext cx="1994162" cy="1099"/>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onnector: Elbow 58">
            <a:extLst>
              <a:ext uri="{FF2B5EF4-FFF2-40B4-BE49-F238E27FC236}">
                <a16:creationId xmlns:a16="http://schemas.microsoft.com/office/drawing/2014/main" id="{75405825-DB22-5F88-6167-6FC4A1A88EA5}"/>
              </a:ext>
            </a:extLst>
          </p:cNvPr>
          <p:cNvCxnSpPr>
            <a:cxnSpLocks/>
            <a:stCxn id="24" idx="3"/>
            <a:endCxn id="26" idx="1"/>
          </p:cNvCxnSpPr>
          <p:nvPr/>
        </p:nvCxnSpPr>
        <p:spPr>
          <a:xfrm flipV="1">
            <a:off x="5206288" y="3119931"/>
            <a:ext cx="831835" cy="476590"/>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7" name="Connector: Elbow 66">
            <a:extLst>
              <a:ext uri="{FF2B5EF4-FFF2-40B4-BE49-F238E27FC236}">
                <a16:creationId xmlns:a16="http://schemas.microsoft.com/office/drawing/2014/main" id="{B4D95A7C-06CC-1B47-D245-5B5F6B17D822}"/>
              </a:ext>
            </a:extLst>
          </p:cNvPr>
          <p:cNvCxnSpPr>
            <a:cxnSpLocks/>
            <a:stCxn id="26" idx="2"/>
            <a:endCxn id="27" idx="0"/>
          </p:cNvCxnSpPr>
          <p:nvPr/>
        </p:nvCxnSpPr>
        <p:spPr>
          <a:xfrm rot="16200000" flipH="1">
            <a:off x="6192351" y="3554478"/>
            <a:ext cx="583848" cy="84085"/>
          </a:xfrm>
          <a:prstGeom prst="bentConnector3">
            <a:avLst>
              <a:gd name="adj1" fmla="val 50000"/>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Connector: Elbow 70">
            <a:extLst>
              <a:ext uri="{FF2B5EF4-FFF2-40B4-BE49-F238E27FC236}">
                <a16:creationId xmlns:a16="http://schemas.microsoft.com/office/drawing/2014/main" id="{6C50BF48-B2D9-BA3B-53C9-95E7E52471B1}"/>
              </a:ext>
            </a:extLst>
          </p:cNvPr>
          <p:cNvCxnSpPr>
            <a:cxnSpLocks/>
            <a:stCxn id="36" idx="3"/>
            <a:endCxn id="28" idx="1"/>
          </p:cNvCxnSpPr>
          <p:nvPr/>
        </p:nvCxnSpPr>
        <p:spPr>
          <a:xfrm flipV="1">
            <a:off x="4077054" y="5659056"/>
            <a:ext cx="2407100" cy="642946"/>
          </a:xfrm>
          <a:prstGeom prst="bentConnector3">
            <a:avLst>
              <a:gd name="adj1" fmla="val 50000"/>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Connector: Elbow 73">
            <a:extLst>
              <a:ext uri="{FF2B5EF4-FFF2-40B4-BE49-F238E27FC236}">
                <a16:creationId xmlns:a16="http://schemas.microsoft.com/office/drawing/2014/main" id="{CDA74E9A-BCF0-5BA4-EB36-1B6EDAAB8AEB}"/>
              </a:ext>
            </a:extLst>
          </p:cNvPr>
          <p:cNvCxnSpPr>
            <a:cxnSpLocks/>
            <a:stCxn id="33" idx="3"/>
            <a:endCxn id="30" idx="1"/>
          </p:cNvCxnSpPr>
          <p:nvPr/>
        </p:nvCxnSpPr>
        <p:spPr>
          <a:xfrm flipV="1">
            <a:off x="3606277" y="4590190"/>
            <a:ext cx="3011165" cy="367968"/>
          </a:xfrm>
          <a:prstGeom prst="bentConnector3">
            <a:avLst>
              <a:gd name="adj1" fmla="val 50000"/>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Connector: Elbow 7">
            <a:extLst>
              <a:ext uri="{FF2B5EF4-FFF2-40B4-BE49-F238E27FC236}">
                <a16:creationId xmlns:a16="http://schemas.microsoft.com/office/drawing/2014/main" id="{D185CE75-DEFD-B708-4E30-6576B0611CC7}"/>
              </a:ext>
            </a:extLst>
          </p:cNvPr>
          <p:cNvCxnSpPr>
            <a:cxnSpLocks/>
            <a:stCxn id="24" idx="2"/>
            <a:endCxn id="48" idx="0"/>
          </p:cNvCxnSpPr>
          <p:nvPr/>
        </p:nvCxnSpPr>
        <p:spPr>
          <a:xfrm rot="5400000">
            <a:off x="4571846" y="3834816"/>
            <a:ext cx="107258" cy="12700"/>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637130EE-C7C1-29CF-184C-5CC3324E51BF}"/>
              </a:ext>
            </a:extLst>
          </p:cNvPr>
          <p:cNvSpPr txBox="1"/>
          <p:nvPr/>
        </p:nvSpPr>
        <p:spPr>
          <a:xfrm rot="16200000">
            <a:off x="-435202" y="3841821"/>
            <a:ext cx="1897375" cy="369332"/>
          </a:xfrm>
          <a:prstGeom prst="rect">
            <a:avLst/>
          </a:prstGeom>
          <a:noFill/>
          <a:ln w="12700">
            <a:noFill/>
          </a:ln>
        </p:spPr>
        <p:txBody>
          <a:bodyPr wrap="square">
            <a:spAutoFit/>
          </a:bodyPr>
          <a:lstStyle/>
          <a:p>
            <a:pPr algn="ctr"/>
            <a:r>
              <a:rPr lang="en-US" dirty="0">
                <a:solidFill>
                  <a:srgbClr val="00B050"/>
                </a:solidFill>
              </a:rPr>
              <a:t>Set bonus: 100</a:t>
            </a:r>
          </a:p>
        </p:txBody>
      </p:sp>
      <p:sp>
        <p:nvSpPr>
          <p:cNvPr id="7" name="TextBox 6">
            <a:extLst>
              <a:ext uri="{FF2B5EF4-FFF2-40B4-BE49-F238E27FC236}">
                <a16:creationId xmlns:a16="http://schemas.microsoft.com/office/drawing/2014/main" id="{229DF5DE-7B1F-3DD3-BEE2-C3D8ECEACE6B}"/>
              </a:ext>
            </a:extLst>
          </p:cNvPr>
          <p:cNvSpPr txBox="1"/>
          <p:nvPr/>
        </p:nvSpPr>
        <p:spPr>
          <a:xfrm>
            <a:off x="1655464" y="3301249"/>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1" name="TextBox 10">
            <a:extLst>
              <a:ext uri="{FF2B5EF4-FFF2-40B4-BE49-F238E27FC236}">
                <a16:creationId xmlns:a16="http://schemas.microsoft.com/office/drawing/2014/main" id="{29EA5520-5EB5-74A7-80D9-00AF466A878A}"/>
              </a:ext>
            </a:extLst>
          </p:cNvPr>
          <p:cNvSpPr txBox="1"/>
          <p:nvPr/>
        </p:nvSpPr>
        <p:spPr>
          <a:xfrm>
            <a:off x="1650269" y="4157079"/>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3" name="TextBox 12">
            <a:extLst>
              <a:ext uri="{FF2B5EF4-FFF2-40B4-BE49-F238E27FC236}">
                <a16:creationId xmlns:a16="http://schemas.microsoft.com/office/drawing/2014/main" id="{205FAE21-3D64-DAC9-D868-6CF4D638D452}"/>
              </a:ext>
            </a:extLst>
          </p:cNvPr>
          <p:cNvSpPr txBox="1"/>
          <p:nvPr/>
        </p:nvSpPr>
        <p:spPr>
          <a:xfrm>
            <a:off x="1582607" y="4808154"/>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4" name="TextBox 13">
            <a:extLst>
              <a:ext uri="{FF2B5EF4-FFF2-40B4-BE49-F238E27FC236}">
                <a16:creationId xmlns:a16="http://schemas.microsoft.com/office/drawing/2014/main" id="{BE252735-4FCA-5CFE-2902-8C4BEFA947A0}"/>
              </a:ext>
            </a:extLst>
          </p:cNvPr>
          <p:cNvSpPr txBox="1"/>
          <p:nvPr/>
        </p:nvSpPr>
        <p:spPr>
          <a:xfrm>
            <a:off x="4923759" y="2861842"/>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6" name="TextBox 15">
            <a:extLst>
              <a:ext uri="{FF2B5EF4-FFF2-40B4-BE49-F238E27FC236}">
                <a16:creationId xmlns:a16="http://schemas.microsoft.com/office/drawing/2014/main" id="{CC7151E8-3AF7-D732-9D42-9A0B1D4FDFD2}"/>
              </a:ext>
            </a:extLst>
          </p:cNvPr>
          <p:cNvSpPr txBox="1"/>
          <p:nvPr/>
        </p:nvSpPr>
        <p:spPr>
          <a:xfrm>
            <a:off x="4807303" y="3339766"/>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9" name="TextBox 18">
            <a:extLst>
              <a:ext uri="{FF2B5EF4-FFF2-40B4-BE49-F238E27FC236}">
                <a16:creationId xmlns:a16="http://schemas.microsoft.com/office/drawing/2014/main" id="{3E619BC9-15E8-05D1-930B-94F083EC856D}"/>
              </a:ext>
            </a:extLst>
          </p:cNvPr>
          <p:cNvSpPr txBox="1"/>
          <p:nvPr/>
        </p:nvSpPr>
        <p:spPr>
          <a:xfrm>
            <a:off x="4811447" y="3816301"/>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20" name="TextBox 19">
            <a:extLst>
              <a:ext uri="{FF2B5EF4-FFF2-40B4-BE49-F238E27FC236}">
                <a16:creationId xmlns:a16="http://schemas.microsoft.com/office/drawing/2014/main" id="{E0A8A1D1-434B-6D95-77BA-D3045724B882}"/>
              </a:ext>
            </a:extLst>
          </p:cNvPr>
          <p:cNvSpPr txBox="1"/>
          <p:nvPr/>
        </p:nvSpPr>
        <p:spPr>
          <a:xfrm>
            <a:off x="6468209" y="2853666"/>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29" name="TextBox 28">
            <a:extLst>
              <a:ext uri="{FF2B5EF4-FFF2-40B4-BE49-F238E27FC236}">
                <a16:creationId xmlns:a16="http://schemas.microsoft.com/office/drawing/2014/main" id="{F14EB296-5E7A-5A3E-EE01-C10DB23D3D29}"/>
              </a:ext>
            </a:extLst>
          </p:cNvPr>
          <p:cNvSpPr txBox="1"/>
          <p:nvPr/>
        </p:nvSpPr>
        <p:spPr>
          <a:xfrm>
            <a:off x="6621854" y="3815957"/>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31" name="TextBox 30">
            <a:extLst>
              <a:ext uri="{FF2B5EF4-FFF2-40B4-BE49-F238E27FC236}">
                <a16:creationId xmlns:a16="http://schemas.microsoft.com/office/drawing/2014/main" id="{4E905DFB-63FD-9906-7C87-7BD6064EB970}"/>
              </a:ext>
            </a:extLst>
          </p:cNvPr>
          <p:cNvSpPr txBox="1"/>
          <p:nvPr/>
        </p:nvSpPr>
        <p:spPr>
          <a:xfrm>
            <a:off x="7390352" y="6209298"/>
            <a:ext cx="1297407" cy="307777"/>
          </a:xfrm>
          <a:prstGeom prst="rect">
            <a:avLst/>
          </a:prstGeom>
          <a:noFill/>
          <a:ln w="12700">
            <a:noFill/>
          </a:ln>
        </p:spPr>
        <p:txBody>
          <a:bodyPr wrap="square">
            <a:spAutoFit/>
          </a:bodyPr>
          <a:lstStyle/>
          <a:p>
            <a:pPr algn="ctr"/>
            <a:r>
              <a:rPr lang="en-US" sz="1400" dirty="0">
                <a:highlight>
                  <a:srgbClr val="FFFF00"/>
                </a:highlight>
              </a:rPr>
              <a:t>My points: 500</a:t>
            </a:r>
          </a:p>
        </p:txBody>
      </p:sp>
      <p:sp>
        <p:nvSpPr>
          <p:cNvPr id="10" name="TextBox 9">
            <a:extLst>
              <a:ext uri="{FF2B5EF4-FFF2-40B4-BE49-F238E27FC236}">
                <a16:creationId xmlns:a16="http://schemas.microsoft.com/office/drawing/2014/main" id="{D1F2F7B4-BFC4-4D00-7CFE-BA9DE5E79117}"/>
              </a:ext>
            </a:extLst>
          </p:cNvPr>
          <p:cNvSpPr txBox="1"/>
          <p:nvPr/>
        </p:nvSpPr>
        <p:spPr>
          <a:xfrm>
            <a:off x="1763945" y="5443543"/>
            <a:ext cx="478683" cy="307777"/>
          </a:xfrm>
          <a:prstGeom prst="rect">
            <a:avLst/>
          </a:prstGeom>
          <a:noFill/>
          <a:ln w="12700">
            <a:noFill/>
          </a:ln>
        </p:spPr>
        <p:txBody>
          <a:bodyPr wrap="square">
            <a:spAutoFit/>
          </a:bodyPr>
          <a:lstStyle/>
          <a:p>
            <a:pPr algn="ctr"/>
            <a:r>
              <a:rPr lang="en-US" sz="1400" dirty="0">
                <a:solidFill>
                  <a:srgbClr val="00B0F0"/>
                </a:solidFill>
              </a:rPr>
              <a:t>50</a:t>
            </a:r>
          </a:p>
        </p:txBody>
      </p:sp>
      <p:sp>
        <p:nvSpPr>
          <p:cNvPr id="39" name="TextBox 38">
            <a:extLst>
              <a:ext uri="{FF2B5EF4-FFF2-40B4-BE49-F238E27FC236}">
                <a16:creationId xmlns:a16="http://schemas.microsoft.com/office/drawing/2014/main" id="{5B080568-2A23-A56C-4715-8386A04D53E8}"/>
              </a:ext>
            </a:extLst>
          </p:cNvPr>
          <p:cNvSpPr txBox="1"/>
          <p:nvPr/>
        </p:nvSpPr>
        <p:spPr>
          <a:xfrm>
            <a:off x="1500875" y="5820432"/>
            <a:ext cx="478683" cy="307777"/>
          </a:xfrm>
          <a:prstGeom prst="rect">
            <a:avLst/>
          </a:prstGeom>
          <a:noFill/>
          <a:ln w="12700">
            <a:noFill/>
          </a:ln>
        </p:spPr>
        <p:txBody>
          <a:bodyPr wrap="square">
            <a:spAutoFit/>
          </a:bodyPr>
          <a:lstStyle/>
          <a:p>
            <a:pPr algn="ctr"/>
            <a:r>
              <a:rPr lang="en-US" sz="1400" dirty="0">
                <a:solidFill>
                  <a:srgbClr val="00B0F0"/>
                </a:solidFill>
              </a:rPr>
              <a:t>50</a:t>
            </a:r>
          </a:p>
        </p:txBody>
      </p:sp>
      <p:sp>
        <p:nvSpPr>
          <p:cNvPr id="41" name="TextBox 40">
            <a:extLst>
              <a:ext uri="{FF2B5EF4-FFF2-40B4-BE49-F238E27FC236}">
                <a16:creationId xmlns:a16="http://schemas.microsoft.com/office/drawing/2014/main" id="{97126A39-3FE7-3EE0-26AB-800CB88FFDA9}"/>
              </a:ext>
            </a:extLst>
          </p:cNvPr>
          <p:cNvSpPr txBox="1"/>
          <p:nvPr/>
        </p:nvSpPr>
        <p:spPr>
          <a:xfrm>
            <a:off x="3693992" y="6037901"/>
            <a:ext cx="478683" cy="307777"/>
          </a:xfrm>
          <a:prstGeom prst="rect">
            <a:avLst/>
          </a:prstGeom>
          <a:noFill/>
          <a:ln w="12700">
            <a:noFill/>
          </a:ln>
        </p:spPr>
        <p:txBody>
          <a:bodyPr wrap="square">
            <a:spAutoFit/>
          </a:bodyPr>
          <a:lstStyle/>
          <a:p>
            <a:pPr algn="ctr"/>
            <a:r>
              <a:rPr lang="en-US" sz="1400" dirty="0">
                <a:solidFill>
                  <a:srgbClr val="00B0F0"/>
                </a:solidFill>
              </a:rPr>
              <a:t>150</a:t>
            </a:r>
          </a:p>
        </p:txBody>
      </p:sp>
      <p:sp>
        <p:nvSpPr>
          <p:cNvPr id="44" name="TextBox 43">
            <a:extLst>
              <a:ext uri="{FF2B5EF4-FFF2-40B4-BE49-F238E27FC236}">
                <a16:creationId xmlns:a16="http://schemas.microsoft.com/office/drawing/2014/main" id="{A2DA37C5-21FB-A84F-5AC7-329F9A2B3F6B}"/>
              </a:ext>
            </a:extLst>
          </p:cNvPr>
          <p:cNvSpPr txBox="1"/>
          <p:nvPr/>
        </p:nvSpPr>
        <p:spPr>
          <a:xfrm>
            <a:off x="8184229" y="4336108"/>
            <a:ext cx="478683" cy="307777"/>
          </a:xfrm>
          <a:prstGeom prst="rect">
            <a:avLst/>
          </a:prstGeom>
          <a:noFill/>
          <a:ln w="12700">
            <a:noFill/>
          </a:ln>
        </p:spPr>
        <p:txBody>
          <a:bodyPr wrap="square">
            <a:spAutoFit/>
          </a:bodyPr>
          <a:lstStyle/>
          <a:p>
            <a:pPr algn="ctr"/>
            <a:r>
              <a:rPr lang="en-US" sz="1400" dirty="0">
                <a:solidFill>
                  <a:srgbClr val="00B0F0"/>
                </a:solidFill>
              </a:rPr>
              <a:t>200</a:t>
            </a:r>
          </a:p>
        </p:txBody>
      </p:sp>
      <p:sp>
        <p:nvSpPr>
          <p:cNvPr id="46" name="TextBox 45">
            <a:extLst>
              <a:ext uri="{FF2B5EF4-FFF2-40B4-BE49-F238E27FC236}">
                <a16:creationId xmlns:a16="http://schemas.microsoft.com/office/drawing/2014/main" id="{6989CADD-8DB2-E1F2-B2CB-74F452929FBE}"/>
              </a:ext>
            </a:extLst>
          </p:cNvPr>
          <p:cNvSpPr txBox="1"/>
          <p:nvPr/>
        </p:nvSpPr>
        <p:spPr>
          <a:xfrm>
            <a:off x="8184229" y="5394094"/>
            <a:ext cx="478683" cy="307777"/>
          </a:xfrm>
          <a:prstGeom prst="rect">
            <a:avLst/>
          </a:prstGeom>
          <a:noFill/>
          <a:ln w="12700">
            <a:noFill/>
          </a:ln>
        </p:spPr>
        <p:txBody>
          <a:bodyPr wrap="square">
            <a:spAutoFit/>
          </a:bodyPr>
          <a:lstStyle/>
          <a:p>
            <a:pPr algn="ctr"/>
            <a:r>
              <a:rPr lang="en-US" sz="1400" dirty="0">
                <a:solidFill>
                  <a:srgbClr val="00B0F0"/>
                </a:solidFill>
              </a:rPr>
              <a:t>200</a:t>
            </a:r>
          </a:p>
        </p:txBody>
      </p:sp>
      <p:sp>
        <p:nvSpPr>
          <p:cNvPr id="42" name="TextBox 41">
            <a:extLst>
              <a:ext uri="{FF2B5EF4-FFF2-40B4-BE49-F238E27FC236}">
                <a16:creationId xmlns:a16="http://schemas.microsoft.com/office/drawing/2014/main" id="{6773DD8A-EED5-3260-F8FC-B48C1CACD6BE}"/>
              </a:ext>
            </a:extLst>
          </p:cNvPr>
          <p:cNvSpPr txBox="1"/>
          <p:nvPr/>
        </p:nvSpPr>
        <p:spPr>
          <a:xfrm rot="16200000">
            <a:off x="-658384" y="5456011"/>
            <a:ext cx="1994162" cy="523220"/>
          </a:xfrm>
          <a:prstGeom prst="rect">
            <a:avLst/>
          </a:prstGeom>
          <a:noFill/>
          <a:ln w="12700">
            <a:noFill/>
          </a:ln>
        </p:spPr>
        <p:txBody>
          <a:bodyPr wrap="square">
            <a:spAutoFit/>
          </a:bodyPr>
          <a:lstStyle/>
          <a:p>
            <a:pPr algn="ctr"/>
            <a:r>
              <a:rPr lang="en-US" sz="1400" dirty="0">
                <a:solidFill>
                  <a:srgbClr val="0000FF"/>
                </a:solidFill>
                <a:highlight>
                  <a:srgbClr val="FFFF00"/>
                </a:highlight>
              </a:rPr>
              <a:t>Unlock this module group with 200 points</a:t>
            </a:r>
          </a:p>
        </p:txBody>
      </p:sp>
    </p:spTree>
    <p:extLst>
      <p:ext uri="{BB962C8B-B14F-4D97-AF65-F5344CB8AC3E}">
        <p14:creationId xmlns:p14="http://schemas.microsoft.com/office/powerpoint/2010/main" val="32901970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A98D98-426A-917C-DB56-EF441062B68B}"/>
              </a:ext>
            </a:extLst>
          </p:cNvPr>
          <p:cNvSpPr/>
          <p:nvPr/>
        </p:nvSpPr>
        <p:spPr>
          <a:xfrm>
            <a:off x="7200857" y="5344557"/>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17492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Point system </a:t>
            </a:r>
            <a:r>
              <a:rPr lang="en-US" sz="2000" dirty="0"/>
              <a:t>– Positive feedback to encourage progress</a:t>
            </a:r>
            <a:endParaRPr lang="en-US" dirty="0"/>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
        <p:nvSpPr>
          <p:cNvPr id="6" name="TextBox 5">
            <a:extLst>
              <a:ext uri="{FF2B5EF4-FFF2-40B4-BE49-F238E27FC236}">
                <a16:creationId xmlns:a16="http://schemas.microsoft.com/office/drawing/2014/main" id="{B63C69B8-50B4-51C2-6AA2-921AFCE94227}"/>
              </a:ext>
            </a:extLst>
          </p:cNvPr>
          <p:cNvSpPr txBox="1"/>
          <p:nvPr/>
        </p:nvSpPr>
        <p:spPr>
          <a:xfrm>
            <a:off x="1420753" y="2320176"/>
            <a:ext cx="1847850" cy="646331"/>
          </a:xfrm>
          <a:prstGeom prst="rect">
            <a:avLst/>
          </a:prstGeom>
          <a:noFill/>
        </p:spPr>
        <p:txBody>
          <a:bodyPr wrap="square">
            <a:spAutoFit/>
          </a:bodyPr>
          <a:lstStyle/>
          <a:p>
            <a:pPr algn="ctr"/>
            <a:r>
              <a:rPr lang="en-US" dirty="0"/>
              <a:t>Signal generation</a:t>
            </a:r>
          </a:p>
          <a:p>
            <a:pPr algn="ctr"/>
            <a:r>
              <a:rPr lang="en-US" dirty="0"/>
              <a:t>(digital sensors)</a:t>
            </a:r>
          </a:p>
        </p:txBody>
      </p:sp>
      <p:sp>
        <p:nvSpPr>
          <p:cNvPr id="9" name="TextBox 8">
            <a:extLst>
              <a:ext uri="{FF2B5EF4-FFF2-40B4-BE49-F238E27FC236}">
                <a16:creationId xmlns:a16="http://schemas.microsoft.com/office/drawing/2014/main" id="{DDF5C252-7830-9598-16FD-05E1A89BAA92}"/>
              </a:ext>
            </a:extLst>
          </p:cNvPr>
          <p:cNvSpPr txBox="1"/>
          <p:nvPr/>
        </p:nvSpPr>
        <p:spPr>
          <a:xfrm>
            <a:off x="3701549" y="2458675"/>
            <a:ext cx="1847850" cy="369332"/>
          </a:xfrm>
          <a:prstGeom prst="rect">
            <a:avLst/>
          </a:prstGeom>
          <a:noFill/>
        </p:spPr>
        <p:txBody>
          <a:bodyPr wrap="square">
            <a:spAutoFit/>
          </a:bodyPr>
          <a:lstStyle/>
          <a:p>
            <a:pPr algn="ctr"/>
            <a:r>
              <a:rPr lang="en-US" dirty="0"/>
              <a:t>Time domain</a:t>
            </a:r>
          </a:p>
        </p:txBody>
      </p:sp>
      <p:sp>
        <p:nvSpPr>
          <p:cNvPr id="12" name="TextBox 11">
            <a:extLst>
              <a:ext uri="{FF2B5EF4-FFF2-40B4-BE49-F238E27FC236}">
                <a16:creationId xmlns:a16="http://schemas.microsoft.com/office/drawing/2014/main" id="{03E9A72C-37A7-98FB-50EC-85B93EE17F31}"/>
              </a:ext>
            </a:extLst>
          </p:cNvPr>
          <p:cNvSpPr txBox="1"/>
          <p:nvPr/>
        </p:nvSpPr>
        <p:spPr>
          <a:xfrm>
            <a:off x="5559456" y="2458675"/>
            <a:ext cx="1933725" cy="369332"/>
          </a:xfrm>
          <a:prstGeom prst="rect">
            <a:avLst/>
          </a:prstGeom>
          <a:noFill/>
        </p:spPr>
        <p:txBody>
          <a:bodyPr wrap="square">
            <a:spAutoFit/>
          </a:bodyPr>
          <a:lstStyle/>
          <a:p>
            <a:pPr algn="ctr"/>
            <a:r>
              <a:rPr lang="en-US" dirty="0"/>
              <a:t>Frequency domain</a:t>
            </a:r>
          </a:p>
        </p:txBody>
      </p:sp>
      <p:sp>
        <p:nvSpPr>
          <p:cNvPr id="15" name="TextBox 14">
            <a:extLst>
              <a:ext uri="{FF2B5EF4-FFF2-40B4-BE49-F238E27FC236}">
                <a16:creationId xmlns:a16="http://schemas.microsoft.com/office/drawing/2014/main" id="{C1C1B8DF-4A4A-32E2-1124-0CAE14AB2413}"/>
              </a:ext>
            </a:extLst>
          </p:cNvPr>
          <p:cNvSpPr txBox="1"/>
          <p:nvPr/>
        </p:nvSpPr>
        <p:spPr>
          <a:xfrm>
            <a:off x="7503237" y="2458675"/>
            <a:ext cx="1071639" cy="369332"/>
          </a:xfrm>
          <a:prstGeom prst="rect">
            <a:avLst/>
          </a:prstGeom>
          <a:noFill/>
        </p:spPr>
        <p:txBody>
          <a:bodyPr wrap="square">
            <a:spAutoFit/>
          </a:bodyPr>
          <a:lstStyle/>
          <a:p>
            <a:pPr algn="ctr"/>
            <a:r>
              <a:rPr lang="en-US" dirty="0"/>
              <a:t>Big data </a:t>
            </a:r>
          </a:p>
        </p:txBody>
      </p:sp>
      <p:sp>
        <p:nvSpPr>
          <p:cNvPr id="24" name="TextBox 23">
            <a:extLst>
              <a:ext uri="{FF2B5EF4-FFF2-40B4-BE49-F238E27FC236}">
                <a16:creationId xmlns:a16="http://schemas.microsoft.com/office/drawing/2014/main" id="{80DF98C6-4ABE-E9FD-0FFF-233656152D82}"/>
              </a:ext>
            </a:extLst>
          </p:cNvPr>
          <p:cNvSpPr txBox="1"/>
          <p:nvPr/>
        </p:nvSpPr>
        <p:spPr>
          <a:xfrm>
            <a:off x="4044661" y="3411855"/>
            <a:ext cx="1161627" cy="369332"/>
          </a:xfrm>
          <a:prstGeom prst="rect">
            <a:avLst/>
          </a:prstGeom>
          <a:noFill/>
          <a:ln w="12700">
            <a:solidFill>
              <a:schemeClr val="tx1"/>
            </a:solidFill>
          </a:ln>
        </p:spPr>
        <p:txBody>
          <a:bodyPr wrap="square">
            <a:spAutoFit/>
          </a:bodyPr>
          <a:lstStyle/>
          <a:p>
            <a:pPr algn="ctr"/>
            <a:r>
              <a:rPr lang="en-US" dirty="0"/>
              <a:t>Sampling</a:t>
            </a:r>
          </a:p>
        </p:txBody>
      </p:sp>
      <p:sp>
        <p:nvSpPr>
          <p:cNvPr id="25" name="TextBox 24">
            <a:extLst>
              <a:ext uri="{FF2B5EF4-FFF2-40B4-BE49-F238E27FC236}">
                <a16:creationId xmlns:a16="http://schemas.microsoft.com/office/drawing/2014/main" id="{691DA9ED-1B1E-EB20-383A-B896AF9A50FC}"/>
              </a:ext>
            </a:extLst>
          </p:cNvPr>
          <p:cNvSpPr txBox="1"/>
          <p:nvPr/>
        </p:nvSpPr>
        <p:spPr>
          <a:xfrm>
            <a:off x="3934927" y="2935265"/>
            <a:ext cx="1381094" cy="369332"/>
          </a:xfrm>
          <a:prstGeom prst="rect">
            <a:avLst/>
          </a:prstGeom>
          <a:noFill/>
          <a:ln w="12700">
            <a:solidFill>
              <a:schemeClr val="tx1"/>
            </a:solidFill>
          </a:ln>
        </p:spPr>
        <p:txBody>
          <a:bodyPr wrap="square">
            <a:spAutoFit/>
          </a:bodyPr>
          <a:lstStyle/>
          <a:p>
            <a:pPr algn="ctr"/>
            <a:r>
              <a:rPr lang="en-US" dirty="0"/>
              <a:t>Quantization</a:t>
            </a:r>
          </a:p>
        </p:txBody>
      </p:sp>
      <p:sp>
        <p:nvSpPr>
          <p:cNvPr id="26" name="TextBox 25">
            <a:extLst>
              <a:ext uri="{FF2B5EF4-FFF2-40B4-BE49-F238E27FC236}">
                <a16:creationId xmlns:a16="http://schemas.microsoft.com/office/drawing/2014/main" id="{53052DBB-8A5F-156B-68A0-197F9A56A0EE}"/>
              </a:ext>
            </a:extLst>
          </p:cNvPr>
          <p:cNvSpPr txBox="1"/>
          <p:nvPr/>
        </p:nvSpPr>
        <p:spPr>
          <a:xfrm>
            <a:off x="6038123" y="2935265"/>
            <a:ext cx="808220"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Pitch</a:t>
            </a:r>
          </a:p>
        </p:txBody>
      </p:sp>
      <p:sp>
        <p:nvSpPr>
          <p:cNvPr id="27" name="TextBox 26">
            <a:extLst>
              <a:ext uri="{FF2B5EF4-FFF2-40B4-BE49-F238E27FC236}">
                <a16:creationId xmlns:a16="http://schemas.microsoft.com/office/drawing/2014/main" id="{E825A2D1-D8DF-52BA-A2FF-5CD79FAF383E}"/>
              </a:ext>
            </a:extLst>
          </p:cNvPr>
          <p:cNvSpPr txBox="1"/>
          <p:nvPr/>
        </p:nvSpPr>
        <p:spPr>
          <a:xfrm>
            <a:off x="6038123" y="3888445"/>
            <a:ext cx="976390"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Filtering</a:t>
            </a:r>
          </a:p>
        </p:txBody>
      </p:sp>
      <p:sp>
        <p:nvSpPr>
          <p:cNvPr id="28" name="TextBox 27">
            <a:extLst>
              <a:ext uri="{FF2B5EF4-FFF2-40B4-BE49-F238E27FC236}">
                <a16:creationId xmlns:a16="http://schemas.microsoft.com/office/drawing/2014/main" id="{ACDFE424-97FB-451A-26BA-CBEEC2834698}"/>
              </a:ext>
            </a:extLst>
          </p:cNvPr>
          <p:cNvSpPr txBox="1"/>
          <p:nvPr/>
        </p:nvSpPr>
        <p:spPr>
          <a:xfrm>
            <a:off x="6484154" y="5474390"/>
            <a:ext cx="2090722"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Parallel computing</a:t>
            </a:r>
          </a:p>
        </p:txBody>
      </p:sp>
      <p:sp>
        <p:nvSpPr>
          <p:cNvPr id="30" name="TextBox 29">
            <a:extLst>
              <a:ext uri="{FF2B5EF4-FFF2-40B4-BE49-F238E27FC236}">
                <a16:creationId xmlns:a16="http://schemas.microsoft.com/office/drawing/2014/main" id="{C891C3F3-BEE9-20BE-B122-D6572514DA65}"/>
              </a:ext>
            </a:extLst>
          </p:cNvPr>
          <p:cNvSpPr txBox="1"/>
          <p:nvPr/>
        </p:nvSpPr>
        <p:spPr>
          <a:xfrm>
            <a:off x="6617442" y="4405524"/>
            <a:ext cx="1957434"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Machine learning</a:t>
            </a:r>
          </a:p>
        </p:txBody>
      </p:sp>
      <p:sp>
        <p:nvSpPr>
          <p:cNvPr id="18" name="TextBox 17">
            <a:extLst>
              <a:ext uri="{FF2B5EF4-FFF2-40B4-BE49-F238E27FC236}">
                <a16:creationId xmlns:a16="http://schemas.microsoft.com/office/drawing/2014/main" id="{204772D3-F6E7-3CCB-1F90-3C52850D2651}"/>
              </a:ext>
            </a:extLst>
          </p:cNvPr>
          <p:cNvSpPr txBox="1"/>
          <p:nvPr/>
        </p:nvSpPr>
        <p:spPr>
          <a:xfrm>
            <a:off x="2557741" y="4405524"/>
            <a:ext cx="1104900" cy="369332"/>
          </a:xfrm>
          <a:prstGeom prst="rect">
            <a:avLst/>
          </a:prstGeom>
          <a:solidFill>
            <a:schemeClr val="tx1">
              <a:alpha val="10000"/>
            </a:schemeClr>
          </a:solidFill>
        </p:spPr>
        <p:txBody>
          <a:bodyPr wrap="square">
            <a:spAutoFit/>
          </a:bodyPr>
          <a:lstStyle/>
          <a:p>
            <a:pPr algn="ctr"/>
            <a:r>
              <a:rPr lang="en-US" dirty="0">
                <a:solidFill>
                  <a:schemeClr val="bg1">
                    <a:lumMod val="75000"/>
                  </a:schemeClr>
                </a:solidFill>
              </a:rPr>
              <a:t>2D signal </a:t>
            </a:r>
          </a:p>
        </p:txBody>
      </p:sp>
      <p:sp>
        <p:nvSpPr>
          <p:cNvPr id="33" name="TextBox 32">
            <a:extLst>
              <a:ext uri="{FF2B5EF4-FFF2-40B4-BE49-F238E27FC236}">
                <a16:creationId xmlns:a16="http://schemas.microsoft.com/office/drawing/2014/main" id="{CCC49055-3BF5-4DDB-6C26-5577CA8966FF}"/>
              </a:ext>
            </a:extLst>
          </p:cNvPr>
          <p:cNvSpPr txBox="1"/>
          <p:nvPr/>
        </p:nvSpPr>
        <p:spPr>
          <a:xfrm>
            <a:off x="2614105" y="4773492"/>
            <a:ext cx="992172"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Camera</a:t>
            </a:r>
          </a:p>
        </p:txBody>
      </p:sp>
      <p:grpSp>
        <p:nvGrpSpPr>
          <p:cNvPr id="40" name="Group 39">
            <a:extLst>
              <a:ext uri="{FF2B5EF4-FFF2-40B4-BE49-F238E27FC236}">
                <a16:creationId xmlns:a16="http://schemas.microsoft.com/office/drawing/2014/main" id="{28F1A7CA-DA0F-D012-858C-A165130D985C}"/>
              </a:ext>
            </a:extLst>
          </p:cNvPr>
          <p:cNvGrpSpPr/>
          <p:nvPr/>
        </p:nvGrpSpPr>
        <p:grpSpPr>
          <a:xfrm>
            <a:off x="612303" y="5144588"/>
            <a:ext cx="1495298" cy="1113819"/>
            <a:chOff x="1273473" y="5398146"/>
            <a:chExt cx="1495298" cy="1113819"/>
          </a:xfrm>
        </p:grpSpPr>
        <p:sp>
          <p:nvSpPr>
            <p:cNvPr id="21" name="TextBox 20">
              <a:extLst>
                <a:ext uri="{FF2B5EF4-FFF2-40B4-BE49-F238E27FC236}">
                  <a16:creationId xmlns:a16="http://schemas.microsoft.com/office/drawing/2014/main" id="{2780128D-2CF3-B03A-45CC-A56B81F55F0E}"/>
                </a:ext>
              </a:extLst>
            </p:cNvPr>
            <p:cNvSpPr txBox="1"/>
            <p:nvPr/>
          </p:nvSpPr>
          <p:spPr>
            <a:xfrm>
              <a:off x="1468672" y="5398146"/>
              <a:ext cx="1104900" cy="369332"/>
            </a:xfrm>
            <a:prstGeom prst="rect">
              <a:avLst/>
            </a:prstGeom>
            <a:solidFill>
              <a:schemeClr val="tx1">
                <a:alpha val="10000"/>
              </a:schemeClr>
            </a:solidFill>
          </p:spPr>
          <p:txBody>
            <a:bodyPr wrap="square">
              <a:spAutoFit/>
            </a:bodyPr>
            <a:lstStyle/>
            <a:p>
              <a:pPr algn="ctr"/>
              <a:r>
                <a:rPr lang="en-US" dirty="0">
                  <a:solidFill>
                    <a:schemeClr val="bg1">
                      <a:lumMod val="75000"/>
                    </a:schemeClr>
                  </a:solidFill>
                </a:rPr>
                <a:t>3D signal </a:t>
              </a:r>
            </a:p>
          </p:txBody>
        </p:sp>
        <p:sp>
          <p:nvSpPr>
            <p:cNvPr id="34" name="TextBox 33">
              <a:extLst>
                <a:ext uri="{FF2B5EF4-FFF2-40B4-BE49-F238E27FC236}">
                  <a16:creationId xmlns:a16="http://schemas.microsoft.com/office/drawing/2014/main" id="{1A017BA8-7D63-E396-B053-F8A3D25E979A}"/>
                </a:ext>
              </a:extLst>
            </p:cNvPr>
            <p:cNvSpPr txBox="1"/>
            <p:nvPr/>
          </p:nvSpPr>
          <p:spPr>
            <a:xfrm>
              <a:off x="1273473" y="5773301"/>
              <a:ext cx="1495298"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GPS receivers</a:t>
              </a:r>
            </a:p>
          </p:txBody>
        </p:sp>
        <p:sp>
          <p:nvSpPr>
            <p:cNvPr id="35" name="TextBox 34">
              <a:extLst>
                <a:ext uri="{FF2B5EF4-FFF2-40B4-BE49-F238E27FC236}">
                  <a16:creationId xmlns:a16="http://schemas.microsoft.com/office/drawing/2014/main" id="{F861AA6F-0E2C-9F8E-CDF6-AEABB9F3BE1B}"/>
                </a:ext>
              </a:extLst>
            </p:cNvPr>
            <p:cNvSpPr txBox="1"/>
            <p:nvPr/>
          </p:nvSpPr>
          <p:spPr>
            <a:xfrm>
              <a:off x="1528084" y="6142633"/>
              <a:ext cx="986077"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LiDAR</a:t>
              </a:r>
            </a:p>
          </p:txBody>
        </p:sp>
      </p:grpSp>
      <p:sp>
        <p:nvSpPr>
          <p:cNvPr id="22" name="TextBox 21">
            <a:extLst>
              <a:ext uri="{FF2B5EF4-FFF2-40B4-BE49-F238E27FC236}">
                <a16:creationId xmlns:a16="http://schemas.microsoft.com/office/drawing/2014/main" id="{F08C3126-2912-6CBB-8C1D-BAD3480F450A}"/>
              </a:ext>
            </a:extLst>
          </p:cNvPr>
          <p:cNvSpPr txBox="1"/>
          <p:nvPr/>
        </p:nvSpPr>
        <p:spPr>
          <a:xfrm>
            <a:off x="2362542" y="5474390"/>
            <a:ext cx="1495299" cy="646331"/>
          </a:xfrm>
          <a:prstGeom prst="rect">
            <a:avLst/>
          </a:prstGeom>
          <a:solidFill>
            <a:schemeClr val="tx1">
              <a:alpha val="10000"/>
            </a:schemeClr>
          </a:solidFill>
        </p:spPr>
        <p:txBody>
          <a:bodyPr wrap="square">
            <a:spAutoFit/>
          </a:bodyPr>
          <a:lstStyle/>
          <a:p>
            <a:pPr algn="ctr"/>
            <a:r>
              <a:rPr lang="en-US" dirty="0">
                <a:solidFill>
                  <a:schemeClr val="bg1">
                    <a:lumMod val="75000"/>
                  </a:schemeClr>
                </a:solidFill>
              </a:rPr>
              <a:t>Large-volume datasets </a:t>
            </a:r>
          </a:p>
        </p:txBody>
      </p:sp>
      <p:sp>
        <p:nvSpPr>
          <p:cNvPr id="36" name="TextBox 35">
            <a:extLst>
              <a:ext uri="{FF2B5EF4-FFF2-40B4-BE49-F238E27FC236}">
                <a16:creationId xmlns:a16="http://schemas.microsoft.com/office/drawing/2014/main" id="{C6647827-578B-F3D9-58F9-CE60C0F4FFDC}"/>
              </a:ext>
            </a:extLst>
          </p:cNvPr>
          <p:cNvSpPr txBox="1"/>
          <p:nvPr/>
        </p:nvSpPr>
        <p:spPr>
          <a:xfrm>
            <a:off x="2143329" y="6117336"/>
            <a:ext cx="1933725"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Nationwide LiDAR</a:t>
            </a:r>
          </a:p>
        </p:txBody>
      </p:sp>
      <p:grpSp>
        <p:nvGrpSpPr>
          <p:cNvPr id="38" name="Group 37">
            <a:extLst>
              <a:ext uri="{FF2B5EF4-FFF2-40B4-BE49-F238E27FC236}">
                <a16:creationId xmlns:a16="http://schemas.microsoft.com/office/drawing/2014/main" id="{1837F9D6-7BE0-9C3A-F5EE-B9E71BF6952D}"/>
              </a:ext>
            </a:extLst>
          </p:cNvPr>
          <p:cNvGrpSpPr/>
          <p:nvPr/>
        </p:nvGrpSpPr>
        <p:grpSpPr>
          <a:xfrm>
            <a:off x="669405" y="3009268"/>
            <a:ext cx="1381094" cy="2034438"/>
            <a:chOff x="1519253" y="3022958"/>
            <a:chExt cx="1381094" cy="2034438"/>
          </a:xfrm>
        </p:grpSpPr>
        <p:sp>
          <p:nvSpPr>
            <p:cNvPr id="37" name="TextBox 36">
              <a:extLst>
                <a:ext uri="{FF2B5EF4-FFF2-40B4-BE49-F238E27FC236}">
                  <a16:creationId xmlns:a16="http://schemas.microsoft.com/office/drawing/2014/main" id="{37557067-36ED-71B5-760C-7BA592000EB1}"/>
                </a:ext>
              </a:extLst>
            </p:cNvPr>
            <p:cNvSpPr txBox="1"/>
            <p:nvPr/>
          </p:nvSpPr>
          <p:spPr>
            <a:xfrm>
              <a:off x="1591237" y="4411065"/>
              <a:ext cx="1237126" cy="646331"/>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Moisture</a:t>
              </a:r>
              <a:br>
                <a:rPr lang="en-US" dirty="0">
                  <a:solidFill>
                    <a:schemeClr val="bg1">
                      <a:lumMod val="75000"/>
                    </a:schemeClr>
                  </a:solidFill>
                </a:rPr>
              </a:br>
              <a:r>
                <a:rPr lang="en-US" dirty="0">
                  <a:solidFill>
                    <a:schemeClr val="bg1">
                      <a:lumMod val="75000"/>
                    </a:schemeClr>
                  </a:solidFill>
                </a:rPr>
                <a:t>sensor</a:t>
              </a:r>
            </a:p>
          </p:txBody>
        </p:sp>
        <p:sp>
          <p:nvSpPr>
            <p:cNvPr id="17" name="TextBox 16">
              <a:extLst>
                <a:ext uri="{FF2B5EF4-FFF2-40B4-BE49-F238E27FC236}">
                  <a16:creationId xmlns:a16="http://schemas.microsoft.com/office/drawing/2014/main" id="{74CEE1D3-9B49-1564-307A-71F3CADFDF14}"/>
                </a:ext>
              </a:extLst>
            </p:cNvPr>
            <p:cNvSpPr txBox="1"/>
            <p:nvPr/>
          </p:nvSpPr>
          <p:spPr>
            <a:xfrm>
              <a:off x="1657350" y="3022958"/>
              <a:ext cx="1104900" cy="369332"/>
            </a:xfrm>
            <a:prstGeom prst="rect">
              <a:avLst/>
            </a:prstGeom>
            <a:solidFill>
              <a:schemeClr val="tx1">
                <a:alpha val="10000"/>
              </a:schemeClr>
            </a:solidFill>
            <a:ln w="12700">
              <a:noFill/>
            </a:ln>
          </p:spPr>
          <p:txBody>
            <a:bodyPr wrap="square">
              <a:spAutoFit/>
            </a:bodyPr>
            <a:lstStyle/>
            <a:p>
              <a:pPr algn="ctr"/>
              <a:r>
                <a:rPr lang="en-US" dirty="0"/>
                <a:t>1D signal </a:t>
              </a:r>
            </a:p>
          </p:txBody>
        </p:sp>
        <p:sp>
          <p:nvSpPr>
            <p:cNvPr id="23" name="TextBox 22">
              <a:extLst>
                <a:ext uri="{FF2B5EF4-FFF2-40B4-BE49-F238E27FC236}">
                  <a16:creationId xmlns:a16="http://schemas.microsoft.com/office/drawing/2014/main" id="{01BECE5B-E503-BEC3-51E9-21EB403B81F3}"/>
                </a:ext>
              </a:extLst>
            </p:cNvPr>
            <p:cNvSpPr txBox="1"/>
            <p:nvPr/>
          </p:nvSpPr>
          <p:spPr>
            <a:xfrm>
              <a:off x="1519253" y="3390068"/>
              <a:ext cx="1381094" cy="369332"/>
            </a:xfrm>
            <a:prstGeom prst="rect">
              <a:avLst/>
            </a:prstGeom>
            <a:noFill/>
            <a:ln w="12700">
              <a:solidFill>
                <a:schemeClr val="tx1"/>
              </a:solidFill>
            </a:ln>
          </p:spPr>
          <p:txBody>
            <a:bodyPr wrap="square">
              <a:spAutoFit/>
            </a:bodyPr>
            <a:lstStyle/>
            <a:p>
              <a:pPr algn="ctr"/>
              <a:r>
                <a:rPr lang="en-US" dirty="0"/>
                <a:t>Microphone</a:t>
              </a:r>
            </a:p>
          </p:txBody>
        </p:sp>
        <p:sp>
          <p:nvSpPr>
            <p:cNvPr id="32" name="TextBox 31">
              <a:extLst>
                <a:ext uri="{FF2B5EF4-FFF2-40B4-BE49-F238E27FC236}">
                  <a16:creationId xmlns:a16="http://schemas.microsoft.com/office/drawing/2014/main" id="{1CFF70EF-0E58-E965-4185-F1446296DDB7}"/>
                </a:ext>
              </a:extLst>
            </p:cNvPr>
            <p:cNvSpPr txBox="1"/>
            <p:nvPr/>
          </p:nvSpPr>
          <p:spPr>
            <a:xfrm>
              <a:off x="1519253" y="3764734"/>
              <a:ext cx="1381094" cy="646331"/>
            </a:xfrm>
            <a:prstGeom prst="rect">
              <a:avLst/>
            </a:prstGeom>
            <a:noFill/>
            <a:ln w="12700">
              <a:solidFill>
                <a:schemeClr val="tx1"/>
              </a:solidFill>
            </a:ln>
          </p:spPr>
          <p:txBody>
            <a:bodyPr wrap="square">
              <a:spAutoFit/>
            </a:bodyPr>
            <a:lstStyle/>
            <a:p>
              <a:pPr algn="ctr"/>
              <a:r>
                <a:rPr lang="en-US" dirty="0"/>
                <a:t>Temperature</a:t>
              </a:r>
              <a:br>
                <a:rPr lang="en-US" dirty="0"/>
              </a:br>
              <a:r>
                <a:rPr lang="en-US" dirty="0"/>
                <a:t>sensor</a:t>
              </a:r>
            </a:p>
          </p:txBody>
        </p:sp>
      </p:grpSp>
      <p:cxnSp>
        <p:nvCxnSpPr>
          <p:cNvPr id="43" name="Connector: Elbow 42">
            <a:extLst>
              <a:ext uri="{FF2B5EF4-FFF2-40B4-BE49-F238E27FC236}">
                <a16:creationId xmlns:a16="http://schemas.microsoft.com/office/drawing/2014/main" id="{B539CBD6-B039-D9DD-983A-25E3395EAB46}"/>
              </a:ext>
            </a:extLst>
          </p:cNvPr>
          <p:cNvCxnSpPr>
            <a:cxnSpLocks/>
            <a:stCxn id="23" idx="3"/>
            <a:endCxn id="25" idx="1"/>
          </p:cNvCxnSpPr>
          <p:nvPr/>
        </p:nvCxnSpPr>
        <p:spPr>
          <a:xfrm flipV="1">
            <a:off x="2050499" y="3119931"/>
            <a:ext cx="1884428" cy="441113"/>
          </a:xfrm>
          <a:prstGeom prst="bentConnector3">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Connector: Elbow 44">
            <a:extLst>
              <a:ext uri="{FF2B5EF4-FFF2-40B4-BE49-F238E27FC236}">
                <a16:creationId xmlns:a16="http://schemas.microsoft.com/office/drawing/2014/main" id="{EE80C154-B7AF-A59C-5E7E-8140E3CB0CCB}"/>
              </a:ext>
            </a:extLst>
          </p:cNvPr>
          <p:cNvCxnSpPr>
            <a:cxnSpLocks/>
            <a:stCxn id="25" idx="2"/>
            <a:endCxn id="24" idx="0"/>
          </p:cNvCxnSpPr>
          <p:nvPr/>
        </p:nvCxnSpPr>
        <p:spPr>
          <a:xfrm rot="16200000" flipH="1">
            <a:off x="4571845" y="3358225"/>
            <a:ext cx="107258" cy="1"/>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853B4368-2A6F-69DA-CC7E-8E69C41A63E0}"/>
              </a:ext>
            </a:extLst>
          </p:cNvPr>
          <p:cNvSpPr txBox="1"/>
          <p:nvPr/>
        </p:nvSpPr>
        <p:spPr>
          <a:xfrm>
            <a:off x="4044661" y="3888445"/>
            <a:ext cx="1161627" cy="369332"/>
          </a:xfrm>
          <a:prstGeom prst="rect">
            <a:avLst/>
          </a:prstGeom>
          <a:noFill/>
          <a:ln w="12700">
            <a:solidFill>
              <a:schemeClr val="tx1"/>
            </a:solidFill>
          </a:ln>
        </p:spPr>
        <p:txBody>
          <a:bodyPr wrap="square">
            <a:spAutoFit/>
          </a:bodyPr>
          <a:lstStyle/>
          <a:p>
            <a:pPr algn="ctr"/>
            <a:r>
              <a:rPr lang="en-US" dirty="0"/>
              <a:t>Data type</a:t>
            </a:r>
          </a:p>
        </p:txBody>
      </p:sp>
      <p:cxnSp>
        <p:nvCxnSpPr>
          <p:cNvPr id="49" name="Connector: Elbow 48">
            <a:extLst>
              <a:ext uri="{FF2B5EF4-FFF2-40B4-BE49-F238E27FC236}">
                <a16:creationId xmlns:a16="http://schemas.microsoft.com/office/drawing/2014/main" id="{05066A3C-4964-20ED-DD36-8E92011AD62A}"/>
              </a:ext>
            </a:extLst>
          </p:cNvPr>
          <p:cNvCxnSpPr>
            <a:cxnSpLocks/>
            <a:stCxn id="32" idx="3"/>
            <a:endCxn id="48" idx="1"/>
          </p:cNvCxnSpPr>
          <p:nvPr/>
        </p:nvCxnSpPr>
        <p:spPr>
          <a:xfrm flipV="1">
            <a:off x="2050499" y="4073111"/>
            <a:ext cx="1994162" cy="1099"/>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onnector: Elbow 58">
            <a:extLst>
              <a:ext uri="{FF2B5EF4-FFF2-40B4-BE49-F238E27FC236}">
                <a16:creationId xmlns:a16="http://schemas.microsoft.com/office/drawing/2014/main" id="{75405825-DB22-5F88-6167-6FC4A1A88EA5}"/>
              </a:ext>
            </a:extLst>
          </p:cNvPr>
          <p:cNvCxnSpPr>
            <a:cxnSpLocks/>
            <a:stCxn id="24" idx="3"/>
            <a:endCxn id="26" idx="1"/>
          </p:cNvCxnSpPr>
          <p:nvPr/>
        </p:nvCxnSpPr>
        <p:spPr>
          <a:xfrm flipV="1">
            <a:off x="5206288" y="3119931"/>
            <a:ext cx="831835" cy="476590"/>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7" name="Connector: Elbow 66">
            <a:extLst>
              <a:ext uri="{FF2B5EF4-FFF2-40B4-BE49-F238E27FC236}">
                <a16:creationId xmlns:a16="http://schemas.microsoft.com/office/drawing/2014/main" id="{B4D95A7C-06CC-1B47-D245-5B5F6B17D822}"/>
              </a:ext>
            </a:extLst>
          </p:cNvPr>
          <p:cNvCxnSpPr>
            <a:cxnSpLocks/>
            <a:stCxn id="26" idx="2"/>
            <a:endCxn id="27" idx="0"/>
          </p:cNvCxnSpPr>
          <p:nvPr/>
        </p:nvCxnSpPr>
        <p:spPr>
          <a:xfrm rot="16200000" flipH="1">
            <a:off x="6192351" y="3554478"/>
            <a:ext cx="583848" cy="84085"/>
          </a:xfrm>
          <a:prstGeom prst="bentConnector3">
            <a:avLst>
              <a:gd name="adj1" fmla="val 50000"/>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Connector: Elbow 70">
            <a:extLst>
              <a:ext uri="{FF2B5EF4-FFF2-40B4-BE49-F238E27FC236}">
                <a16:creationId xmlns:a16="http://schemas.microsoft.com/office/drawing/2014/main" id="{6C50BF48-B2D9-BA3B-53C9-95E7E52471B1}"/>
              </a:ext>
            </a:extLst>
          </p:cNvPr>
          <p:cNvCxnSpPr>
            <a:cxnSpLocks/>
            <a:stCxn id="36" idx="3"/>
            <a:endCxn id="28" idx="1"/>
          </p:cNvCxnSpPr>
          <p:nvPr/>
        </p:nvCxnSpPr>
        <p:spPr>
          <a:xfrm flipV="1">
            <a:off x="4077054" y="5659056"/>
            <a:ext cx="2407100" cy="642946"/>
          </a:xfrm>
          <a:prstGeom prst="bentConnector3">
            <a:avLst>
              <a:gd name="adj1" fmla="val 50000"/>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Connector: Elbow 73">
            <a:extLst>
              <a:ext uri="{FF2B5EF4-FFF2-40B4-BE49-F238E27FC236}">
                <a16:creationId xmlns:a16="http://schemas.microsoft.com/office/drawing/2014/main" id="{CDA74E9A-BCF0-5BA4-EB36-1B6EDAAB8AEB}"/>
              </a:ext>
            </a:extLst>
          </p:cNvPr>
          <p:cNvCxnSpPr>
            <a:cxnSpLocks/>
            <a:stCxn id="33" idx="3"/>
            <a:endCxn id="30" idx="1"/>
          </p:cNvCxnSpPr>
          <p:nvPr/>
        </p:nvCxnSpPr>
        <p:spPr>
          <a:xfrm flipV="1">
            <a:off x="3606277" y="4590190"/>
            <a:ext cx="3011165" cy="367968"/>
          </a:xfrm>
          <a:prstGeom prst="bentConnector3">
            <a:avLst>
              <a:gd name="adj1" fmla="val 50000"/>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Connector: Elbow 7">
            <a:extLst>
              <a:ext uri="{FF2B5EF4-FFF2-40B4-BE49-F238E27FC236}">
                <a16:creationId xmlns:a16="http://schemas.microsoft.com/office/drawing/2014/main" id="{D185CE75-DEFD-B708-4E30-6576B0611CC7}"/>
              </a:ext>
            </a:extLst>
          </p:cNvPr>
          <p:cNvCxnSpPr>
            <a:cxnSpLocks/>
            <a:stCxn id="24" idx="2"/>
            <a:endCxn id="48" idx="0"/>
          </p:cNvCxnSpPr>
          <p:nvPr/>
        </p:nvCxnSpPr>
        <p:spPr>
          <a:xfrm rot="5400000">
            <a:off x="4571846" y="3834816"/>
            <a:ext cx="107258" cy="12700"/>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637130EE-C7C1-29CF-184C-5CC3324E51BF}"/>
              </a:ext>
            </a:extLst>
          </p:cNvPr>
          <p:cNvSpPr txBox="1"/>
          <p:nvPr/>
        </p:nvSpPr>
        <p:spPr>
          <a:xfrm rot="16200000">
            <a:off x="-435202" y="3841821"/>
            <a:ext cx="1897375" cy="369332"/>
          </a:xfrm>
          <a:prstGeom prst="rect">
            <a:avLst/>
          </a:prstGeom>
          <a:noFill/>
          <a:ln w="12700">
            <a:noFill/>
          </a:ln>
        </p:spPr>
        <p:txBody>
          <a:bodyPr wrap="square">
            <a:spAutoFit/>
          </a:bodyPr>
          <a:lstStyle/>
          <a:p>
            <a:pPr algn="ctr"/>
            <a:r>
              <a:rPr lang="en-US" dirty="0">
                <a:solidFill>
                  <a:srgbClr val="00B050"/>
                </a:solidFill>
              </a:rPr>
              <a:t>Set bonus: 100</a:t>
            </a:r>
          </a:p>
        </p:txBody>
      </p:sp>
      <p:sp>
        <p:nvSpPr>
          <p:cNvPr id="7" name="TextBox 6">
            <a:extLst>
              <a:ext uri="{FF2B5EF4-FFF2-40B4-BE49-F238E27FC236}">
                <a16:creationId xmlns:a16="http://schemas.microsoft.com/office/drawing/2014/main" id="{229DF5DE-7B1F-3DD3-BEE2-C3D8ECEACE6B}"/>
              </a:ext>
            </a:extLst>
          </p:cNvPr>
          <p:cNvSpPr txBox="1"/>
          <p:nvPr/>
        </p:nvSpPr>
        <p:spPr>
          <a:xfrm>
            <a:off x="1655464" y="3301249"/>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1" name="TextBox 10">
            <a:extLst>
              <a:ext uri="{FF2B5EF4-FFF2-40B4-BE49-F238E27FC236}">
                <a16:creationId xmlns:a16="http://schemas.microsoft.com/office/drawing/2014/main" id="{29EA5520-5EB5-74A7-80D9-00AF466A878A}"/>
              </a:ext>
            </a:extLst>
          </p:cNvPr>
          <p:cNvSpPr txBox="1"/>
          <p:nvPr/>
        </p:nvSpPr>
        <p:spPr>
          <a:xfrm>
            <a:off x="1650269" y="4157079"/>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3" name="TextBox 12">
            <a:extLst>
              <a:ext uri="{FF2B5EF4-FFF2-40B4-BE49-F238E27FC236}">
                <a16:creationId xmlns:a16="http://schemas.microsoft.com/office/drawing/2014/main" id="{205FAE21-3D64-DAC9-D868-6CF4D638D452}"/>
              </a:ext>
            </a:extLst>
          </p:cNvPr>
          <p:cNvSpPr txBox="1"/>
          <p:nvPr/>
        </p:nvSpPr>
        <p:spPr>
          <a:xfrm>
            <a:off x="1582607" y="4808154"/>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4" name="TextBox 13">
            <a:extLst>
              <a:ext uri="{FF2B5EF4-FFF2-40B4-BE49-F238E27FC236}">
                <a16:creationId xmlns:a16="http://schemas.microsoft.com/office/drawing/2014/main" id="{BE252735-4FCA-5CFE-2902-8C4BEFA947A0}"/>
              </a:ext>
            </a:extLst>
          </p:cNvPr>
          <p:cNvSpPr txBox="1"/>
          <p:nvPr/>
        </p:nvSpPr>
        <p:spPr>
          <a:xfrm>
            <a:off x="4923759" y="2861842"/>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6" name="TextBox 15">
            <a:extLst>
              <a:ext uri="{FF2B5EF4-FFF2-40B4-BE49-F238E27FC236}">
                <a16:creationId xmlns:a16="http://schemas.microsoft.com/office/drawing/2014/main" id="{CC7151E8-3AF7-D732-9D42-9A0B1D4FDFD2}"/>
              </a:ext>
            </a:extLst>
          </p:cNvPr>
          <p:cNvSpPr txBox="1"/>
          <p:nvPr/>
        </p:nvSpPr>
        <p:spPr>
          <a:xfrm>
            <a:off x="4807303" y="3339766"/>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9" name="TextBox 18">
            <a:extLst>
              <a:ext uri="{FF2B5EF4-FFF2-40B4-BE49-F238E27FC236}">
                <a16:creationId xmlns:a16="http://schemas.microsoft.com/office/drawing/2014/main" id="{3E619BC9-15E8-05D1-930B-94F083EC856D}"/>
              </a:ext>
            </a:extLst>
          </p:cNvPr>
          <p:cNvSpPr txBox="1"/>
          <p:nvPr/>
        </p:nvSpPr>
        <p:spPr>
          <a:xfrm>
            <a:off x="4811447" y="3816301"/>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20" name="TextBox 19">
            <a:extLst>
              <a:ext uri="{FF2B5EF4-FFF2-40B4-BE49-F238E27FC236}">
                <a16:creationId xmlns:a16="http://schemas.microsoft.com/office/drawing/2014/main" id="{E0A8A1D1-434B-6D95-77BA-D3045724B882}"/>
              </a:ext>
            </a:extLst>
          </p:cNvPr>
          <p:cNvSpPr txBox="1"/>
          <p:nvPr/>
        </p:nvSpPr>
        <p:spPr>
          <a:xfrm>
            <a:off x="6468209" y="2853666"/>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29" name="TextBox 28">
            <a:extLst>
              <a:ext uri="{FF2B5EF4-FFF2-40B4-BE49-F238E27FC236}">
                <a16:creationId xmlns:a16="http://schemas.microsoft.com/office/drawing/2014/main" id="{F14EB296-5E7A-5A3E-EE01-C10DB23D3D29}"/>
              </a:ext>
            </a:extLst>
          </p:cNvPr>
          <p:cNvSpPr txBox="1"/>
          <p:nvPr/>
        </p:nvSpPr>
        <p:spPr>
          <a:xfrm>
            <a:off x="6621854" y="3815957"/>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31" name="TextBox 30">
            <a:extLst>
              <a:ext uri="{FF2B5EF4-FFF2-40B4-BE49-F238E27FC236}">
                <a16:creationId xmlns:a16="http://schemas.microsoft.com/office/drawing/2014/main" id="{4E905DFB-63FD-9906-7C87-7BD6064EB970}"/>
              </a:ext>
            </a:extLst>
          </p:cNvPr>
          <p:cNvSpPr txBox="1"/>
          <p:nvPr/>
        </p:nvSpPr>
        <p:spPr>
          <a:xfrm>
            <a:off x="7390352" y="6209298"/>
            <a:ext cx="1297407" cy="307777"/>
          </a:xfrm>
          <a:prstGeom prst="rect">
            <a:avLst/>
          </a:prstGeom>
          <a:noFill/>
          <a:ln w="12700">
            <a:noFill/>
          </a:ln>
        </p:spPr>
        <p:txBody>
          <a:bodyPr wrap="square">
            <a:spAutoFit/>
          </a:bodyPr>
          <a:lstStyle/>
          <a:p>
            <a:pPr algn="ctr"/>
            <a:r>
              <a:rPr lang="en-US" sz="1400" dirty="0"/>
              <a:t>My points: 500</a:t>
            </a:r>
          </a:p>
        </p:txBody>
      </p:sp>
      <p:sp>
        <p:nvSpPr>
          <p:cNvPr id="10" name="TextBox 9">
            <a:extLst>
              <a:ext uri="{FF2B5EF4-FFF2-40B4-BE49-F238E27FC236}">
                <a16:creationId xmlns:a16="http://schemas.microsoft.com/office/drawing/2014/main" id="{D1F2F7B4-BFC4-4D00-7CFE-BA9DE5E79117}"/>
              </a:ext>
            </a:extLst>
          </p:cNvPr>
          <p:cNvSpPr txBox="1"/>
          <p:nvPr/>
        </p:nvSpPr>
        <p:spPr>
          <a:xfrm>
            <a:off x="1763945" y="5443543"/>
            <a:ext cx="478683" cy="307777"/>
          </a:xfrm>
          <a:prstGeom prst="rect">
            <a:avLst/>
          </a:prstGeom>
          <a:noFill/>
          <a:ln w="12700">
            <a:noFill/>
          </a:ln>
        </p:spPr>
        <p:txBody>
          <a:bodyPr wrap="square">
            <a:spAutoFit/>
          </a:bodyPr>
          <a:lstStyle/>
          <a:p>
            <a:pPr algn="ctr"/>
            <a:r>
              <a:rPr lang="en-US" sz="1400" dirty="0">
                <a:solidFill>
                  <a:srgbClr val="00B0F0"/>
                </a:solidFill>
              </a:rPr>
              <a:t>50</a:t>
            </a:r>
          </a:p>
        </p:txBody>
      </p:sp>
      <p:sp>
        <p:nvSpPr>
          <p:cNvPr id="39" name="TextBox 38">
            <a:extLst>
              <a:ext uri="{FF2B5EF4-FFF2-40B4-BE49-F238E27FC236}">
                <a16:creationId xmlns:a16="http://schemas.microsoft.com/office/drawing/2014/main" id="{5B080568-2A23-A56C-4715-8386A04D53E8}"/>
              </a:ext>
            </a:extLst>
          </p:cNvPr>
          <p:cNvSpPr txBox="1"/>
          <p:nvPr/>
        </p:nvSpPr>
        <p:spPr>
          <a:xfrm>
            <a:off x="1500875" y="5820432"/>
            <a:ext cx="478683" cy="307777"/>
          </a:xfrm>
          <a:prstGeom prst="rect">
            <a:avLst/>
          </a:prstGeom>
          <a:noFill/>
          <a:ln w="12700">
            <a:noFill/>
          </a:ln>
        </p:spPr>
        <p:txBody>
          <a:bodyPr wrap="square">
            <a:spAutoFit/>
          </a:bodyPr>
          <a:lstStyle/>
          <a:p>
            <a:pPr algn="ctr"/>
            <a:r>
              <a:rPr lang="en-US" sz="1400" dirty="0">
                <a:solidFill>
                  <a:srgbClr val="00B0F0"/>
                </a:solidFill>
              </a:rPr>
              <a:t>50</a:t>
            </a:r>
          </a:p>
        </p:txBody>
      </p:sp>
      <p:sp>
        <p:nvSpPr>
          <p:cNvPr id="41" name="TextBox 40">
            <a:extLst>
              <a:ext uri="{FF2B5EF4-FFF2-40B4-BE49-F238E27FC236}">
                <a16:creationId xmlns:a16="http://schemas.microsoft.com/office/drawing/2014/main" id="{97126A39-3FE7-3EE0-26AB-800CB88FFDA9}"/>
              </a:ext>
            </a:extLst>
          </p:cNvPr>
          <p:cNvSpPr txBox="1"/>
          <p:nvPr/>
        </p:nvSpPr>
        <p:spPr>
          <a:xfrm>
            <a:off x="3693992" y="6037901"/>
            <a:ext cx="478683" cy="307777"/>
          </a:xfrm>
          <a:prstGeom prst="rect">
            <a:avLst/>
          </a:prstGeom>
          <a:noFill/>
          <a:ln w="12700">
            <a:noFill/>
          </a:ln>
        </p:spPr>
        <p:txBody>
          <a:bodyPr wrap="square">
            <a:spAutoFit/>
          </a:bodyPr>
          <a:lstStyle/>
          <a:p>
            <a:pPr algn="ctr"/>
            <a:r>
              <a:rPr lang="en-US" sz="1400" dirty="0">
                <a:solidFill>
                  <a:srgbClr val="00B0F0"/>
                </a:solidFill>
              </a:rPr>
              <a:t>150</a:t>
            </a:r>
          </a:p>
        </p:txBody>
      </p:sp>
      <p:sp>
        <p:nvSpPr>
          <p:cNvPr id="44" name="TextBox 43">
            <a:extLst>
              <a:ext uri="{FF2B5EF4-FFF2-40B4-BE49-F238E27FC236}">
                <a16:creationId xmlns:a16="http://schemas.microsoft.com/office/drawing/2014/main" id="{A2DA37C5-21FB-A84F-5AC7-329F9A2B3F6B}"/>
              </a:ext>
            </a:extLst>
          </p:cNvPr>
          <p:cNvSpPr txBox="1"/>
          <p:nvPr/>
        </p:nvSpPr>
        <p:spPr>
          <a:xfrm>
            <a:off x="8184229" y="4336108"/>
            <a:ext cx="478683" cy="307777"/>
          </a:xfrm>
          <a:prstGeom prst="rect">
            <a:avLst/>
          </a:prstGeom>
          <a:noFill/>
          <a:ln w="12700">
            <a:noFill/>
          </a:ln>
        </p:spPr>
        <p:txBody>
          <a:bodyPr wrap="square">
            <a:spAutoFit/>
          </a:bodyPr>
          <a:lstStyle/>
          <a:p>
            <a:pPr algn="ctr"/>
            <a:r>
              <a:rPr lang="en-US" sz="1400" dirty="0">
                <a:solidFill>
                  <a:srgbClr val="00B0F0"/>
                </a:solidFill>
              </a:rPr>
              <a:t>200</a:t>
            </a:r>
          </a:p>
        </p:txBody>
      </p:sp>
      <p:sp>
        <p:nvSpPr>
          <p:cNvPr id="46" name="TextBox 45">
            <a:extLst>
              <a:ext uri="{FF2B5EF4-FFF2-40B4-BE49-F238E27FC236}">
                <a16:creationId xmlns:a16="http://schemas.microsoft.com/office/drawing/2014/main" id="{6989CADD-8DB2-E1F2-B2CB-74F452929FBE}"/>
              </a:ext>
            </a:extLst>
          </p:cNvPr>
          <p:cNvSpPr txBox="1"/>
          <p:nvPr/>
        </p:nvSpPr>
        <p:spPr>
          <a:xfrm>
            <a:off x="8184229" y="5394094"/>
            <a:ext cx="478683" cy="307777"/>
          </a:xfrm>
          <a:prstGeom prst="rect">
            <a:avLst/>
          </a:prstGeom>
          <a:noFill/>
          <a:ln w="12700">
            <a:noFill/>
          </a:ln>
        </p:spPr>
        <p:txBody>
          <a:bodyPr wrap="square">
            <a:spAutoFit/>
          </a:bodyPr>
          <a:lstStyle/>
          <a:p>
            <a:pPr algn="ctr"/>
            <a:r>
              <a:rPr lang="en-US" sz="1400" dirty="0">
                <a:solidFill>
                  <a:srgbClr val="00B0F0"/>
                </a:solidFill>
              </a:rPr>
              <a:t>200</a:t>
            </a:r>
          </a:p>
        </p:txBody>
      </p:sp>
      <p:sp>
        <p:nvSpPr>
          <p:cNvPr id="42" name="TextBox 41">
            <a:extLst>
              <a:ext uri="{FF2B5EF4-FFF2-40B4-BE49-F238E27FC236}">
                <a16:creationId xmlns:a16="http://schemas.microsoft.com/office/drawing/2014/main" id="{6773DD8A-EED5-3260-F8FC-B48C1CACD6BE}"/>
              </a:ext>
            </a:extLst>
          </p:cNvPr>
          <p:cNvSpPr txBox="1"/>
          <p:nvPr/>
        </p:nvSpPr>
        <p:spPr>
          <a:xfrm rot="16200000">
            <a:off x="-658384" y="5456011"/>
            <a:ext cx="1994162" cy="523220"/>
          </a:xfrm>
          <a:prstGeom prst="rect">
            <a:avLst/>
          </a:prstGeom>
          <a:noFill/>
          <a:ln w="12700">
            <a:noFill/>
          </a:ln>
        </p:spPr>
        <p:txBody>
          <a:bodyPr wrap="square">
            <a:spAutoFit/>
          </a:bodyPr>
          <a:lstStyle/>
          <a:p>
            <a:pPr algn="ctr"/>
            <a:r>
              <a:rPr lang="en-US" sz="1400" dirty="0">
                <a:solidFill>
                  <a:srgbClr val="0000FF"/>
                </a:solidFill>
              </a:rPr>
              <a:t>Unlock this module group with 200 points</a:t>
            </a:r>
          </a:p>
        </p:txBody>
      </p:sp>
      <p:grpSp>
        <p:nvGrpSpPr>
          <p:cNvPr id="50" name="Group 49">
            <a:extLst>
              <a:ext uri="{FF2B5EF4-FFF2-40B4-BE49-F238E27FC236}">
                <a16:creationId xmlns:a16="http://schemas.microsoft.com/office/drawing/2014/main" id="{EE0A42A9-0DBF-84D6-275D-2348EEACF443}"/>
              </a:ext>
            </a:extLst>
          </p:cNvPr>
          <p:cNvGrpSpPr/>
          <p:nvPr/>
        </p:nvGrpSpPr>
        <p:grpSpPr>
          <a:xfrm>
            <a:off x="5455774" y="6034399"/>
            <a:ext cx="2055443" cy="441011"/>
            <a:chOff x="5567526" y="5791703"/>
            <a:chExt cx="1431565" cy="739258"/>
          </a:xfrm>
        </p:grpSpPr>
        <p:sp>
          <p:nvSpPr>
            <p:cNvPr id="2" name="TextBox 1">
              <a:extLst>
                <a:ext uri="{FF2B5EF4-FFF2-40B4-BE49-F238E27FC236}">
                  <a16:creationId xmlns:a16="http://schemas.microsoft.com/office/drawing/2014/main" id="{E0027DC5-06F7-27AD-32AE-3BB58D1BB02C}"/>
                </a:ext>
              </a:extLst>
            </p:cNvPr>
            <p:cNvSpPr txBox="1"/>
            <p:nvPr/>
          </p:nvSpPr>
          <p:spPr>
            <a:xfrm>
              <a:off x="5567526" y="5884630"/>
              <a:ext cx="1264890" cy="646331"/>
            </a:xfrm>
            <a:custGeom>
              <a:avLst/>
              <a:gdLst>
                <a:gd name="connsiteX0" fmla="*/ 0 w 1264890"/>
                <a:gd name="connsiteY0" fmla="*/ 0 h 646331"/>
                <a:gd name="connsiteX1" fmla="*/ 408981 w 1264890"/>
                <a:gd name="connsiteY1" fmla="*/ 0 h 646331"/>
                <a:gd name="connsiteX2" fmla="*/ 792664 w 1264890"/>
                <a:gd name="connsiteY2" fmla="*/ 0 h 646331"/>
                <a:gd name="connsiteX3" fmla="*/ 1264890 w 1264890"/>
                <a:gd name="connsiteY3" fmla="*/ 0 h 646331"/>
                <a:gd name="connsiteX4" fmla="*/ 1264890 w 1264890"/>
                <a:gd name="connsiteY4" fmla="*/ 316702 h 646331"/>
                <a:gd name="connsiteX5" fmla="*/ 1264890 w 1264890"/>
                <a:gd name="connsiteY5" fmla="*/ 646331 h 646331"/>
                <a:gd name="connsiteX6" fmla="*/ 868558 w 1264890"/>
                <a:gd name="connsiteY6" fmla="*/ 646331 h 646331"/>
                <a:gd name="connsiteX7" fmla="*/ 472226 w 1264890"/>
                <a:gd name="connsiteY7" fmla="*/ 646331 h 646331"/>
                <a:gd name="connsiteX8" fmla="*/ 0 w 1264890"/>
                <a:gd name="connsiteY8" fmla="*/ 646331 h 646331"/>
                <a:gd name="connsiteX9" fmla="*/ 0 w 1264890"/>
                <a:gd name="connsiteY9" fmla="*/ 342555 h 646331"/>
                <a:gd name="connsiteX10" fmla="*/ 0 w 1264890"/>
                <a:gd name="connsiteY10"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890" h="646331" extrusionOk="0">
                  <a:moveTo>
                    <a:pt x="0" y="0"/>
                  </a:moveTo>
                  <a:cubicBezTo>
                    <a:pt x="141936" y="-38827"/>
                    <a:pt x="322191" y="39280"/>
                    <a:pt x="408981" y="0"/>
                  </a:cubicBezTo>
                  <a:cubicBezTo>
                    <a:pt x="495771" y="-39280"/>
                    <a:pt x="714604" y="34660"/>
                    <a:pt x="792664" y="0"/>
                  </a:cubicBezTo>
                  <a:cubicBezTo>
                    <a:pt x="870724" y="-34660"/>
                    <a:pt x="1154462" y="33262"/>
                    <a:pt x="1264890" y="0"/>
                  </a:cubicBezTo>
                  <a:cubicBezTo>
                    <a:pt x="1292273" y="121065"/>
                    <a:pt x="1251320" y="238935"/>
                    <a:pt x="1264890" y="316702"/>
                  </a:cubicBezTo>
                  <a:cubicBezTo>
                    <a:pt x="1278460" y="394469"/>
                    <a:pt x="1258033" y="514100"/>
                    <a:pt x="1264890" y="646331"/>
                  </a:cubicBezTo>
                  <a:cubicBezTo>
                    <a:pt x="1082311" y="663583"/>
                    <a:pt x="1025499" y="622635"/>
                    <a:pt x="868558" y="646331"/>
                  </a:cubicBezTo>
                  <a:cubicBezTo>
                    <a:pt x="711617" y="670027"/>
                    <a:pt x="608049" y="622393"/>
                    <a:pt x="472226" y="646331"/>
                  </a:cubicBezTo>
                  <a:cubicBezTo>
                    <a:pt x="336403" y="670269"/>
                    <a:pt x="155297" y="637342"/>
                    <a:pt x="0" y="646331"/>
                  </a:cubicBezTo>
                  <a:cubicBezTo>
                    <a:pt x="-26174" y="508757"/>
                    <a:pt x="23894" y="459392"/>
                    <a:pt x="0" y="342555"/>
                  </a:cubicBezTo>
                  <a:cubicBezTo>
                    <a:pt x="-23894" y="225718"/>
                    <a:pt x="27255" y="138134"/>
                    <a:pt x="0" y="0"/>
                  </a:cubicBezTo>
                  <a:close/>
                </a:path>
              </a:pathLst>
            </a:custGeom>
            <a:noFill/>
            <a:ln w="12700">
              <a:solidFill>
                <a:schemeClr val="tx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a:spAutoFit/>
            </a:bodyPr>
            <a:lstStyle/>
            <a:p>
              <a:pPr algn="ctr"/>
              <a:r>
                <a:rPr lang="en-US" dirty="0">
                  <a:highlight>
                    <a:srgbClr val="FFFF00"/>
                  </a:highlight>
                </a:rPr>
                <a:t>Daily challenge</a:t>
              </a:r>
            </a:p>
          </p:txBody>
        </p:sp>
        <p:sp>
          <p:nvSpPr>
            <p:cNvPr id="47" name="TextBox 46">
              <a:extLst>
                <a:ext uri="{FF2B5EF4-FFF2-40B4-BE49-F238E27FC236}">
                  <a16:creationId xmlns:a16="http://schemas.microsoft.com/office/drawing/2014/main" id="{20571B2B-0984-2FD4-09E4-7EDB881A4B63}"/>
                </a:ext>
              </a:extLst>
            </p:cNvPr>
            <p:cNvSpPr txBox="1"/>
            <p:nvPr/>
          </p:nvSpPr>
          <p:spPr>
            <a:xfrm>
              <a:off x="6520408" y="5791703"/>
              <a:ext cx="478683" cy="307777"/>
            </a:xfrm>
            <a:prstGeom prst="rect">
              <a:avLst/>
            </a:prstGeom>
            <a:noFill/>
            <a:ln w="12700">
              <a:noFill/>
            </a:ln>
          </p:spPr>
          <p:txBody>
            <a:bodyPr wrap="square">
              <a:spAutoFit/>
            </a:bodyPr>
            <a:lstStyle/>
            <a:p>
              <a:pPr algn="ctr"/>
              <a:r>
                <a:rPr lang="en-US" sz="1400" dirty="0">
                  <a:solidFill>
                    <a:srgbClr val="00B0F0"/>
                  </a:solidFill>
                  <a:highlight>
                    <a:srgbClr val="FFFF00"/>
                  </a:highlight>
                </a:rPr>
                <a:t>10</a:t>
              </a:r>
            </a:p>
          </p:txBody>
        </p:sp>
      </p:grpSp>
    </p:spTree>
    <p:extLst>
      <p:ext uri="{BB962C8B-B14F-4D97-AF65-F5344CB8AC3E}">
        <p14:creationId xmlns:p14="http://schemas.microsoft.com/office/powerpoint/2010/main" val="402206419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01C9D2-39CF-FC53-6ECB-54FC6F6A0953}"/>
              </a:ext>
            </a:extLst>
          </p:cNvPr>
          <p:cNvSpPr/>
          <p:nvPr/>
        </p:nvSpPr>
        <p:spPr>
          <a:xfrm>
            <a:off x="600307" y="2360476"/>
            <a:ext cx="8062605" cy="2874779"/>
          </a:xfrm>
          <a:prstGeom prst="rect">
            <a:avLst/>
          </a:prstGeom>
          <a:solidFill>
            <a:srgbClr val="FFFF00">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6BB5AF02-360C-23DB-D410-BC37C883B136}"/>
              </a:ext>
            </a:extLst>
          </p:cNvPr>
          <p:cNvSpPr/>
          <p:nvPr/>
        </p:nvSpPr>
        <p:spPr>
          <a:xfrm>
            <a:off x="610596" y="5240589"/>
            <a:ext cx="1495299" cy="1105089"/>
          </a:xfrm>
          <a:prstGeom prst="rect">
            <a:avLst/>
          </a:prstGeom>
          <a:solidFill>
            <a:srgbClr val="FFFF00">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4A98D98-426A-917C-DB56-EF441062B68B}"/>
              </a:ext>
            </a:extLst>
          </p:cNvPr>
          <p:cNvSpPr/>
          <p:nvPr/>
        </p:nvSpPr>
        <p:spPr>
          <a:xfrm>
            <a:off x="7200857" y="5344557"/>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17492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Point system </a:t>
            </a:r>
            <a:r>
              <a:rPr lang="en-US" sz="2000" dirty="0"/>
              <a:t>– Positive feedback to encourage progress</a:t>
            </a:r>
            <a:endParaRPr lang="en-US" dirty="0"/>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
        <p:nvSpPr>
          <p:cNvPr id="6" name="TextBox 5">
            <a:extLst>
              <a:ext uri="{FF2B5EF4-FFF2-40B4-BE49-F238E27FC236}">
                <a16:creationId xmlns:a16="http://schemas.microsoft.com/office/drawing/2014/main" id="{B63C69B8-50B4-51C2-6AA2-921AFCE94227}"/>
              </a:ext>
            </a:extLst>
          </p:cNvPr>
          <p:cNvSpPr txBox="1"/>
          <p:nvPr/>
        </p:nvSpPr>
        <p:spPr>
          <a:xfrm>
            <a:off x="1420753" y="2320176"/>
            <a:ext cx="1847850" cy="646331"/>
          </a:xfrm>
          <a:prstGeom prst="rect">
            <a:avLst/>
          </a:prstGeom>
          <a:noFill/>
        </p:spPr>
        <p:txBody>
          <a:bodyPr wrap="square">
            <a:spAutoFit/>
          </a:bodyPr>
          <a:lstStyle/>
          <a:p>
            <a:pPr algn="ctr"/>
            <a:r>
              <a:rPr lang="en-US" dirty="0"/>
              <a:t>Signal generation</a:t>
            </a:r>
          </a:p>
          <a:p>
            <a:pPr algn="ctr"/>
            <a:r>
              <a:rPr lang="en-US" dirty="0"/>
              <a:t>(digital sensors)</a:t>
            </a:r>
          </a:p>
        </p:txBody>
      </p:sp>
      <p:sp>
        <p:nvSpPr>
          <p:cNvPr id="9" name="TextBox 8">
            <a:extLst>
              <a:ext uri="{FF2B5EF4-FFF2-40B4-BE49-F238E27FC236}">
                <a16:creationId xmlns:a16="http://schemas.microsoft.com/office/drawing/2014/main" id="{DDF5C252-7830-9598-16FD-05E1A89BAA92}"/>
              </a:ext>
            </a:extLst>
          </p:cNvPr>
          <p:cNvSpPr txBox="1"/>
          <p:nvPr/>
        </p:nvSpPr>
        <p:spPr>
          <a:xfrm>
            <a:off x="3701549" y="2458675"/>
            <a:ext cx="1847850" cy="369332"/>
          </a:xfrm>
          <a:prstGeom prst="rect">
            <a:avLst/>
          </a:prstGeom>
          <a:noFill/>
        </p:spPr>
        <p:txBody>
          <a:bodyPr wrap="square">
            <a:spAutoFit/>
          </a:bodyPr>
          <a:lstStyle/>
          <a:p>
            <a:pPr algn="ctr"/>
            <a:r>
              <a:rPr lang="en-US" dirty="0"/>
              <a:t>Time domain</a:t>
            </a:r>
          </a:p>
        </p:txBody>
      </p:sp>
      <p:sp>
        <p:nvSpPr>
          <p:cNvPr id="12" name="TextBox 11">
            <a:extLst>
              <a:ext uri="{FF2B5EF4-FFF2-40B4-BE49-F238E27FC236}">
                <a16:creationId xmlns:a16="http://schemas.microsoft.com/office/drawing/2014/main" id="{03E9A72C-37A7-98FB-50EC-85B93EE17F31}"/>
              </a:ext>
            </a:extLst>
          </p:cNvPr>
          <p:cNvSpPr txBox="1"/>
          <p:nvPr/>
        </p:nvSpPr>
        <p:spPr>
          <a:xfrm>
            <a:off x="5559456" y="2458675"/>
            <a:ext cx="1933725" cy="369332"/>
          </a:xfrm>
          <a:prstGeom prst="rect">
            <a:avLst/>
          </a:prstGeom>
          <a:noFill/>
        </p:spPr>
        <p:txBody>
          <a:bodyPr wrap="square">
            <a:spAutoFit/>
          </a:bodyPr>
          <a:lstStyle/>
          <a:p>
            <a:pPr algn="ctr"/>
            <a:r>
              <a:rPr lang="en-US" dirty="0"/>
              <a:t>Frequency domain</a:t>
            </a:r>
          </a:p>
        </p:txBody>
      </p:sp>
      <p:sp>
        <p:nvSpPr>
          <p:cNvPr id="15" name="TextBox 14">
            <a:extLst>
              <a:ext uri="{FF2B5EF4-FFF2-40B4-BE49-F238E27FC236}">
                <a16:creationId xmlns:a16="http://schemas.microsoft.com/office/drawing/2014/main" id="{C1C1B8DF-4A4A-32E2-1124-0CAE14AB2413}"/>
              </a:ext>
            </a:extLst>
          </p:cNvPr>
          <p:cNvSpPr txBox="1"/>
          <p:nvPr/>
        </p:nvSpPr>
        <p:spPr>
          <a:xfrm>
            <a:off x="7503237" y="2458675"/>
            <a:ext cx="1071639" cy="369332"/>
          </a:xfrm>
          <a:prstGeom prst="rect">
            <a:avLst/>
          </a:prstGeom>
          <a:noFill/>
        </p:spPr>
        <p:txBody>
          <a:bodyPr wrap="square">
            <a:spAutoFit/>
          </a:bodyPr>
          <a:lstStyle/>
          <a:p>
            <a:pPr algn="ctr"/>
            <a:r>
              <a:rPr lang="en-US" dirty="0"/>
              <a:t>Big data </a:t>
            </a:r>
          </a:p>
        </p:txBody>
      </p:sp>
      <p:sp>
        <p:nvSpPr>
          <p:cNvPr id="24" name="TextBox 23">
            <a:extLst>
              <a:ext uri="{FF2B5EF4-FFF2-40B4-BE49-F238E27FC236}">
                <a16:creationId xmlns:a16="http://schemas.microsoft.com/office/drawing/2014/main" id="{80DF98C6-4ABE-E9FD-0FFF-233656152D82}"/>
              </a:ext>
            </a:extLst>
          </p:cNvPr>
          <p:cNvSpPr txBox="1"/>
          <p:nvPr/>
        </p:nvSpPr>
        <p:spPr>
          <a:xfrm>
            <a:off x="4044661" y="3411855"/>
            <a:ext cx="1161627" cy="369332"/>
          </a:xfrm>
          <a:prstGeom prst="rect">
            <a:avLst/>
          </a:prstGeom>
          <a:noFill/>
          <a:ln w="12700">
            <a:solidFill>
              <a:schemeClr val="tx1"/>
            </a:solidFill>
          </a:ln>
        </p:spPr>
        <p:txBody>
          <a:bodyPr wrap="square">
            <a:spAutoFit/>
          </a:bodyPr>
          <a:lstStyle/>
          <a:p>
            <a:pPr algn="ctr"/>
            <a:r>
              <a:rPr lang="en-US" dirty="0"/>
              <a:t>Sampling</a:t>
            </a:r>
          </a:p>
        </p:txBody>
      </p:sp>
      <p:sp>
        <p:nvSpPr>
          <p:cNvPr id="25" name="TextBox 24">
            <a:extLst>
              <a:ext uri="{FF2B5EF4-FFF2-40B4-BE49-F238E27FC236}">
                <a16:creationId xmlns:a16="http://schemas.microsoft.com/office/drawing/2014/main" id="{691DA9ED-1B1E-EB20-383A-B896AF9A50FC}"/>
              </a:ext>
            </a:extLst>
          </p:cNvPr>
          <p:cNvSpPr txBox="1"/>
          <p:nvPr/>
        </p:nvSpPr>
        <p:spPr>
          <a:xfrm>
            <a:off x="3934927" y="2935265"/>
            <a:ext cx="1381094" cy="369332"/>
          </a:xfrm>
          <a:prstGeom prst="rect">
            <a:avLst/>
          </a:prstGeom>
          <a:noFill/>
          <a:ln w="12700">
            <a:solidFill>
              <a:schemeClr val="tx1"/>
            </a:solidFill>
          </a:ln>
        </p:spPr>
        <p:txBody>
          <a:bodyPr wrap="square">
            <a:spAutoFit/>
          </a:bodyPr>
          <a:lstStyle/>
          <a:p>
            <a:pPr algn="ctr"/>
            <a:r>
              <a:rPr lang="en-US" dirty="0"/>
              <a:t>Quantization</a:t>
            </a:r>
          </a:p>
        </p:txBody>
      </p:sp>
      <p:sp>
        <p:nvSpPr>
          <p:cNvPr id="26" name="TextBox 25">
            <a:extLst>
              <a:ext uri="{FF2B5EF4-FFF2-40B4-BE49-F238E27FC236}">
                <a16:creationId xmlns:a16="http://schemas.microsoft.com/office/drawing/2014/main" id="{53052DBB-8A5F-156B-68A0-197F9A56A0EE}"/>
              </a:ext>
            </a:extLst>
          </p:cNvPr>
          <p:cNvSpPr txBox="1"/>
          <p:nvPr/>
        </p:nvSpPr>
        <p:spPr>
          <a:xfrm>
            <a:off x="6038123" y="2935265"/>
            <a:ext cx="808220"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Pitch</a:t>
            </a:r>
          </a:p>
        </p:txBody>
      </p:sp>
      <p:sp>
        <p:nvSpPr>
          <p:cNvPr id="27" name="TextBox 26">
            <a:extLst>
              <a:ext uri="{FF2B5EF4-FFF2-40B4-BE49-F238E27FC236}">
                <a16:creationId xmlns:a16="http://schemas.microsoft.com/office/drawing/2014/main" id="{E825A2D1-D8DF-52BA-A2FF-5CD79FAF383E}"/>
              </a:ext>
            </a:extLst>
          </p:cNvPr>
          <p:cNvSpPr txBox="1"/>
          <p:nvPr/>
        </p:nvSpPr>
        <p:spPr>
          <a:xfrm>
            <a:off x="6038123" y="3888445"/>
            <a:ext cx="976390"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Filtering</a:t>
            </a:r>
          </a:p>
        </p:txBody>
      </p:sp>
      <p:sp>
        <p:nvSpPr>
          <p:cNvPr id="28" name="TextBox 27">
            <a:extLst>
              <a:ext uri="{FF2B5EF4-FFF2-40B4-BE49-F238E27FC236}">
                <a16:creationId xmlns:a16="http://schemas.microsoft.com/office/drawing/2014/main" id="{ACDFE424-97FB-451A-26BA-CBEEC2834698}"/>
              </a:ext>
            </a:extLst>
          </p:cNvPr>
          <p:cNvSpPr txBox="1"/>
          <p:nvPr/>
        </p:nvSpPr>
        <p:spPr>
          <a:xfrm>
            <a:off x="6484154" y="5474390"/>
            <a:ext cx="2090722"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Parallel computing</a:t>
            </a:r>
          </a:p>
        </p:txBody>
      </p:sp>
      <p:sp>
        <p:nvSpPr>
          <p:cNvPr id="30" name="TextBox 29">
            <a:extLst>
              <a:ext uri="{FF2B5EF4-FFF2-40B4-BE49-F238E27FC236}">
                <a16:creationId xmlns:a16="http://schemas.microsoft.com/office/drawing/2014/main" id="{C891C3F3-BEE9-20BE-B122-D6572514DA65}"/>
              </a:ext>
            </a:extLst>
          </p:cNvPr>
          <p:cNvSpPr txBox="1"/>
          <p:nvPr/>
        </p:nvSpPr>
        <p:spPr>
          <a:xfrm>
            <a:off x="6617442" y="4405524"/>
            <a:ext cx="1957434"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Machine learning</a:t>
            </a:r>
          </a:p>
        </p:txBody>
      </p:sp>
      <p:sp>
        <p:nvSpPr>
          <p:cNvPr id="18" name="TextBox 17">
            <a:extLst>
              <a:ext uri="{FF2B5EF4-FFF2-40B4-BE49-F238E27FC236}">
                <a16:creationId xmlns:a16="http://schemas.microsoft.com/office/drawing/2014/main" id="{204772D3-F6E7-3CCB-1F90-3C52850D2651}"/>
              </a:ext>
            </a:extLst>
          </p:cNvPr>
          <p:cNvSpPr txBox="1"/>
          <p:nvPr/>
        </p:nvSpPr>
        <p:spPr>
          <a:xfrm>
            <a:off x="2557741" y="4405524"/>
            <a:ext cx="1104900" cy="369332"/>
          </a:xfrm>
          <a:prstGeom prst="rect">
            <a:avLst/>
          </a:prstGeom>
          <a:solidFill>
            <a:schemeClr val="tx1">
              <a:alpha val="10000"/>
            </a:schemeClr>
          </a:solidFill>
        </p:spPr>
        <p:txBody>
          <a:bodyPr wrap="square">
            <a:spAutoFit/>
          </a:bodyPr>
          <a:lstStyle/>
          <a:p>
            <a:pPr algn="ctr"/>
            <a:r>
              <a:rPr lang="en-US" dirty="0">
                <a:solidFill>
                  <a:schemeClr val="bg1">
                    <a:lumMod val="75000"/>
                  </a:schemeClr>
                </a:solidFill>
              </a:rPr>
              <a:t>2D signal </a:t>
            </a:r>
          </a:p>
        </p:txBody>
      </p:sp>
      <p:sp>
        <p:nvSpPr>
          <p:cNvPr id="33" name="TextBox 32">
            <a:extLst>
              <a:ext uri="{FF2B5EF4-FFF2-40B4-BE49-F238E27FC236}">
                <a16:creationId xmlns:a16="http://schemas.microsoft.com/office/drawing/2014/main" id="{CCC49055-3BF5-4DDB-6C26-5577CA8966FF}"/>
              </a:ext>
            </a:extLst>
          </p:cNvPr>
          <p:cNvSpPr txBox="1"/>
          <p:nvPr/>
        </p:nvSpPr>
        <p:spPr>
          <a:xfrm>
            <a:off x="2614105" y="4773492"/>
            <a:ext cx="992172"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Camera</a:t>
            </a:r>
          </a:p>
        </p:txBody>
      </p:sp>
      <p:grpSp>
        <p:nvGrpSpPr>
          <p:cNvPr id="40" name="Group 39">
            <a:extLst>
              <a:ext uri="{FF2B5EF4-FFF2-40B4-BE49-F238E27FC236}">
                <a16:creationId xmlns:a16="http://schemas.microsoft.com/office/drawing/2014/main" id="{28F1A7CA-DA0F-D012-858C-A165130D985C}"/>
              </a:ext>
            </a:extLst>
          </p:cNvPr>
          <p:cNvGrpSpPr/>
          <p:nvPr/>
        </p:nvGrpSpPr>
        <p:grpSpPr>
          <a:xfrm>
            <a:off x="612303" y="5144588"/>
            <a:ext cx="1495298" cy="1113819"/>
            <a:chOff x="1273473" y="5398146"/>
            <a:chExt cx="1495298" cy="1113819"/>
          </a:xfrm>
        </p:grpSpPr>
        <p:sp>
          <p:nvSpPr>
            <p:cNvPr id="21" name="TextBox 20">
              <a:extLst>
                <a:ext uri="{FF2B5EF4-FFF2-40B4-BE49-F238E27FC236}">
                  <a16:creationId xmlns:a16="http://schemas.microsoft.com/office/drawing/2014/main" id="{2780128D-2CF3-B03A-45CC-A56B81F55F0E}"/>
                </a:ext>
              </a:extLst>
            </p:cNvPr>
            <p:cNvSpPr txBox="1"/>
            <p:nvPr/>
          </p:nvSpPr>
          <p:spPr>
            <a:xfrm>
              <a:off x="1468672" y="5398146"/>
              <a:ext cx="1104900" cy="369332"/>
            </a:xfrm>
            <a:prstGeom prst="rect">
              <a:avLst/>
            </a:prstGeom>
            <a:solidFill>
              <a:schemeClr val="tx1">
                <a:alpha val="10000"/>
              </a:schemeClr>
            </a:solidFill>
          </p:spPr>
          <p:txBody>
            <a:bodyPr wrap="square">
              <a:spAutoFit/>
            </a:bodyPr>
            <a:lstStyle/>
            <a:p>
              <a:pPr algn="ctr"/>
              <a:r>
                <a:rPr lang="en-US" dirty="0">
                  <a:solidFill>
                    <a:schemeClr val="bg1">
                      <a:lumMod val="75000"/>
                    </a:schemeClr>
                  </a:solidFill>
                </a:rPr>
                <a:t>3D signal </a:t>
              </a:r>
            </a:p>
          </p:txBody>
        </p:sp>
        <p:sp>
          <p:nvSpPr>
            <p:cNvPr id="34" name="TextBox 33">
              <a:extLst>
                <a:ext uri="{FF2B5EF4-FFF2-40B4-BE49-F238E27FC236}">
                  <a16:creationId xmlns:a16="http://schemas.microsoft.com/office/drawing/2014/main" id="{1A017BA8-7D63-E396-B053-F8A3D25E979A}"/>
                </a:ext>
              </a:extLst>
            </p:cNvPr>
            <p:cNvSpPr txBox="1"/>
            <p:nvPr/>
          </p:nvSpPr>
          <p:spPr>
            <a:xfrm>
              <a:off x="1273473" y="5773301"/>
              <a:ext cx="1495298"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GPS receivers</a:t>
              </a:r>
            </a:p>
          </p:txBody>
        </p:sp>
        <p:sp>
          <p:nvSpPr>
            <p:cNvPr id="35" name="TextBox 34">
              <a:extLst>
                <a:ext uri="{FF2B5EF4-FFF2-40B4-BE49-F238E27FC236}">
                  <a16:creationId xmlns:a16="http://schemas.microsoft.com/office/drawing/2014/main" id="{F861AA6F-0E2C-9F8E-CDF6-AEABB9F3BE1B}"/>
                </a:ext>
              </a:extLst>
            </p:cNvPr>
            <p:cNvSpPr txBox="1"/>
            <p:nvPr/>
          </p:nvSpPr>
          <p:spPr>
            <a:xfrm>
              <a:off x="1528084" y="6142633"/>
              <a:ext cx="986077"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LiDAR</a:t>
              </a:r>
            </a:p>
          </p:txBody>
        </p:sp>
      </p:grpSp>
      <p:sp>
        <p:nvSpPr>
          <p:cNvPr id="22" name="TextBox 21">
            <a:extLst>
              <a:ext uri="{FF2B5EF4-FFF2-40B4-BE49-F238E27FC236}">
                <a16:creationId xmlns:a16="http://schemas.microsoft.com/office/drawing/2014/main" id="{F08C3126-2912-6CBB-8C1D-BAD3480F450A}"/>
              </a:ext>
            </a:extLst>
          </p:cNvPr>
          <p:cNvSpPr txBox="1"/>
          <p:nvPr/>
        </p:nvSpPr>
        <p:spPr>
          <a:xfrm>
            <a:off x="2362542" y="5474390"/>
            <a:ext cx="1495299" cy="646331"/>
          </a:xfrm>
          <a:prstGeom prst="rect">
            <a:avLst/>
          </a:prstGeom>
          <a:solidFill>
            <a:schemeClr val="tx1">
              <a:alpha val="10000"/>
            </a:schemeClr>
          </a:solidFill>
        </p:spPr>
        <p:txBody>
          <a:bodyPr wrap="square">
            <a:spAutoFit/>
          </a:bodyPr>
          <a:lstStyle/>
          <a:p>
            <a:pPr algn="ctr"/>
            <a:r>
              <a:rPr lang="en-US" dirty="0">
                <a:solidFill>
                  <a:schemeClr val="bg1">
                    <a:lumMod val="75000"/>
                  </a:schemeClr>
                </a:solidFill>
              </a:rPr>
              <a:t>Large-volume datasets </a:t>
            </a:r>
          </a:p>
        </p:txBody>
      </p:sp>
      <p:sp>
        <p:nvSpPr>
          <p:cNvPr id="36" name="TextBox 35">
            <a:extLst>
              <a:ext uri="{FF2B5EF4-FFF2-40B4-BE49-F238E27FC236}">
                <a16:creationId xmlns:a16="http://schemas.microsoft.com/office/drawing/2014/main" id="{C6647827-578B-F3D9-58F9-CE60C0F4FFDC}"/>
              </a:ext>
            </a:extLst>
          </p:cNvPr>
          <p:cNvSpPr txBox="1"/>
          <p:nvPr/>
        </p:nvSpPr>
        <p:spPr>
          <a:xfrm>
            <a:off x="2143329" y="6117336"/>
            <a:ext cx="1933725"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Nationwide LiDAR</a:t>
            </a:r>
          </a:p>
        </p:txBody>
      </p:sp>
      <p:grpSp>
        <p:nvGrpSpPr>
          <p:cNvPr id="38" name="Group 37">
            <a:extLst>
              <a:ext uri="{FF2B5EF4-FFF2-40B4-BE49-F238E27FC236}">
                <a16:creationId xmlns:a16="http://schemas.microsoft.com/office/drawing/2014/main" id="{1837F9D6-7BE0-9C3A-F5EE-B9E71BF6952D}"/>
              </a:ext>
            </a:extLst>
          </p:cNvPr>
          <p:cNvGrpSpPr/>
          <p:nvPr/>
        </p:nvGrpSpPr>
        <p:grpSpPr>
          <a:xfrm>
            <a:off x="669405" y="3009268"/>
            <a:ext cx="1381094" cy="2034438"/>
            <a:chOff x="1519253" y="3022958"/>
            <a:chExt cx="1381094" cy="2034438"/>
          </a:xfrm>
        </p:grpSpPr>
        <p:sp>
          <p:nvSpPr>
            <p:cNvPr id="37" name="TextBox 36">
              <a:extLst>
                <a:ext uri="{FF2B5EF4-FFF2-40B4-BE49-F238E27FC236}">
                  <a16:creationId xmlns:a16="http://schemas.microsoft.com/office/drawing/2014/main" id="{37557067-36ED-71B5-760C-7BA592000EB1}"/>
                </a:ext>
              </a:extLst>
            </p:cNvPr>
            <p:cNvSpPr txBox="1"/>
            <p:nvPr/>
          </p:nvSpPr>
          <p:spPr>
            <a:xfrm>
              <a:off x="1591237" y="4411065"/>
              <a:ext cx="1237126" cy="646331"/>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Moisture</a:t>
              </a:r>
              <a:br>
                <a:rPr lang="en-US" dirty="0">
                  <a:solidFill>
                    <a:schemeClr val="bg1">
                      <a:lumMod val="75000"/>
                    </a:schemeClr>
                  </a:solidFill>
                </a:rPr>
              </a:br>
              <a:r>
                <a:rPr lang="en-US" dirty="0">
                  <a:solidFill>
                    <a:schemeClr val="bg1">
                      <a:lumMod val="75000"/>
                    </a:schemeClr>
                  </a:solidFill>
                </a:rPr>
                <a:t>sensor</a:t>
              </a:r>
            </a:p>
          </p:txBody>
        </p:sp>
        <p:sp>
          <p:nvSpPr>
            <p:cNvPr id="17" name="TextBox 16">
              <a:extLst>
                <a:ext uri="{FF2B5EF4-FFF2-40B4-BE49-F238E27FC236}">
                  <a16:creationId xmlns:a16="http://schemas.microsoft.com/office/drawing/2014/main" id="{74CEE1D3-9B49-1564-307A-71F3CADFDF14}"/>
                </a:ext>
              </a:extLst>
            </p:cNvPr>
            <p:cNvSpPr txBox="1"/>
            <p:nvPr/>
          </p:nvSpPr>
          <p:spPr>
            <a:xfrm>
              <a:off x="1657350" y="3022958"/>
              <a:ext cx="1104900" cy="369332"/>
            </a:xfrm>
            <a:prstGeom prst="rect">
              <a:avLst/>
            </a:prstGeom>
            <a:solidFill>
              <a:schemeClr val="tx1">
                <a:alpha val="10000"/>
              </a:schemeClr>
            </a:solidFill>
            <a:ln w="12700">
              <a:noFill/>
            </a:ln>
          </p:spPr>
          <p:txBody>
            <a:bodyPr wrap="square">
              <a:spAutoFit/>
            </a:bodyPr>
            <a:lstStyle/>
            <a:p>
              <a:pPr algn="ctr"/>
              <a:r>
                <a:rPr lang="en-US" dirty="0"/>
                <a:t>1D signal </a:t>
              </a:r>
            </a:p>
          </p:txBody>
        </p:sp>
        <p:sp>
          <p:nvSpPr>
            <p:cNvPr id="23" name="TextBox 22">
              <a:extLst>
                <a:ext uri="{FF2B5EF4-FFF2-40B4-BE49-F238E27FC236}">
                  <a16:creationId xmlns:a16="http://schemas.microsoft.com/office/drawing/2014/main" id="{01BECE5B-E503-BEC3-51E9-21EB403B81F3}"/>
                </a:ext>
              </a:extLst>
            </p:cNvPr>
            <p:cNvSpPr txBox="1"/>
            <p:nvPr/>
          </p:nvSpPr>
          <p:spPr>
            <a:xfrm>
              <a:off x="1519253" y="3390068"/>
              <a:ext cx="1381094" cy="369332"/>
            </a:xfrm>
            <a:prstGeom prst="rect">
              <a:avLst/>
            </a:prstGeom>
            <a:noFill/>
            <a:ln w="12700">
              <a:solidFill>
                <a:schemeClr val="tx1"/>
              </a:solidFill>
            </a:ln>
          </p:spPr>
          <p:txBody>
            <a:bodyPr wrap="square">
              <a:spAutoFit/>
            </a:bodyPr>
            <a:lstStyle/>
            <a:p>
              <a:pPr algn="ctr"/>
              <a:r>
                <a:rPr lang="en-US" dirty="0"/>
                <a:t>Microphone</a:t>
              </a:r>
            </a:p>
          </p:txBody>
        </p:sp>
        <p:sp>
          <p:nvSpPr>
            <p:cNvPr id="32" name="TextBox 31">
              <a:extLst>
                <a:ext uri="{FF2B5EF4-FFF2-40B4-BE49-F238E27FC236}">
                  <a16:creationId xmlns:a16="http://schemas.microsoft.com/office/drawing/2014/main" id="{1CFF70EF-0E58-E965-4185-F1446296DDB7}"/>
                </a:ext>
              </a:extLst>
            </p:cNvPr>
            <p:cNvSpPr txBox="1"/>
            <p:nvPr/>
          </p:nvSpPr>
          <p:spPr>
            <a:xfrm>
              <a:off x="1519253" y="3764734"/>
              <a:ext cx="1381094" cy="646331"/>
            </a:xfrm>
            <a:prstGeom prst="rect">
              <a:avLst/>
            </a:prstGeom>
            <a:noFill/>
            <a:ln w="12700">
              <a:solidFill>
                <a:schemeClr val="tx1"/>
              </a:solidFill>
            </a:ln>
          </p:spPr>
          <p:txBody>
            <a:bodyPr wrap="square">
              <a:spAutoFit/>
            </a:bodyPr>
            <a:lstStyle/>
            <a:p>
              <a:pPr algn="ctr"/>
              <a:r>
                <a:rPr lang="en-US" dirty="0"/>
                <a:t>Temperature</a:t>
              </a:r>
              <a:br>
                <a:rPr lang="en-US" dirty="0"/>
              </a:br>
              <a:r>
                <a:rPr lang="en-US" dirty="0"/>
                <a:t>sensor</a:t>
              </a:r>
            </a:p>
          </p:txBody>
        </p:sp>
      </p:grpSp>
      <p:cxnSp>
        <p:nvCxnSpPr>
          <p:cNvPr id="43" name="Connector: Elbow 42">
            <a:extLst>
              <a:ext uri="{FF2B5EF4-FFF2-40B4-BE49-F238E27FC236}">
                <a16:creationId xmlns:a16="http://schemas.microsoft.com/office/drawing/2014/main" id="{B539CBD6-B039-D9DD-983A-25E3395EAB46}"/>
              </a:ext>
            </a:extLst>
          </p:cNvPr>
          <p:cNvCxnSpPr>
            <a:cxnSpLocks/>
            <a:stCxn id="23" idx="3"/>
            <a:endCxn id="25" idx="1"/>
          </p:cNvCxnSpPr>
          <p:nvPr/>
        </p:nvCxnSpPr>
        <p:spPr>
          <a:xfrm flipV="1">
            <a:off x="2050499" y="3119931"/>
            <a:ext cx="1884428" cy="441113"/>
          </a:xfrm>
          <a:prstGeom prst="bentConnector3">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Connector: Elbow 44">
            <a:extLst>
              <a:ext uri="{FF2B5EF4-FFF2-40B4-BE49-F238E27FC236}">
                <a16:creationId xmlns:a16="http://schemas.microsoft.com/office/drawing/2014/main" id="{EE80C154-B7AF-A59C-5E7E-8140E3CB0CCB}"/>
              </a:ext>
            </a:extLst>
          </p:cNvPr>
          <p:cNvCxnSpPr>
            <a:cxnSpLocks/>
            <a:stCxn id="25" idx="2"/>
            <a:endCxn id="24" idx="0"/>
          </p:cNvCxnSpPr>
          <p:nvPr/>
        </p:nvCxnSpPr>
        <p:spPr>
          <a:xfrm rot="16200000" flipH="1">
            <a:off x="4571845" y="3358225"/>
            <a:ext cx="107258" cy="1"/>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853B4368-2A6F-69DA-CC7E-8E69C41A63E0}"/>
              </a:ext>
            </a:extLst>
          </p:cNvPr>
          <p:cNvSpPr txBox="1"/>
          <p:nvPr/>
        </p:nvSpPr>
        <p:spPr>
          <a:xfrm>
            <a:off x="4044661" y="3888445"/>
            <a:ext cx="1161627" cy="369332"/>
          </a:xfrm>
          <a:prstGeom prst="rect">
            <a:avLst/>
          </a:prstGeom>
          <a:noFill/>
          <a:ln w="12700">
            <a:solidFill>
              <a:schemeClr val="tx1"/>
            </a:solidFill>
          </a:ln>
        </p:spPr>
        <p:txBody>
          <a:bodyPr wrap="square">
            <a:spAutoFit/>
          </a:bodyPr>
          <a:lstStyle/>
          <a:p>
            <a:pPr algn="ctr"/>
            <a:r>
              <a:rPr lang="en-US" dirty="0"/>
              <a:t>Data type</a:t>
            </a:r>
          </a:p>
        </p:txBody>
      </p:sp>
      <p:cxnSp>
        <p:nvCxnSpPr>
          <p:cNvPr id="49" name="Connector: Elbow 48">
            <a:extLst>
              <a:ext uri="{FF2B5EF4-FFF2-40B4-BE49-F238E27FC236}">
                <a16:creationId xmlns:a16="http://schemas.microsoft.com/office/drawing/2014/main" id="{05066A3C-4964-20ED-DD36-8E92011AD62A}"/>
              </a:ext>
            </a:extLst>
          </p:cNvPr>
          <p:cNvCxnSpPr>
            <a:cxnSpLocks/>
            <a:stCxn id="32" idx="3"/>
            <a:endCxn id="48" idx="1"/>
          </p:cNvCxnSpPr>
          <p:nvPr/>
        </p:nvCxnSpPr>
        <p:spPr>
          <a:xfrm flipV="1">
            <a:off x="2050499" y="4073111"/>
            <a:ext cx="1994162" cy="1099"/>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onnector: Elbow 58">
            <a:extLst>
              <a:ext uri="{FF2B5EF4-FFF2-40B4-BE49-F238E27FC236}">
                <a16:creationId xmlns:a16="http://schemas.microsoft.com/office/drawing/2014/main" id="{75405825-DB22-5F88-6167-6FC4A1A88EA5}"/>
              </a:ext>
            </a:extLst>
          </p:cNvPr>
          <p:cNvCxnSpPr>
            <a:cxnSpLocks/>
            <a:stCxn id="24" idx="3"/>
            <a:endCxn id="26" idx="1"/>
          </p:cNvCxnSpPr>
          <p:nvPr/>
        </p:nvCxnSpPr>
        <p:spPr>
          <a:xfrm flipV="1">
            <a:off x="5206288" y="3119931"/>
            <a:ext cx="831835" cy="476590"/>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7" name="Connector: Elbow 66">
            <a:extLst>
              <a:ext uri="{FF2B5EF4-FFF2-40B4-BE49-F238E27FC236}">
                <a16:creationId xmlns:a16="http://schemas.microsoft.com/office/drawing/2014/main" id="{B4D95A7C-06CC-1B47-D245-5B5F6B17D822}"/>
              </a:ext>
            </a:extLst>
          </p:cNvPr>
          <p:cNvCxnSpPr>
            <a:cxnSpLocks/>
            <a:stCxn id="26" idx="2"/>
            <a:endCxn id="27" idx="0"/>
          </p:cNvCxnSpPr>
          <p:nvPr/>
        </p:nvCxnSpPr>
        <p:spPr>
          <a:xfrm rot="16200000" flipH="1">
            <a:off x="6192351" y="3554478"/>
            <a:ext cx="583848" cy="84085"/>
          </a:xfrm>
          <a:prstGeom prst="bentConnector3">
            <a:avLst>
              <a:gd name="adj1" fmla="val 50000"/>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Connector: Elbow 70">
            <a:extLst>
              <a:ext uri="{FF2B5EF4-FFF2-40B4-BE49-F238E27FC236}">
                <a16:creationId xmlns:a16="http://schemas.microsoft.com/office/drawing/2014/main" id="{6C50BF48-B2D9-BA3B-53C9-95E7E52471B1}"/>
              </a:ext>
            </a:extLst>
          </p:cNvPr>
          <p:cNvCxnSpPr>
            <a:cxnSpLocks/>
            <a:stCxn id="36" idx="3"/>
            <a:endCxn id="28" idx="1"/>
          </p:cNvCxnSpPr>
          <p:nvPr/>
        </p:nvCxnSpPr>
        <p:spPr>
          <a:xfrm flipV="1">
            <a:off x="4077054" y="5659056"/>
            <a:ext cx="2407100" cy="642946"/>
          </a:xfrm>
          <a:prstGeom prst="bentConnector3">
            <a:avLst>
              <a:gd name="adj1" fmla="val 50000"/>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Connector: Elbow 73">
            <a:extLst>
              <a:ext uri="{FF2B5EF4-FFF2-40B4-BE49-F238E27FC236}">
                <a16:creationId xmlns:a16="http://schemas.microsoft.com/office/drawing/2014/main" id="{CDA74E9A-BCF0-5BA4-EB36-1B6EDAAB8AEB}"/>
              </a:ext>
            </a:extLst>
          </p:cNvPr>
          <p:cNvCxnSpPr>
            <a:cxnSpLocks/>
            <a:stCxn id="33" idx="3"/>
            <a:endCxn id="30" idx="1"/>
          </p:cNvCxnSpPr>
          <p:nvPr/>
        </p:nvCxnSpPr>
        <p:spPr>
          <a:xfrm flipV="1">
            <a:off x="3606277" y="4590190"/>
            <a:ext cx="3011165" cy="367968"/>
          </a:xfrm>
          <a:prstGeom prst="bentConnector3">
            <a:avLst>
              <a:gd name="adj1" fmla="val 50000"/>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Connector: Elbow 7">
            <a:extLst>
              <a:ext uri="{FF2B5EF4-FFF2-40B4-BE49-F238E27FC236}">
                <a16:creationId xmlns:a16="http://schemas.microsoft.com/office/drawing/2014/main" id="{D185CE75-DEFD-B708-4E30-6576B0611CC7}"/>
              </a:ext>
            </a:extLst>
          </p:cNvPr>
          <p:cNvCxnSpPr>
            <a:cxnSpLocks/>
            <a:stCxn id="24" idx="2"/>
            <a:endCxn id="48" idx="0"/>
          </p:cNvCxnSpPr>
          <p:nvPr/>
        </p:nvCxnSpPr>
        <p:spPr>
          <a:xfrm rot="5400000">
            <a:off x="4571846" y="3834816"/>
            <a:ext cx="107258" cy="12700"/>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637130EE-C7C1-29CF-184C-5CC3324E51BF}"/>
              </a:ext>
            </a:extLst>
          </p:cNvPr>
          <p:cNvSpPr txBox="1"/>
          <p:nvPr/>
        </p:nvSpPr>
        <p:spPr>
          <a:xfrm rot="16200000">
            <a:off x="-435202" y="3841821"/>
            <a:ext cx="1897375" cy="369332"/>
          </a:xfrm>
          <a:prstGeom prst="rect">
            <a:avLst/>
          </a:prstGeom>
          <a:noFill/>
          <a:ln w="12700">
            <a:noFill/>
          </a:ln>
        </p:spPr>
        <p:txBody>
          <a:bodyPr wrap="square">
            <a:spAutoFit/>
          </a:bodyPr>
          <a:lstStyle/>
          <a:p>
            <a:pPr algn="ctr"/>
            <a:r>
              <a:rPr lang="en-US" dirty="0">
                <a:solidFill>
                  <a:srgbClr val="00B050"/>
                </a:solidFill>
              </a:rPr>
              <a:t>Set bonus: 100</a:t>
            </a:r>
          </a:p>
        </p:txBody>
      </p:sp>
      <p:sp>
        <p:nvSpPr>
          <p:cNvPr id="7" name="TextBox 6">
            <a:extLst>
              <a:ext uri="{FF2B5EF4-FFF2-40B4-BE49-F238E27FC236}">
                <a16:creationId xmlns:a16="http://schemas.microsoft.com/office/drawing/2014/main" id="{229DF5DE-7B1F-3DD3-BEE2-C3D8ECEACE6B}"/>
              </a:ext>
            </a:extLst>
          </p:cNvPr>
          <p:cNvSpPr txBox="1"/>
          <p:nvPr/>
        </p:nvSpPr>
        <p:spPr>
          <a:xfrm>
            <a:off x="1655464" y="3301249"/>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1" name="TextBox 10">
            <a:extLst>
              <a:ext uri="{FF2B5EF4-FFF2-40B4-BE49-F238E27FC236}">
                <a16:creationId xmlns:a16="http://schemas.microsoft.com/office/drawing/2014/main" id="{29EA5520-5EB5-74A7-80D9-00AF466A878A}"/>
              </a:ext>
            </a:extLst>
          </p:cNvPr>
          <p:cNvSpPr txBox="1"/>
          <p:nvPr/>
        </p:nvSpPr>
        <p:spPr>
          <a:xfrm>
            <a:off x="1650269" y="4157079"/>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3" name="TextBox 12">
            <a:extLst>
              <a:ext uri="{FF2B5EF4-FFF2-40B4-BE49-F238E27FC236}">
                <a16:creationId xmlns:a16="http://schemas.microsoft.com/office/drawing/2014/main" id="{205FAE21-3D64-DAC9-D868-6CF4D638D452}"/>
              </a:ext>
            </a:extLst>
          </p:cNvPr>
          <p:cNvSpPr txBox="1"/>
          <p:nvPr/>
        </p:nvSpPr>
        <p:spPr>
          <a:xfrm>
            <a:off x="1582607" y="4808154"/>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4" name="TextBox 13">
            <a:extLst>
              <a:ext uri="{FF2B5EF4-FFF2-40B4-BE49-F238E27FC236}">
                <a16:creationId xmlns:a16="http://schemas.microsoft.com/office/drawing/2014/main" id="{BE252735-4FCA-5CFE-2902-8C4BEFA947A0}"/>
              </a:ext>
            </a:extLst>
          </p:cNvPr>
          <p:cNvSpPr txBox="1"/>
          <p:nvPr/>
        </p:nvSpPr>
        <p:spPr>
          <a:xfrm>
            <a:off x="4923759" y="2861842"/>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6" name="TextBox 15">
            <a:extLst>
              <a:ext uri="{FF2B5EF4-FFF2-40B4-BE49-F238E27FC236}">
                <a16:creationId xmlns:a16="http://schemas.microsoft.com/office/drawing/2014/main" id="{CC7151E8-3AF7-D732-9D42-9A0B1D4FDFD2}"/>
              </a:ext>
            </a:extLst>
          </p:cNvPr>
          <p:cNvSpPr txBox="1"/>
          <p:nvPr/>
        </p:nvSpPr>
        <p:spPr>
          <a:xfrm>
            <a:off x="4807303" y="3339766"/>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9" name="TextBox 18">
            <a:extLst>
              <a:ext uri="{FF2B5EF4-FFF2-40B4-BE49-F238E27FC236}">
                <a16:creationId xmlns:a16="http://schemas.microsoft.com/office/drawing/2014/main" id="{3E619BC9-15E8-05D1-930B-94F083EC856D}"/>
              </a:ext>
            </a:extLst>
          </p:cNvPr>
          <p:cNvSpPr txBox="1"/>
          <p:nvPr/>
        </p:nvSpPr>
        <p:spPr>
          <a:xfrm>
            <a:off x="4811447" y="3816301"/>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20" name="TextBox 19">
            <a:extLst>
              <a:ext uri="{FF2B5EF4-FFF2-40B4-BE49-F238E27FC236}">
                <a16:creationId xmlns:a16="http://schemas.microsoft.com/office/drawing/2014/main" id="{E0A8A1D1-434B-6D95-77BA-D3045724B882}"/>
              </a:ext>
            </a:extLst>
          </p:cNvPr>
          <p:cNvSpPr txBox="1"/>
          <p:nvPr/>
        </p:nvSpPr>
        <p:spPr>
          <a:xfrm>
            <a:off x="6468209" y="2853666"/>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29" name="TextBox 28">
            <a:extLst>
              <a:ext uri="{FF2B5EF4-FFF2-40B4-BE49-F238E27FC236}">
                <a16:creationId xmlns:a16="http://schemas.microsoft.com/office/drawing/2014/main" id="{F14EB296-5E7A-5A3E-EE01-C10DB23D3D29}"/>
              </a:ext>
            </a:extLst>
          </p:cNvPr>
          <p:cNvSpPr txBox="1"/>
          <p:nvPr/>
        </p:nvSpPr>
        <p:spPr>
          <a:xfrm>
            <a:off x="6621854" y="3815957"/>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31" name="TextBox 30">
            <a:extLst>
              <a:ext uri="{FF2B5EF4-FFF2-40B4-BE49-F238E27FC236}">
                <a16:creationId xmlns:a16="http://schemas.microsoft.com/office/drawing/2014/main" id="{4E905DFB-63FD-9906-7C87-7BD6064EB970}"/>
              </a:ext>
            </a:extLst>
          </p:cNvPr>
          <p:cNvSpPr txBox="1"/>
          <p:nvPr/>
        </p:nvSpPr>
        <p:spPr>
          <a:xfrm>
            <a:off x="7390352" y="6209298"/>
            <a:ext cx="1297407" cy="307777"/>
          </a:xfrm>
          <a:prstGeom prst="rect">
            <a:avLst/>
          </a:prstGeom>
          <a:noFill/>
          <a:ln w="12700">
            <a:noFill/>
          </a:ln>
        </p:spPr>
        <p:txBody>
          <a:bodyPr wrap="square">
            <a:spAutoFit/>
          </a:bodyPr>
          <a:lstStyle/>
          <a:p>
            <a:pPr algn="ctr"/>
            <a:r>
              <a:rPr lang="en-US" sz="1400" dirty="0"/>
              <a:t>My points: 500</a:t>
            </a:r>
          </a:p>
        </p:txBody>
      </p:sp>
      <p:sp>
        <p:nvSpPr>
          <p:cNvPr id="10" name="TextBox 9">
            <a:extLst>
              <a:ext uri="{FF2B5EF4-FFF2-40B4-BE49-F238E27FC236}">
                <a16:creationId xmlns:a16="http://schemas.microsoft.com/office/drawing/2014/main" id="{D1F2F7B4-BFC4-4D00-7CFE-BA9DE5E79117}"/>
              </a:ext>
            </a:extLst>
          </p:cNvPr>
          <p:cNvSpPr txBox="1"/>
          <p:nvPr/>
        </p:nvSpPr>
        <p:spPr>
          <a:xfrm>
            <a:off x="1763945" y="5443543"/>
            <a:ext cx="478683" cy="307777"/>
          </a:xfrm>
          <a:prstGeom prst="rect">
            <a:avLst/>
          </a:prstGeom>
          <a:noFill/>
          <a:ln w="12700">
            <a:noFill/>
          </a:ln>
        </p:spPr>
        <p:txBody>
          <a:bodyPr wrap="square">
            <a:spAutoFit/>
          </a:bodyPr>
          <a:lstStyle/>
          <a:p>
            <a:pPr algn="ctr"/>
            <a:r>
              <a:rPr lang="en-US" sz="1400" dirty="0">
                <a:solidFill>
                  <a:srgbClr val="00B0F0"/>
                </a:solidFill>
              </a:rPr>
              <a:t>50</a:t>
            </a:r>
          </a:p>
        </p:txBody>
      </p:sp>
      <p:sp>
        <p:nvSpPr>
          <p:cNvPr id="39" name="TextBox 38">
            <a:extLst>
              <a:ext uri="{FF2B5EF4-FFF2-40B4-BE49-F238E27FC236}">
                <a16:creationId xmlns:a16="http://schemas.microsoft.com/office/drawing/2014/main" id="{5B080568-2A23-A56C-4715-8386A04D53E8}"/>
              </a:ext>
            </a:extLst>
          </p:cNvPr>
          <p:cNvSpPr txBox="1"/>
          <p:nvPr/>
        </p:nvSpPr>
        <p:spPr>
          <a:xfrm>
            <a:off x="1500875" y="5820432"/>
            <a:ext cx="478683" cy="307777"/>
          </a:xfrm>
          <a:prstGeom prst="rect">
            <a:avLst/>
          </a:prstGeom>
          <a:noFill/>
          <a:ln w="12700">
            <a:noFill/>
          </a:ln>
        </p:spPr>
        <p:txBody>
          <a:bodyPr wrap="square">
            <a:spAutoFit/>
          </a:bodyPr>
          <a:lstStyle/>
          <a:p>
            <a:pPr algn="ctr"/>
            <a:r>
              <a:rPr lang="en-US" sz="1400" dirty="0">
                <a:solidFill>
                  <a:srgbClr val="00B0F0"/>
                </a:solidFill>
              </a:rPr>
              <a:t>50</a:t>
            </a:r>
          </a:p>
        </p:txBody>
      </p:sp>
      <p:sp>
        <p:nvSpPr>
          <p:cNvPr id="41" name="TextBox 40">
            <a:extLst>
              <a:ext uri="{FF2B5EF4-FFF2-40B4-BE49-F238E27FC236}">
                <a16:creationId xmlns:a16="http://schemas.microsoft.com/office/drawing/2014/main" id="{97126A39-3FE7-3EE0-26AB-800CB88FFDA9}"/>
              </a:ext>
            </a:extLst>
          </p:cNvPr>
          <p:cNvSpPr txBox="1"/>
          <p:nvPr/>
        </p:nvSpPr>
        <p:spPr>
          <a:xfrm>
            <a:off x="3693992" y="6037901"/>
            <a:ext cx="478683" cy="307777"/>
          </a:xfrm>
          <a:prstGeom prst="rect">
            <a:avLst/>
          </a:prstGeom>
          <a:noFill/>
          <a:ln w="12700">
            <a:noFill/>
          </a:ln>
        </p:spPr>
        <p:txBody>
          <a:bodyPr wrap="square">
            <a:spAutoFit/>
          </a:bodyPr>
          <a:lstStyle/>
          <a:p>
            <a:pPr algn="ctr"/>
            <a:r>
              <a:rPr lang="en-US" sz="1400" dirty="0">
                <a:solidFill>
                  <a:srgbClr val="00B0F0"/>
                </a:solidFill>
              </a:rPr>
              <a:t>150</a:t>
            </a:r>
          </a:p>
        </p:txBody>
      </p:sp>
      <p:sp>
        <p:nvSpPr>
          <p:cNvPr id="44" name="TextBox 43">
            <a:extLst>
              <a:ext uri="{FF2B5EF4-FFF2-40B4-BE49-F238E27FC236}">
                <a16:creationId xmlns:a16="http://schemas.microsoft.com/office/drawing/2014/main" id="{A2DA37C5-21FB-A84F-5AC7-329F9A2B3F6B}"/>
              </a:ext>
            </a:extLst>
          </p:cNvPr>
          <p:cNvSpPr txBox="1"/>
          <p:nvPr/>
        </p:nvSpPr>
        <p:spPr>
          <a:xfrm>
            <a:off x="8184229" y="4336108"/>
            <a:ext cx="478683" cy="307777"/>
          </a:xfrm>
          <a:prstGeom prst="rect">
            <a:avLst/>
          </a:prstGeom>
          <a:noFill/>
          <a:ln w="12700">
            <a:noFill/>
          </a:ln>
        </p:spPr>
        <p:txBody>
          <a:bodyPr wrap="square">
            <a:spAutoFit/>
          </a:bodyPr>
          <a:lstStyle/>
          <a:p>
            <a:pPr algn="ctr"/>
            <a:r>
              <a:rPr lang="en-US" sz="1400" dirty="0">
                <a:solidFill>
                  <a:srgbClr val="00B0F0"/>
                </a:solidFill>
              </a:rPr>
              <a:t>200</a:t>
            </a:r>
          </a:p>
        </p:txBody>
      </p:sp>
      <p:sp>
        <p:nvSpPr>
          <p:cNvPr id="46" name="TextBox 45">
            <a:extLst>
              <a:ext uri="{FF2B5EF4-FFF2-40B4-BE49-F238E27FC236}">
                <a16:creationId xmlns:a16="http://schemas.microsoft.com/office/drawing/2014/main" id="{6989CADD-8DB2-E1F2-B2CB-74F452929FBE}"/>
              </a:ext>
            </a:extLst>
          </p:cNvPr>
          <p:cNvSpPr txBox="1"/>
          <p:nvPr/>
        </p:nvSpPr>
        <p:spPr>
          <a:xfrm>
            <a:off x="8184229" y="5394094"/>
            <a:ext cx="478683" cy="307777"/>
          </a:xfrm>
          <a:prstGeom prst="rect">
            <a:avLst/>
          </a:prstGeom>
          <a:noFill/>
          <a:ln w="12700">
            <a:noFill/>
          </a:ln>
        </p:spPr>
        <p:txBody>
          <a:bodyPr wrap="square">
            <a:spAutoFit/>
          </a:bodyPr>
          <a:lstStyle/>
          <a:p>
            <a:pPr algn="ctr"/>
            <a:r>
              <a:rPr lang="en-US" sz="1400" dirty="0">
                <a:solidFill>
                  <a:srgbClr val="00B0F0"/>
                </a:solidFill>
              </a:rPr>
              <a:t>200</a:t>
            </a:r>
          </a:p>
        </p:txBody>
      </p:sp>
      <p:sp>
        <p:nvSpPr>
          <p:cNvPr id="42" name="TextBox 41">
            <a:extLst>
              <a:ext uri="{FF2B5EF4-FFF2-40B4-BE49-F238E27FC236}">
                <a16:creationId xmlns:a16="http://schemas.microsoft.com/office/drawing/2014/main" id="{6773DD8A-EED5-3260-F8FC-B48C1CACD6BE}"/>
              </a:ext>
            </a:extLst>
          </p:cNvPr>
          <p:cNvSpPr txBox="1"/>
          <p:nvPr/>
        </p:nvSpPr>
        <p:spPr>
          <a:xfrm rot="16200000">
            <a:off x="-658384" y="5456011"/>
            <a:ext cx="1994162" cy="523220"/>
          </a:xfrm>
          <a:prstGeom prst="rect">
            <a:avLst/>
          </a:prstGeom>
          <a:noFill/>
          <a:ln w="12700">
            <a:noFill/>
          </a:ln>
        </p:spPr>
        <p:txBody>
          <a:bodyPr wrap="square">
            <a:spAutoFit/>
          </a:bodyPr>
          <a:lstStyle/>
          <a:p>
            <a:pPr algn="ctr"/>
            <a:r>
              <a:rPr lang="en-US" sz="1400" dirty="0">
                <a:solidFill>
                  <a:srgbClr val="0000FF"/>
                </a:solidFill>
              </a:rPr>
              <a:t>Unlock this module group with 200 points</a:t>
            </a:r>
          </a:p>
        </p:txBody>
      </p:sp>
      <p:sp>
        <p:nvSpPr>
          <p:cNvPr id="51" name="TextBox 50">
            <a:extLst>
              <a:ext uri="{FF2B5EF4-FFF2-40B4-BE49-F238E27FC236}">
                <a16:creationId xmlns:a16="http://schemas.microsoft.com/office/drawing/2014/main" id="{C38AAE22-A185-233B-45E9-1F43229D0C15}"/>
              </a:ext>
            </a:extLst>
          </p:cNvPr>
          <p:cNvSpPr txBox="1"/>
          <p:nvPr/>
        </p:nvSpPr>
        <p:spPr>
          <a:xfrm>
            <a:off x="6534061" y="4962727"/>
            <a:ext cx="2199533" cy="307777"/>
          </a:xfrm>
          <a:prstGeom prst="rect">
            <a:avLst/>
          </a:prstGeom>
          <a:noFill/>
          <a:ln w="12700">
            <a:noFill/>
          </a:ln>
        </p:spPr>
        <p:txBody>
          <a:bodyPr wrap="square">
            <a:spAutoFit/>
          </a:bodyPr>
          <a:lstStyle/>
          <a:p>
            <a:pPr algn="ctr"/>
            <a:r>
              <a:rPr lang="en-US" sz="1400" dirty="0">
                <a:solidFill>
                  <a:schemeClr val="accent2">
                    <a:lumMod val="60000"/>
                    <a:lumOff val="40000"/>
                  </a:schemeClr>
                </a:solidFill>
                <a:highlight>
                  <a:srgbClr val="FFFF00"/>
                </a:highlight>
              </a:rPr>
              <a:t>Required to pass the course</a:t>
            </a:r>
          </a:p>
        </p:txBody>
      </p:sp>
    </p:spTree>
    <p:extLst>
      <p:ext uri="{BB962C8B-B14F-4D97-AF65-F5344CB8AC3E}">
        <p14:creationId xmlns:p14="http://schemas.microsoft.com/office/powerpoint/2010/main" val="31678372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01C9D2-39CF-FC53-6ECB-54FC6F6A0953}"/>
              </a:ext>
            </a:extLst>
          </p:cNvPr>
          <p:cNvSpPr/>
          <p:nvPr/>
        </p:nvSpPr>
        <p:spPr>
          <a:xfrm>
            <a:off x="600307" y="2360477"/>
            <a:ext cx="8062605" cy="1954736"/>
          </a:xfrm>
          <a:prstGeom prst="rect">
            <a:avLst/>
          </a:prstGeom>
          <a:solidFill>
            <a:srgbClr val="FFFF00">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6BB5AF02-360C-23DB-D410-BC37C883B136}"/>
              </a:ext>
            </a:extLst>
          </p:cNvPr>
          <p:cNvSpPr/>
          <p:nvPr/>
        </p:nvSpPr>
        <p:spPr>
          <a:xfrm>
            <a:off x="610596" y="4320499"/>
            <a:ext cx="1495299" cy="2025180"/>
          </a:xfrm>
          <a:prstGeom prst="rect">
            <a:avLst/>
          </a:prstGeom>
          <a:solidFill>
            <a:srgbClr val="FFFF00">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4A98D98-426A-917C-DB56-EF441062B68B}"/>
              </a:ext>
            </a:extLst>
          </p:cNvPr>
          <p:cNvSpPr/>
          <p:nvPr/>
        </p:nvSpPr>
        <p:spPr>
          <a:xfrm>
            <a:off x="7200857" y="5344557"/>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17492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Point system </a:t>
            </a:r>
            <a:r>
              <a:rPr lang="en-US" sz="2000" dirty="0"/>
              <a:t>– Positive feedback to encourage progress</a:t>
            </a:r>
            <a:endParaRPr lang="en-US" dirty="0"/>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
        <p:nvSpPr>
          <p:cNvPr id="6" name="TextBox 5">
            <a:extLst>
              <a:ext uri="{FF2B5EF4-FFF2-40B4-BE49-F238E27FC236}">
                <a16:creationId xmlns:a16="http://schemas.microsoft.com/office/drawing/2014/main" id="{B63C69B8-50B4-51C2-6AA2-921AFCE94227}"/>
              </a:ext>
            </a:extLst>
          </p:cNvPr>
          <p:cNvSpPr txBox="1"/>
          <p:nvPr/>
        </p:nvSpPr>
        <p:spPr>
          <a:xfrm>
            <a:off x="1420753" y="2320176"/>
            <a:ext cx="1847850" cy="646331"/>
          </a:xfrm>
          <a:prstGeom prst="rect">
            <a:avLst/>
          </a:prstGeom>
          <a:noFill/>
        </p:spPr>
        <p:txBody>
          <a:bodyPr wrap="square">
            <a:spAutoFit/>
          </a:bodyPr>
          <a:lstStyle/>
          <a:p>
            <a:pPr algn="ctr"/>
            <a:r>
              <a:rPr lang="en-US" dirty="0"/>
              <a:t>Signal generation</a:t>
            </a:r>
          </a:p>
          <a:p>
            <a:pPr algn="ctr"/>
            <a:r>
              <a:rPr lang="en-US" dirty="0"/>
              <a:t>(digital sensors)</a:t>
            </a:r>
          </a:p>
        </p:txBody>
      </p:sp>
      <p:sp>
        <p:nvSpPr>
          <p:cNvPr id="9" name="TextBox 8">
            <a:extLst>
              <a:ext uri="{FF2B5EF4-FFF2-40B4-BE49-F238E27FC236}">
                <a16:creationId xmlns:a16="http://schemas.microsoft.com/office/drawing/2014/main" id="{DDF5C252-7830-9598-16FD-05E1A89BAA92}"/>
              </a:ext>
            </a:extLst>
          </p:cNvPr>
          <p:cNvSpPr txBox="1"/>
          <p:nvPr/>
        </p:nvSpPr>
        <p:spPr>
          <a:xfrm>
            <a:off x="3701549" y="2458675"/>
            <a:ext cx="1847850" cy="369332"/>
          </a:xfrm>
          <a:prstGeom prst="rect">
            <a:avLst/>
          </a:prstGeom>
          <a:noFill/>
        </p:spPr>
        <p:txBody>
          <a:bodyPr wrap="square">
            <a:spAutoFit/>
          </a:bodyPr>
          <a:lstStyle/>
          <a:p>
            <a:pPr algn="ctr"/>
            <a:r>
              <a:rPr lang="en-US" dirty="0"/>
              <a:t>Time domain</a:t>
            </a:r>
          </a:p>
        </p:txBody>
      </p:sp>
      <p:sp>
        <p:nvSpPr>
          <p:cNvPr id="12" name="TextBox 11">
            <a:extLst>
              <a:ext uri="{FF2B5EF4-FFF2-40B4-BE49-F238E27FC236}">
                <a16:creationId xmlns:a16="http://schemas.microsoft.com/office/drawing/2014/main" id="{03E9A72C-37A7-98FB-50EC-85B93EE17F31}"/>
              </a:ext>
            </a:extLst>
          </p:cNvPr>
          <p:cNvSpPr txBox="1"/>
          <p:nvPr/>
        </p:nvSpPr>
        <p:spPr>
          <a:xfrm>
            <a:off x="5559456" y="2458675"/>
            <a:ext cx="1933725" cy="369332"/>
          </a:xfrm>
          <a:prstGeom prst="rect">
            <a:avLst/>
          </a:prstGeom>
          <a:noFill/>
        </p:spPr>
        <p:txBody>
          <a:bodyPr wrap="square">
            <a:spAutoFit/>
          </a:bodyPr>
          <a:lstStyle/>
          <a:p>
            <a:pPr algn="ctr"/>
            <a:r>
              <a:rPr lang="en-US" dirty="0"/>
              <a:t>Frequency domain</a:t>
            </a:r>
          </a:p>
        </p:txBody>
      </p:sp>
      <p:sp>
        <p:nvSpPr>
          <p:cNvPr id="15" name="TextBox 14">
            <a:extLst>
              <a:ext uri="{FF2B5EF4-FFF2-40B4-BE49-F238E27FC236}">
                <a16:creationId xmlns:a16="http://schemas.microsoft.com/office/drawing/2014/main" id="{C1C1B8DF-4A4A-32E2-1124-0CAE14AB2413}"/>
              </a:ext>
            </a:extLst>
          </p:cNvPr>
          <p:cNvSpPr txBox="1"/>
          <p:nvPr/>
        </p:nvSpPr>
        <p:spPr>
          <a:xfrm>
            <a:off x="7503237" y="2458675"/>
            <a:ext cx="1071639" cy="369332"/>
          </a:xfrm>
          <a:prstGeom prst="rect">
            <a:avLst/>
          </a:prstGeom>
          <a:noFill/>
        </p:spPr>
        <p:txBody>
          <a:bodyPr wrap="square">
            <a:spAutoFit/>
          </a:bodyPr>
          <a:lstStyle/>
          <a:p>
            <a:pPr algn="ctr"/>
            <a:r>
              <a:rPr lang="en-US" dirty="0"/>
              <a:t>Big data </a:t>
            </a:r>
          </a:p>
        </p:txBody>
      </p:sp>
      <p:sp>
        <p:nvSpPr>
          <p:cNvPr id="24" name="TextBox 23">
            <a:extLst>
              <a:ext uri="{FF2B5EF4-FFF2-40B4-BE49-F238E27FC236}">
                <a16:creationId xmlns:a16="http://schemas.microsoft.com/office/drawing/2014/main" id="{80DF98C6-4ABE-E9FD-0FFF-233656152D82}"/>
              </a:ext>
            </a:extLst>
          </p:cNvPr>
          <p:cNvSpPr txBox="1"/>
          <p:nvPr/>
        </p:nvSpPr>
        <p:spPr>
          <a:xfrm>
            <a:off x="4044661" y="3411855"/>
            <a:ext cx="1161627" cy="369332"/>
          </a:xfrm>
          <a:prstGeom prst="rect">
            <a:avLst/>
          </a:prstGeom>
          <a:noFill/>
          <a:ln w="12700">
            <a:solidFill>
              <a:schemeClr val="tx1"/>
            </a:solidFill>
          </a:ln>
        </p:spPr>
        <p:txBody>
          <a:bodyPr wrap="square">
            <a:spAutoFit/>
          </a:bodyPr>
          <a:lstStyle/>
          <a:p>
            <a:pPr algn="ctr"/>
            <a:r>
              <a:rPr lang="en-US" dirty="0"/>
              <a:t>Sampling</a:t>
            </a:r>
          </a:p>
        </p:txBody>
      </p:sp>
      <p:sp>
        <p:nvSpPr>
          <p:cNvPr id="25" name="TextBox 24">
            <a:extLst>
              <a:ext uri="{FF2B5EF4-FFF2-40B4-BE49-F238E27FC236}">
                <a16:creationId xmlns:a16="http://schemas.microsoft.com/office/drawing/2014/main" id="{691DA9ED-1B1E-EB20-383A-B896AF9A50FC}"/>
              </a:ext>
            </a:extLst>
          </p:cNvPr>
          <p:cNvSpPr txBox="1"/>
          <p:nvPr/>
        </p:nvSpPr>
        <p:spPr>
          <a:xfrm>
            <a:off x="3934927" y="2935265"/>
            <a:ext cx="1381094" cy="369332"/>
          </a:xfrm>
          <a:prstGeom prst="rect">
            <a:avLst/>
          </a:prstGeom>
          <a:noFill/>
          <a:ln w="12700">
            <a:solidFill>
              <a:schemeClr val="tx1"/>
            </a:solidFill>
          </a:ln>
        </p:spPr>
        <p:txBody>
          <a:bodyPr wrap="square">
            <a:spAutoFit/>
          </a:bodyPr>
          <a:lstStyle/>
          <a:p>
            <a:pPr algn="ctr"/>
            <a:r>
              <a:rPr lang="en-US" dirty="0"/>
              <a:t>Quantization</a:t>
            </a:r>
          </a:p>
        </p:txBody>
      </p:sp>
      <p:sp>
        <p:nvSpPr>
          <p:cNvPr id="26" name="TextBox 25">
            <a:extLst>
              <a:ext uri="{FF2B5EF4-FFF2-40B4-BE49-F238E27FC236}">
                <a16:creationId xmlns:a16="http://schemas.microsoft.com/office/drawing/2014/main" id="{53052DBB-8A5F-156B-68A0-197F9A56A0EE}"/>
              </a:ext>
            </a:extLst>
          </p:cNvPr>
          <p:cNvSpPr txBox="1"/>
          <p:nvPr/>
        </p:nvSpPr>
        <p:spPr>
          <a:xfrm>
            <a:off x="6038123" y="2935265"/>
            <a:ext cx="808220"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Pitch</a:t>
            </a:r>
          </a:p>
        </p:txBody>
      </p:sp>
      <p:sp>
        <p:nvSpPr>
          <p:cNvPr id="27" name="TextBox 26">
            <a:extLst>
              <a:ext uri="{FF2B5EF4-FFF2-40B4-BE49-F238E27FC236}">
                <a16:creationId xmlns:a16="http://schemas.microsoft.com/office/drawing/2014/main" id="{E825A2D1-D8DF-52BA-A2FF-5CD79FAF383E}"/>
              </a:ext>
            </a:extLst>
          </p:cNvPr>
          <p:cNvSpPr txBox="1"/>
          <p:nvPr/>
        </p:nvSpPr>
        <p:spPr>
          <a:xfrm>
            <a:off x="6038123" y="3888445"/>
            <a:ext cx="976390"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Filtering</a:t>
            </a:r>
          </a:p>
        </p:txBody>
      </p:sp>
      <p:sp>
        <p:nvSpPr>
          <p:cNvPr id="28" name="TextBox 27">
            <a:extLst>
              <a:ext uri="{FF2B5EF4-FFF2-40B4-BE49-F238E27FC236}">
                <a16:creationId xmlns:a16="http://schemas.microsoft.com/office/drawing/2014/main" id="{ACDFE424-97FB-451A-26BA-CBEEC2834698}"/>
              </a:ext>
            </a:extLst>
          </p:cNvPr>
          <p:cNvSpPr txBox="1"/>
          <p:nvPr/>
        </p:nvSpPr>
        <p:spPr>
          <a:xfrm>
            <a:off x="6484154" y="5474390"/>
            <a:ext cx="2090722"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Parallel computing</a:t>
            </a:r>
          </a:p>
        </p:txBody>
      </p:sp>
      <p:sp>
        <p:nvSpPr>
          <p:cNvPr id="30" name="TextBox 29">
            <a:extLst>
              <a:ext uri="{FF2B5EF4-FFF2-40B4-BE49-F238E27FC236}">
                <a16:creationId xmlns:a16="http://schemas.microsoft.com/office/drawing/2014/main" id="{C891C3F3-BEE9-20BE-B122-D6572514DA65}"/>
              </a:ext>
            </a:extLst>
          </p:cNvPr>
          <p:cNvSpPr txBox="1"/>
          <p:nvPr/>
        </p:nvSpPr>
        <p:spPr>
          <a:xfrm>
            <a:off x="6617442" y="4405524"/>
            <a:ext cx="1957434"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Machine learning</a:t>
            </a:r>
          </a:p>
        </p:txBody>
      </p:sp>
      <p:sp>
        <p:nvSpPr>
          <p:cNvPr id="18" name="TextBox 17">
            <a:extLst>
              <a:ext uri="{FF2B5EF4-FFF2-40B4-BE49-F238E27FC236}">
                <a16:creationId xmlns:a16="http://schemas.microsoft.com/office/drawing/2014/main" id="{204772D3-F6E7-3CCB-1F90-3C52850D2651}"/>
              </a:ext>
            </a:extLst>
          </p:cNvPr>
          <p:cNvSpPr txBox="1"/>
          <p:nvPr/>
        </p:nvSpPr>
        <p:spPr>
          <a:xfrm>
            <a:off x="2557741" y="4405524"/>
            <a:ext cx="1104900" cy="369332"/>
          </a:xfrm>
          <a:prstGeom prst="rect">
            <a:avLst/>
          </a:prstGeom>
          <a:solidFill>
            <a:schemeClr val="tx1">
              <a:alpha val="10000"/>
            </a:schemeClr>
          </a:solidFill>
        </p:spPr>
        <p:txBody>
          <a:bodyPr wrap="square">
            <a:spAutoFit/>
          </a:bodyPr>
          <a:lstStyle/>
          <a:p>
            <a:pPr algn="ctr"/>
            <a:r>
              <a:rPr lang="en-US" dirty="0">
                <a:solidFill>
                  <a:schemeClr val="bg1">
                    <a:lumMod val="75000"/>
                  </a:schemeClr>
                </a:solidFill>
              </a:rPr>
              <a:t>2D signal </a:t>
            </a:r>
          </a:p>
        </p:txBody>
      </p:sp>
      <p:sp>
        <p:nvSpPr>
          <p:cNvPr id="33" name="TextBox 32">
            <a:extLst>
              <a:ext uri="{FF2B5EF4-FFF2-40B4-BE49-F238E27FC236}">
                <a16:creationId xmlns:a16="http://schemas.microsoft.com/office/drawing/2014/main" id="{CCC49055-3BF5-4DDB-6C26-5577CA8966FF}"/>
              </a:ext>
            </a:extLst>
          </p:cNvPr>
          <p:cNvSpPr txBox="1"/>
          <p:nvPr/>
        </p:nvSpPr>
        <p:spPr>
          <a:xfrm>
            <a:off x="2614105" y="4773492"/>
            <a:ext cx="992172"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Camera</a:t>
            </a:r>
          </a:p>
        </p:txBody>
      </p:sp>
      <p:grpSp>
        <p:nvGrpSpPr>
          <p:cNvPr id="40" name="Group 39">
            <a:extLst>
              <a:ext uri="{FF2B5EF4-FFF2-40B4-BE49-F238E27FC236}">
                <a16:creationId xmlns:a16="http://schemas.microsoft.com/office/drawing/2014/main" id="{28F1A7CA-DA0F-D012-858C-A165130D985C}"/>
              </a:ext>
            </a:extLst>
          </p:cNvPr>
          <p:cNvGrpSpPr/>
          <p:nvPr/>
        </p:nvGrpSpPr>
        <p:grpSpPr>
          <a:xfrm>
            <a:off x="612303" y="5144588"/>
            <a:ext cx="1495298" cy="1113819"/>
            <a:chOff x="1273473" y="5398146"/>
            <a:chExt cx="1495298" cy="1113819"/>
          </a:xfrm>
        </p:grpSpPr>
        <p:sp>
          <p:nvSpPr>
            <p:cNvPr id="21" name="TextBox 20">
              <a:extLst>
                <a:ext uri="{FF2B5EF4-FFF2-40B4-BE49-F238E27FC236}">
                  <a16:creationId xmlns:a16="http://schemas.microsoft.com/office/drawing/2014/main" id="{2780128D-2CF3-B03A-45CC-A56B81F55F0E}"/>
                </a:ext>
              </a:extLst>
            </p:cNvPr>
            <p:cNvSpPr txBox="1"/>
            <p:nvPr/>
          </p:nvSpPr>
          <p:spPr>
            <a:xfrm>
              <a:off x="1468672" y="5398146"/>
              <a:ext cx="1104900" cy="369332"/>
            </a:xfrm>
            <a:prstGeom prst="rect">
              <a:avLst/>
            </a:prstGeom>
            <a:solidFill>
              <a:schemeClr val="tx1">
                <a:alpha val="10000"/>
              </a:schemeClr>
            </a:solidFill>
          </p:spPr>
          <p:txBody>
            <a:bodyPr wrap="square">
              <a:spAutoFit/>
            </a:bodyPr>
            <a:lstStyle/>
            <a:p>
              <a:pPr algn="ctr"/>
              <a:r>
                <a:rPr lang="en-US" dirty="0">
                  <a:solidFill>
                    <a:schemeClr val="bg1">
                      <a:lumMod val="75000"/>
                    </a:schemeClr>
                  </a:solidFill>
                </a:rPr>
                <a:t>3D signal </a:t>
              </a:r>
            </a:p>
          </p:txBody>
        </p:sp>
        <p:sp>
          <p:nvSpPr>
            <p:cNvPr id="34" name="TextBox 33">
              <a:extLst>
                <a:ext uri="{FF2B5EF4-FFF2-40B4-BE49-F238E27FC236}">
                  <a16:creationId xmlns:a16="http://schemas.microsoft.com/office/drawing/2014/main" id="{1A017BA8-7D63-E396-B053-F8A3D25E979A}"/>
                </a:ext>
              </a:extLst>
            </p:cNvPr>
            <p:cNvSpPr txBox="1"/>
            <p:nvPr/>
          </p:nvSpPr>
          <p:spPr>
            <a:xfrm>
              <a:off x="1273473" y="5773301"/>
              <a:ext cx="1495298"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GPS receivers</a:t>
              </a:r>
            </a:p>
          </p:txBody>
        </p:sp>
        <p:sp>
          <p:nvSpPr>
            <p:cNvPr id="35" name="TextBox 34">
              <a:extLst>
                <a:ext uri="{FF2B5EF4-FFF2-40B4-BE49-F238E27FC236}">
                  <a16:creationId xmlns:a16="http://schemas.microsoft.com/office/drawing/2014/main" id="{F861AA6F-0E2C-9F8E-CDF6-AEABB9F3BE1B}"/>
                </a:ext>
              </a:extLst>
            </p:cNvPr>
            <p:cNvSpPr txBox="1"/>
            <p:nvPr/>
          </p:nvSpPr>
          <p:spPr>
            <a:xfrm>
              <a:off x="1528084" y="6142633"/>
              <a:ext cx="986077"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LiDAR</a:t>
              </a:r>
            </a:p>
          </p:txBody>
        </p:sp>
      </p:grpSp>
      <p:sp>
        <p:nvSpPr>
          <p:cNvPr id="22" name="TextBox 21">
            <a:extLst>
              <a:ext uri="{FF2B5EF4-FFF2-40B4-BE49-F238E27FC236}">
                <a16:creationId xmlns:a16="http://schemas.microsoft.com/office/drawing/2014/main" id="{F08C3126-2912-6CBB-8C1D-BAD3480F450A}"/>
              </a:ext>
            </a:extLst>
          </p:cNvPr>
          <p:cNvSpPr txBox="1"/>
          <p:nvPr/>
        </p:nvSpPr>
        <p:spPr>
          <a:xfrm>
            <a:off x="2362542" y="5474390"/>
            <a:ext cx="1495299" cy="646331"/>
          </a:xfrm>
          <a:prstGeom prst="rect">
            <a:avLst/>
          </a:prstGeom>
          <a:solidFill>
            <a:schemeClr val="tx1">
              <a:alpha val="10000"/>
            </a:schemeClr>
          </a:solidFill>
        </p:spPr>
        <p:txBody>
          <a:bodyPr wrap="square">
            <a:spAutoFit/>
          </a:bodyPr>
          <a:lstStyle/>
          <a:p>
            <a:pPr algn="ctr"/>
            <a:r>
              <a:rPr lang="en-US" dirty="0">
                <a:solidFill>
                  <a:schemeClr val="bg1">
                    <a:lumMod val="75000"/>
                  </a:schemeClr>
                </a:solidFill>
              </a:rPr>
              <a:t>Large-volume datasets </a:t>
            </a:r>
          </a:p>
        </p:txBody>
      </p:sp>
      <p:sp>
        <p:nvSpPr>
          <p:cNvPr id="36" name="TextBox 35">
            <a:extLst>
              <a:ext uri="{FF2B5EF4-FFF2-40B4-BE49-F238E27FC236}">
                <a16:creationId xmlns:a16="http://schemas.microsoft.com/office/drawing/2014/main" id="{C6647827-578B-F3D9-58F9-CE60C0F4FFDC}"/>
              </a:ext>
            </a:extLst>
          </p:cNvPr>
          <p:cNvSpPr txBox="1"/>
          <p:nvPr/>
        </p:nvSpPr>
        <p:spPr>
          <a:xfrm>
            <a:off x="2143329" y="6117336"/>
            <a:ext cx="1933725" cy="369332"/>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Nationwide LiDAR</a:t>
            </a:r>
          </a:p>
        </p:txBody>
      </p:sp>
      <p:grpSp>
        <p:nvGrpSpPr>
          <p:cNvPr id="38" name="Group 37">
            <a:extLst>
              <a:ext uri="{FF2B5EF4-FFF2-40B4-BE49-F238E27FC236}">
                <a16:creationId xmlns:a16="http://schemas.microsoft.com/office/drawing/2014/main" id="{1837F9D6-7BE0-9C3A-F5EE-B9E71BF6952D}"/>
              </a:ext>
            </a:extLst>
          </p:cNvPr>
          <p:cNvGrpSpPr/>
          <p:nvPr/>
        </p:nvGrpSpPr>
        <p:grpSpPr>
          <a:xfrm>
            <a:off x="669405" y="3009268"/>
            <a:ext cx="1381094" cy="2034438"/>
            <a:chOff x="1519253" y="3022958"/>
            <a:chExt cx="1381094" cy="2034438"/>
          </a:xfrm>
        </p:grpSpPr>
        <p:sp>
          <p:nvSpPr>
            <p:cNvPr id="37" name="TextBox 36">
              <a:extLst>
                <a:ext uri="{FF2B5EF4-FFF2-40B4-BE49-F238E27FC236}">
                  <a16:creationId xmlns:a16="http://schemas.microsoft.com/office/drawing/2014/main" id="{37557067-36ED-71B5-760C-7BA592000EB1}"/>
                </a:ext>
              </a:extLst>
            </p:cNvPr>
            <p:cNvSpPr txBox="1"/>
            <p:nvPr/>
          </p:nvSpPr>
          <p:spPr>
            <a:xfrm>
              <a:off x="1591237" y="4411065"/>
              <a:ext cx="1237126" cy="646331"/>
            </a:xfrm>
            <a:prstGeom prst="rect">
              <a:avLst/>
            </a:prstGeom>
            <a:noFill/>
            <a:ln w="12700">
              <a:solidFill>
                <a:schemeClr val="bg1">
                  <a:lumMod val="75000"/>
                </a:schemeClr>
              </a:solidFill>
            </a:ln>
          </p:spPr>
          <p:txBody>
            <a:bodyPr wrap="square">
              <a:spAutoFit/>
            </a:bodyPr>
            <a:lstStyle/>
            <a:p>
              <a:pPr algn="ctr"/>
              <a:r>
                <a:rPr lang="en-US" dirty="0">
                  <a:solidFill>
                    <a:schemeClr val="bg1">
                      <a:lumMod val="75000"/>
                    </a:schemeClr>
                  </a:solidFill>
                </a:rPr>
                <a:t>Moisture</a:t>
              </a:r>
              <a:br>
                <a:rPr lang="en-US" dirty="0">
                  <a:solidFill>
                    <a:schemeClr val="bg1">
                      <a:lumMod val="75000"/>
                    </a:schemeClr>
                  </a:solidFill>
                </a:rPr>
              </a:br>
              <a:r>
                <a:rPr lang="en-US" dirty="0">
                  <a:solidFill>
                    <a:schemeClr val="bg1">
                      <a:lumMod val="75000"/>
                    </a:schemeClr>
                  </a:solidFill>
                </a:rPr>
                <a:t>sensor</a:t>
              </a:r>
            </a:p>
          </p:txBody>
        </p:sp>
        <p:sp>
          <p:nvSpPr>
            <p:cNvPr id="17" name="TextBox 16">
              <a:extLst>
                <a:ext uri="{FF2B5EF4-FFF2-40B4-BE49-F238E27FC236}">
                  <a16:creationId xmlns:a16="http://schemas.microsoft.com/office/drawing/2014/main" id="{74CEE1D3-9B49-1564-307A-71F3CADFDF14}"/>
                </a:ext>
              </a:extLst>
            </p:cNvPr>
            <p:cNvSpPr txBox="1"/>
            <p:nvPr/>
          </p:nvSpPr>
          <p:spPr>
            <a:xfrm>
              <a:off x="1657350" y="3022958"/>
              <a:ext cx="1104900" cy="369332"/>
            </a:xfrm>
            <a:prstGeom prst="rect">
              <a:avLst/>
            </a:prstGeom>
            <a:solidFill>
              <a:schemeClr val="tx1">
                <a:alpha val="10000"/>
              </a:schemeClr>
            </a:solidFill>
            <a:ln w="12700">
              <a:noFill/>
            </a:ln>
          </p:spPr>
          <p:txBody>
            <a:bodyPr wrap="square">
              <a:spAutoFit/>
            </a:bodyPr>
            <a:lstStyle/>
            <a:p>
              <a:pPr algn="ctr"/>
              <a:r>
                <a:rPr lang="en-US" dirty="0"/>
                <a:t>1D signal </a:t>
              </a:r>
            </a:p>
          </p:txBody>
        </p:sp>
        <p:sp>
          <p:nvSpPr>
            <p:cNvPr id="23" name="TextBox 22">
              <a:extLst>
                <a:ext uri="{FF2B5EF4-FFF2-40B4-BE49-F238E27FC236}">
                  <a16:creationId xmlns:a16="http://schemas.microsoft.com/office/drawing/2014/main" id="{01BECE5B-E503-BEC3-51E9-21EB403B81F3}"/>
                </a:ext>
              </a:extLst>
            </p:cNvPr>
            <p:cNvSpPr txBox="1"/>
            <p:nvPr/>
          </p:nvSpPr>
          <p:spPr>
            <a:xfrm>
              <a:off x="1519253" y="3390068"/>
              <a:ext cx="1381094" cy="369332"/>
            </a:xfrm>
            <a:prstGeom prst="rect">
              <a:avLst/>
            </a:prstGeom>
            <a:noFill/>
            <a:ln w="12700">
              <a:solidFill>
                <a:schemeClr val="tx1"/>
              </a:solidFill>
            </a:ln>
          </p:spPr>
          <p:txBody>
            <a:bodyPr wrap="square">
              <a:spAutoFit/>
            </a:bodyPr>
            <a:lstStyle/>
            <a:p>
              <a:pPr algn="ctr"/>
              <a:r>
                <a:rPr lang="en-US" dirty="0"/>
                <a:t>Microphone</a:t>
              </a:r>
            </a:p>
          </p:txBody>
        </p:sp>
        <p:sp>
          <p:nvSpPr>
            <p:cNvPr id="32" name="TextBox 31">
              <a:extLst>
                <a:ext uri="{FF2B5EF4-FFF2-40B4-BE49-F238E27FC236}">
                  <a16:creationId xmlns:a16="http://schemas.microsoft.com/office/drawing/2014/main" id="{1CFF70EF-0E58-E965-4185-F1446296DDB7}"/>
                </a:ext>
              </a:extLst>
            </p:cNvPr>
            <p:cNvSpPr txBox="1"/>
            <p:nvPr/>
          </p:nvSpPr>
          <p:spPr>
            <a:xfrm>
              <a:off x="1519253" y="3764734"/>
              <a:ext cx="1381094" cy="646331"/>
            </a:xfrm>
            <a:prstGeom prst="rect">
              <a:avLst/>
            </a:prstGeom>
            <a:noFill/>
            <a:ln w="12700">
              <a:solidFill>
                <a:schemeClr val="tx1"/>
              </a:solidFill>
            </a:ln>
          </p:spPr>
          <p:txBody>
            <a:bodyPr wrap="square">
              <a:spAutoFit/>
            </a:bodyPr>
            <a:lstStyle/>
            <a:p>
              <a:pPr algn="ctr"/>
              <a:r>
                <a:rPr lang="en-US" dirty="0"/>
                <a:t>Temperature</a:t>
              </a:r>
              <a:br>
                <a:rPr lang="en-US" dirty="0"/>
              </a:br>
              <a:r>
                <a:rPr lang="en-US" dirty="0"/>
                <a:t>sensor</a:t>
              </a:r>
            </a:p>
          </p:txBody>
        </p:sp>
      </p:grpSp>
      <p:cxnSp>
        <p:nvCxnSpPr>
          <p:cNvPr id="43" name="Connector: Elbow 42">
            <a:extLst>
              <a:ext uri="{FF2B5EF4-FFF2-40B4-BE49-F238E27FC236}">
                <a16:creationId xmlns:a16="http://schemas.microsoft.com/office/drawing/2014/main" id="{B539CBD6-B039-D9DD-983A-25E3395EAB46}"/>
              </a:ext>
            </a:extLst>
          </p:cNvPr>
          <p:cNvCxnSpPr>
            <a:cxnSpLocks/>
            <a:stCxn id="23" idx="3"/>
            <a:endCxn id="25" idx="1"/>
          </p:cNvCxnSpPr>
          <p:nvPr/>
        </p:nvCxnSpPr>
        <p:spPr>
          <a:xfrm flipV="1">
            <a:off x="2050499" y="3119931"/>
            <a:ext cx="1884428" cy="441113"/>
          </a:xfrm>
          <a:prstGeom prst="bentConnector3">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Connector: Elbow 44">
            <a:extLst>
              <a:ext uri="{FF2B5EF4-FFF2-40B4-BE49-F238E27FC236}">
                <a16:creationId xmlns:a16="http://schemas.microsoft.com/office/drawing/2014/main" id="{EE80C154-B7AF-A59C-5E7E-8140E3CB0CCB}"/>
              </a:ext>
            </a:extLst>
          </p:cNvPr>
          <p:cNvCxnSpPr>
            <a:cxnSpLocks/>
            <a:stCxn id="25" idx="2"/>
            <a:endCxn id="24" idx="0"/>
          </p:cNvCxnSpPr>
          <p:nvPr/>
        </p:nvCxnSpPr>
        <p:spPr>
          <a:xfrm rot="16200000" flipH="1">
            <a:off x="4571845" y="3358225"/>
            <a:ext cx="107258" cy="1"/>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853B4368-2A6F-69DA-CC7E-8E69C41A63E0}"/>
              </a:ext>
            </a:extLst>
          </p:cNvPr>
          <p:cNvSpPr txBox="1"/>
          <p:nvPr/>
        </p:nvSpPr>
        <p:spPr>
          <a:xfrm>
            <a:off x="4044661" y="3888445"/>
            <a:ext cx="1161627" cy="369332"/>
          </a:xfrm>
          <a:prstGeom prst="rect">
            <a:avLst/>
          </a:prstGeom>
          <a:noFill/>
          <a:ln w="12700">
            <a:solidFill>
              <a:schemeClr val="tx1"/>
            </a:solidFill>
          </a:ln>
        </p:spPr>
        <p:txBody>
          <a:bodyPr wrap="square">
            <a:spAutoFit/>
          </a:bodyPr>
          <a:lstStyle/>
          <a:p>
            <a:pPr algn="ctr"/>
            <a:r>
              <a:rPr lang="en-US" dirty="0"/>
              <a:t>Data type</a:t>
            </a:r>
          </a:p>
        </p:txBody>
      </p:sp>
      <p:cxnSp>
        <p:nvCxnSpPr>
          <p:cNvPr id="49" name="Connector: Elbow 48">
            <a:extLst>
              <a:ext uri="{FF2B5EF4-FFF2-40B4-BE49-F238E27FC236}">
                <a16:creationId xmlns:a16="http://schemas.microsoft.com/office/drawing/2014/main" id="{05066A3C-4964-20ED-DD36-8E92011AD62A}"/>
              </a:ext>
            </a:extLst>
          </p:cNvPr>
          <p:cNvCxnSpPr>
            <a:cxnSpLocks/>
            <a:stCxn id="32" idx="3"/>
            <a:endCxn id="48" idx="1"/>
          </p:cNvCxnSpPr>
          <p:nvPr/>
        </p:nvCxnSpPr>
        <p:spPr>
          <a:xfrm flipV="1">
            <a:off x="2050499" y="4073111"/>
            <a:ext cx="1994162" cy="1099"/>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onnector: Elbow 58">
            <a:extLst>
              <a:ext uri="{FF2B5EF4-FFF2-40B4-BE49-F238E27FC236}">
                <a16:creationId xmlns:a16="http://schemas.microsoft.com/office/drawing/2014/main" id="{75405825-DB22-5F88-6167-6FC4A1A88EA5}"/>
              </a:ext>
            </a:extLst>
          </p:cNvPr>
          <p:cNvCxnSpPr>
            <a:cxnSpLocks/>
            <a:stCxn id="24" idx="3"/>
            <a:endCxn id="26" idx="1"/>
          </p:cNvCxnSpPr>
          <p:nvPr/>
        </p:nvCxnSpPr>
        <p:spPr>
          <a:xfrm flipV="1">
            <a:off x="5206288" y="3119931"/>
            <a:ext cx="831835" cy="476590"/>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7" name="Connector: Elbow 66">
            <a:extLst>
              <a:ext uri="{FF2B5EF4-FFF2-40B4-BE49-F238E27FC236}">
                <a16:creationId xmlns:a16="http://schemas.microsoft.com/office/drawing/2014/main" id="{B4D95A7C-06CC-1B47-D245-5B5F6B17D822}"/>
              </a:ext>
            </a:extLst>
          </p:cNvPr>
          <p:cNvCxnSpPr>
            <a:cxnSpLocks/>
            <a:stCxn id="26" idx="2"/>
            <a:endCxn id="27" idx="0"/>
          </p:cNvCxnSpPr>
          <p:nvPr/>
        </p:nvCxnSpPr>
        <p:spPr>
          <a:xfrm rot="16200000" flipH="1">
            <a:off x="6192351" y="3554478"/>
            <a:ext cx="583848" cy="84085"/>
          </a:xfrm>
          <a:prstGeom prst="bentConnector3">
            <a:avLst>
              <a:gd name="adj1" fmla="val 50000"/>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Connector: Elbow 70">
            <a:extLst>
              <a:ext uri="{FF2B5EF4-FFF2-40B4-BE49-F238E27FC236}">
                <a16:creationId xmlns:a16="http://schemas.microsoft.com/office/drawing/2014/main" id="{6C50BF48-B2D9-BA3B-53C9-95E7E52471B1}"/>
              </a:ext>
            </a:extLst>
          </p:cNvPr>
          <p:cNvCxnSpPr>
            <a:cxnSpLocks/>
            <a:stCxn id="36" idx="3"/>
            <a:endCxn id="28" idx="1"/>
          </p:cNvCxnSpPr>
          <p:nvPr/>
        </p:nvCxnSpPr>
        <p:spPr>
          <a:xfrm flipV="1">
            <a:off x="4077054" y="5659056"/>
            <a:ext cx="2407100" cy="642946"/>
          </a:xfrm>
          <a:prstGeom prst="bentConnector3">
            <a:avLst>
              <a:gd name="adj1" fmla="val 50000"/>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Connector: Elbow 73">
            <a:extLst>
              <a:ext uri="{FF2B5EF4-FFF2-40B4-BE49-F238E27FC236}">
                <a16:creationId xmlns:a16="http://schemas.microsoft.com/office/drawing/2014/main" id="{CDA74E9A-BCF0-5BA4-EB36-1B6EDAAB8AEB}"/>
              </a:ext>
            </a:extLst>
          </p:cNvPr>
          <p:cNvCxnSpPr>
            <a:cxnSpLocks/>
            <a:stCxn id="33" idx="3"/>
            <a:endCxn id="30" idx="1"/>
          </p:cNvCxnSpPr>
          <p:nvPr/>
        </p:nvCxnSpPr>
        <p:spPr>
          <a:xfrm flipV="1">
            <a:off x="3606277" y="4590190"/>
            <a:ext cx="3011165" cy="367968"/>
          </a:xfrm>
          <a:prstGeom prst="bentConnector3">
            <a:avLst>
              <a:gd name="adj1" fmla="val 50000"/>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Connector: Elbow 7">
            <a:extLst>
              <a:ext uri="{FF2B5EF4-FFF2-40B4-BE49-F238E27FC236}">
                <a16:creationId xmlns:a16="http://schemas.microsoft.com/office/drawing/2014/main" id="{D185CE75-DEFD-B708-4E30-6576B0611CC7}"/>
              </a:ext>
            </a:extLst>
          </p:cNvPr>
          <p:cNvCxnSpPr>
            <a:cxnSpLocks/>
            <a:stCxn id="24" idx="2"/>
            <a:endCxn id="48" idx="0"/>
          </p:cNvCxnSpPr>
          <p:nvPr/>
        </p:nvCxnSpPr>
        <p:spPr>
          <a:xfrm rot="5400000">
            <a:off x="4571846" y="3834816"/>
            <a:ext cx="107258" cy="12700"/>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637130EE-C7C1-29CF-184C-5CC3324E51BF}"/>
              </a:ext>
            </a:extLst>
          </p:cNvPr>
          <p:cNvSpPr txBox="1"/>
          <p:nvPr/>
        </p:nvSpPr>
        <p:spPr>
          <a:xfrm rot="16200000">
            <a:off x="-435202" y="3841821"/>
            <a:ext cx="1897375" cy="369332"/>
          </a:xfrm>
          <a:prstGeom prst="rect">
            <a:avLst/>
          </a:prstGeom>
          <a:noFill/>
          <a:ln w="12700">
            <a:noFill/>
          </a:ln>
        </p:spPr>
        <p:txBody>
          <a:bodyPr wrap="square">
            <a:spAutoFit/>
          </a:bodyPr>
          <a:lstStyle/>
          <a:p>
            <a:pPr algn="ctr"/>
            <a:r>
              <a:rPr lang="en-US" dirty="0">
                <a:solidFill>
                  <a:srgbClr val="00B050"/>
                </a:solidFill>
              </a:rPr>
              <a:t>Set bonus: 100</a:t>
            </a:r>
          </a:p>
        </p:txBody>
      </p:sp>
      <p:sp>
        <p:nvSpPr>
          <p:cNvPr id="7" name="TextBox 6">
            <a:extLst>
              <a:ext uri="{FF2B5EF4-FFF2-40B4-BE49-F238E27FC236}">
                <a16:creationId xmlns:a16="http://schemas.microsoft.com/office/drawing/2014/main" id="{229DF5DE-7B1F-3DD3-BEE2-C3D8ECEACE6B}"/>
              </a:ext>
            </a:extLst>
          </p:cNvPr>
          <p:cNvSpPr txBox="1"/>
          <p:nvPr/>
        </p:nvSpPr>
        <p:spPr>
          <a:xfrm>
            <a:off x="1655464" y="3301249"/>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1" name="TextBox 10">
            <a:extLst>
              <a:ext uri="{FF2B5EF4-FFF2-40B4-BE49-F238E27FC236}">
                <a16:creationId xmlns:a16="http://schemas.microsoft.com/office/drawing/2014/main" id="{29EA5520-5EB5-74A7-80D9-00AF466A878A}"/>
              </a:ext>
            </a:extLst>
          </p:cNvPr>
          <p:cNvSpPr txBox="1"/>
          <p:nvPr/>
        </p:nvSpPr>
        <p:spPr>
          <a:xfrm>
            <a:off x="1650269" y="4157079"/>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3" name="TextBox 12">
            <a:extLst>
              <a:ext uri="{FF2B5EF4-FFF2-40B4-BE49-F238E27FC236}">
                <a16:creationId xmlns:a16="http://schemas.microsoft.com/office/drawing/2014/main" id="{205FAE21-3D64-DAC9-D868-6CF4D638D452}"/>
              </a:ext>
            </a:extLst>
          </p:cNvPr>
          <p:cNvSpPr txBox="1"/>
          <p:nvPr/>
        </p:nvSpPr>
        <p:spPr>
          <a:xfrm>
            <a:off x="1582607" y="4808154"/>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4" name="TextBox 13">
            <a:extLst>
              <a:ext uri="{FF2B5EF4-FFF2-40B4-BE49-F238E27FC236}">
                <a16:creationId xmlns:a16="http://schemas.microsoft.com/office/drawing/2014/main" id="{BE252735-4FCA-5CFE-2902-8C4BEFA947A0}"/>
              </a:ext>
            </a:extLst>
          </p:cNvPr>
          <p:cNvSpPr txBox="1"/>
          <p:nvPr/>
        </p:nvSpPr>
        <p:spPr>
          <a:xfrm>
            <a:off x="4923759" y="2861842"/>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6" name="TextBox 15">
            <a:extLst>
              <a:ext uri="{FF2B5EF4-FFF2-40B4-BE49-F238E27FC236}">
                <a16:creationId xmlns:a16="http://schemas.microsoft.com/office/drawing/2014/main" id="{CC7151E8-3AF7-D732-9D42-9A0B1D4FDFD2}"/>
              </a:ext>
            </a:extLst>
          </p:cNvPr>
          <p:cNvSpPr txBox="1"/>
          <p:nvPr/>
        </p:nvSpPr>
        <p:spPr>
          <a:xfrm>
            <a:off x="4807303" y="3339766"/>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19" name="TextBox 18">
            <a:extLst>
              <a:ext uri="{FF2B5EF4-FFF2-40B4-BE49-F238E27FC236}">
                <a16:creationId xmlns:a16="http://schemas.microsoft.com/office/drawing/2014/main" id="{3E619BC9-15E8-05D1-930B-94F083EC856D}"/>
              </a:ext>
            </a:extLst>
          </p:cNvPr>
          <p:cNvSpPr txBox="1"/>
          <p:nvPr/>
        </p:nvSpPr>
        <p:spPr>
          <a:xfrm>
            <a:off x="4811447" y="3816301"/>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20" name="TextBox 19">
            <a:extLst>
              <a:ext uri="{FF2B5EF4-FFF2-40B4-BE49-F238E27FC236}">
                <a16:creationId xmlns:a16="http://schemas.microsoft.com/office/drawing/2014/main" id="{E0A8A1D1-434B-6D95-77BA-D3045724B882}"/>
              </a:ext>
            </a:extLst>
          </p:cNvPr>
          <p:cNvSpPr txBox="1"/>
          <p:nvPr/>
        </p:nvSpPr>
        <p:spPr>
          <a:xfrm>
            <a:off x="6468209" y="2853666"/>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29" name="TextBox 28">
            <a:extLst>
              <a:ext uri="{FF2B5EF4-FFF2-40B4-BE49-F238E27FC236}">
                <a16:creationId xmlns:a16="http://schemas.microsoft.com/office/drawing/2014/main" id="{F14EB296-5E7A-5A3E-EE01-C10DB23D3D29}"/>
              </a:ext>
            </a:extLst>
          </p:cNvPr>
          <p:cNvSpPr txBox="1"/>
          <p:nvPr/>
        </p:nvSpPr>
        <p:spPr>
          <a:xfrm>
            <a:off x="6621854" y="3815957"/>
            <a:ext cx="478683" cy="307777"/>
          </a:xfrm>
          <a:prstGeom prst="rect">
            <a:avLst/>
          </a:prstGeom>
          <a:noFill/>
          <a:ln w="12700">
            <a:noFill/>
          </a:ln>
        </p:spPr>
        <p:txBody>
          <a:bodyPr wrap="square">
            <a:spAutoFit/>
          </a:bodyPr>
          <a:lstStyle/>
          <a:p>
            <a:pPr algn="ctr"/>
            <a:r>
              <a:rPr lang="en-US" sz="1400" dirty="0">
                <a:solidFill>
                  <a:srgbClr val="00B0F0"/>
                </a:solidFill>
              </a:rPr>
              <a:t>100</a:t>
            </a:r>
          </a:p>
        </p:txBody>
      </p:sp>
      <p:sp>
        <p:nvSpPr>
          <p:cNvPr id="31" name="TextBox 30">
            <a:extLst>
              <a:ext uri="{FF2B5EF4-FFF2-40B4-BE49-F238E27FC236}">
                <a16:creationId xmlns:a16="http://schemas.microsoft.com/office/drawing/2014/main" id="{4E905DFB-63FD-9906-7C87-7BD6064EB970}"/>
              </a:ext>
            </a:extLst>
          </p:cNvPr>
          <p:cNvSpPr txBox="1"/>
          <p:nvPr/>
        </p:nvSpPr>
        <p:spPr>
          <a:xfrm>
            <a:off x="7390352" y="6209298"/>
            <a:ext cx="1297407" cy="307777"/>
          </a:xfrm>
          <a:prstGeom prst="rect">
            <a:avLst/>
          </a:prstGeom>
          <a:noFill/>
          <a:ln w="12700">
            <a:noFill/>
          </a:ln>
        </p:spPr>
        <p:txBody>
          <a:bodyPr wrap="square">
            <a:spAutoFit/>
          </a:bodyPr>
          <a:lstStyle/>
          <a:p>
            <a:pPr algn="ctr"/>
            <a:r>
              <a:rPr lang="en-US" sz="1400" dirty="0"/>
              <a:t>My points: 500</a:t>
            </a:r>
          </a:p>
        </p:txBody>
      </p:sp>
      <p:sp>
        <p:nvSpPr>
          <p:cNvPr id="10" name="TextBox 9">
            <a:extLst>
              <a:ext uri="{FF2B5EF4-FFF2-40B4-BE49-F238E27FC236}">
                <a16:creationId xmlns:a16="http://schemas.microsoft.com/office/drawing/2014/main" id="{D1F2F7B4-BFC4-4D00-7CFE-BA9DE5E79117}"/>
              </a:ext>
            </a:extLst>
          </p:cNvPr>
          <p:cNvSpPr txBox="1"/>
          <p:nvPr/>
        </p:nvSpPr>
        <p:spPr>
          <a:xfrm>
            <a:off x="1763945" y="5443543"/>
            <a:ext cx="478683" cy="307777"/>
          </a:xfrm>
          <a:prstGeom prst="rect">
            <a:avLst/>
          </a:prstGeom>
          <a:noFill/>
          <a:ln w="12700">
            <a:noFill/>
          </a:ln>
        </p:spPr>
        <p:txBody>
          <a:bodyPr wrap="square">
            <a:spAutoFit/>
          </a:bodyPr>
          <a:lstStyle/>
          <a:p>
            <a:pPr algn="ctr"/>
            <a:r>
              <a:rPr lang="en-US" sz="1400" dirty="0">
                <a:solidFill>
                  <a:srgbClr val="00B0F0"/>
                </a:solidFill>
              </a:rPr>
              <a:t>50</a:t>
            </a:r>
          </a:p>
        </p:txBody>
      </p:sp>
      <p:sp>
        <p:nvSpPr>
          <p:cNvPr id="39" name="TextBox 38">
            <a:extLst>
              <a:ext uri="{FF2B5EF4-FFF2-40B4-BE49-F238E27FC236}">
                <a16:creationId xmlns:a16="http://schemas.microsoft.com/office/drawing/2014/main" id="{5B080568-2A23-A56C-4715-8386A04D53E8}"/>
              </a:ext>
            </a:extLst>
          </p:cNvPr>
          <p:cNvSpPr txBox="1"/>
          <p:nvPr/>
        </p:nvSpPr>
        <p:spPr>
          <a:xfrm>
            <a:off x="1500875" y="5820432"/>
            <a:ext cx="478683" cy="307777"/>
          </a:xfrm>
          <a:prstGeom prst="rect">
            <a:avLst/>
          </a:prstGeom>
          <a:noFill/>
          <a:ln w="12700">
            <a:noFill/>
          </a:ln>
        </p:spPr>
        <p:txBody>
          <a:bodyPr wrap="square">
            <a:spAutoFit/>
          </a:bodyPr>
          <a:lstStyle/>
          <a:p>
            <a:pPr algn="ctr"/>
            <a:r>
              <a:rPr lang="en-US" sz="1400" dirty="0">
                <a:solidFill>
                  <a:srgbClr val="00B0F0"/>
                </a:solidFill>
              </a:rPr>
              <a:t>50</a:t>
            </a:r>
          </a:p>
        </p:txBody>
      </p:sp>
      <p:sp>
        <p:nvSpPr>
          <p:cNvPr id="41" name="TextBox 40">
            <a:extLst>
              <a:ext uri="{FF2B5EF4-FFF2-40B4-BE49-F238E27FC236}">
                <a16:creationId xmlns:a16="http://schemas.microsoft.com/office/drawing/2014/main" id="{97126A39-3FE7-3EE0-26AB-800CB88FFDA9}"/>
              </a:ext>
            </a:extLst>
          </p:cNvPr>
          <p:cNvSpPr txBox="1"/>
          <p:nvPr/>
        </p:nvSpPr>
        <p:spPr>
          <a:xfrm>
            <a:off x="3693992" y="6037901"/>
            <a:ext cx="478683" cy="307777"/>
          </a:xfrm>
          <a:prstGeom prst="rect">
            <a:avLst/>
          </a:prstGeom>
          <a:noFill/>
          <a:ln w="12700">
            <a:noFill/>
          </a:ln>
        </p:spPr>
        <p:txBody>
          <a:bodyPr wrap="square">
            <a:spAutoFit/>
          </a:bodyPr>
          <a:lstStyle/>
          <a:p>
            <a:pPr algn="ctr"/>
            <a:r>
              <a:rPr lang="en-US" sz="1400" dirty="0">
                <a:solidFill>
                  <a:srgbClr val="00B0F0"/>
                </a:solidFill>
              </a:rPr>
              <a:t>150</a:t>
            </a:r>
          </a:p>
        </p:txBody>
      </p:sp>
      <p:sp>
        <p:nvSpPr>
          <p:cNvPr id="44" name="TextBox 43">
            <a:extLst>
              <a:ext uri="{FF2B5EF4-FFF2-40B4-BE49-F238E27FC236}">
                <a16:creationId xmlns:a16="http://schemas.microsoft.com/office/drawing/2014/main" id="{A2DA37C5-21FB-A84F-5AC7-329F9A2B3F6B}"/>
              </a:ext>
            </a:extLst>
          </p:cNvPr>
          <p:cNvSpPr txBox="1"/>
          <p:nvPr/>
        </p:nvSpPr>
        <p:spPr>
          <a:xfrm>
            <a:off x="8184229" y="4336108"/>
            <a:ext cx="478683" cy="307777"/>
          </a:xfrm>
          <a:prstGeom prst="rect">
            <a:avLst/>
          </a:prstGeom>
          <a:noFill/>
          <a:ln w="12700">
            <a:noFill/>
          </a:ln>
        </p:spPr>
        <p:txBody>
          <a:bodyPr wrap="square">
            <a:spAutoFit/>
          </a:bodyPr>
          <a:lstStyle/>
          <a:p>
            <a:pPr algn="ctr"/>
            <a:r>
              <a:rPr lang="en-US" sz="1400" dirty="0">
                <a:solidFill>
                  <a:srgbClr val="00B0F0"/>
                </a:solidFill>
              </a:rPr>
              <a:t>200</a:t>
            </a:r>
          </a:p>
        </p:txBody>
      </p:sp>
      <p:sp>
        <p:nvSpPr>
          <p:cNvPr id="46" name="TextBox 45">
            <a:extLst>
              <a:ext uri="{FF2B5EF4-FFF2-40B4-BE49-F238E27FC236}">
                <a16:creationId xmlns:a16="http://schemas.microsoft.com/office/drawing/2014/main" id="{6989CADD-8DB2-E1F2-B2CB-74F452929FBE}"/>
              </a:ext>
            </a:extLst>
          </p:cNvPr>
          <p:cNvSpPr txBox="1"/>
          <p:nvPr/>
        </p:nvSpPr>
        <p:spPr>
          <a:xfrm>
            <a:off x="8184229" y="5394094"/>
            <a:ext cx="478683" cy="307777"/>
          </a:xfrm>
          <a:prstGeom prst="rect">
            <a:avLst/>
          </a:prstGeom>
          <a:noFill/>
          <a:ln w="12700">
            <a:noFill/>
          </a:ln>
        </p:spPr>
        <p:txBody>
          <a:bodyPr wrap="square">
            <a:spAutoFit/>
          </a:bodyPr>
          <a:lstStyle/>
          <a:p>
            <a:pPr algn="ctr"/>
            <a:r>
              <a:rPr lang="en-US" sz="1400" dirty="0">
                <a:solidFill>
                  <a:srgbClr val="00B0F0"/>
                </a:solidFill>
              </a:rPr>
              <a:t>200</a:t>
            </a:r>
          </a:p>
        </p:txBody>
      </p:sp>
      <p:sp>
        <p:nvSpPr>
          <p:cNvPr id="42" name="TextBox 41">
            <a:extLst>
              <a:ext uri="{FF2B5EF4-FFF2-40B4-BE49-F238E27FC236}">
                <a16:creationId xmlns:a16="http://schemas.microsoft.com/office/drawing/2014/main" id="{6773DD8A-EED5-3260-F8FC-B48C1CACD6BE}"/>
              </a:ext>
            </a:extLst>
          </p:cNvPr>
          <p:cNvSpPr txBox="1"/>
          <p:nvPr/>
        </p:nvSpPr>
        <p:spPr>
          <a:xfrm rot="16200000">
            <a:off x="-658384" y="5456011"/>
            <a:ext cx="1994162" cy="523220"/>
          </a:xfrm>
          <a:prstGeom prst="rect">
            <a:avLst/>
          </a:prstGeom>
          <a:noFill/>
          <a:ln w="12700">
            <a:noFill/>
          </a:ln>
        </p:spPr>
        <p:txBody>
          <a:bodyPr wrap="square">
            <a:spAutoFit/>
          </a:bodyPr>
          <a:lstStyle/>
          <a:p>
            <a:pPr algn="ctr"/>
            <a:r>
              <a:rPr lang="en-US" sz="1400" dirty="0">
                <a:solidFill>
                  <a:srgbClr val="0000FF"/>
                </a:solidFill>
              </a:rPr>
              <a:t>Unlock this module group with 200 points</a:t>
            </a:r>
          </a:p>
        </p:txBody>
      </p:sp>
      <p:sp>
        <p:nvSpPr>
          <p:cNvPr id="50" name="TextBox 49">
            <a:extLst>
              <a:ext uri="{FF2B5EF4-FFF2-40B4-BE49-F238E27FC236}">
                <a16:creationId xmlns:a16="http://schemas.microsoft.com/office/drawing/2014/main" id="{A38AD06C-E741-F436-9BBA-AD8205193110}"/>
              </a:ext>
            </a:extLst>
          </p:cNvPr>
          <p:cNvSpPr txBox="1"/>
          <p:nvPr/>
        </p:nvSpPr>
        <p:spPr>
          <a:xfrm>
            <a:off x="7390352" y="3800677"/>
            <a:ext cx="1343242" cy="523220"/>
          </a:xfrm>
          <a:prstGeom prst="rect">
            <a:avLst/>
          </a:prstGeom>
          <a:noFill/>
          <a:ln w="12700">
            <a:noFill/>
          </a:ln>
        </p:spPr>
        <p:txBody>
          <a:bodyPr wrap="square">
            <a:spAutoFit/>
          </a:bodyPr>
          <a:lstStyle/>
          <a:p>
            <a:pPr algn="ctr"/>
            <a:r>
              <a:rPr lang="en-US" sz="1400" dirty="0">
                <a:solidFill>
                  <a:schemeClr val="accent2">
                    <a:lumMod val="60000"/>
                    <a:lumOff val="40000"/>
                  </a:schemeClr>
                </a:solidFill>
                <a:highlight>
                  <a:srgbClr val="FFFF00"/>
                </a:highlight>
              </a:rPr>
              <a:t>Required to pass the course</a:t>
            </a:r>
          </a:p>
        </p:txBody>
      </p:sp>
    </p:spTree>
    <p:extLst>
      <p:ext uri="{BB962C8B-B14F-4D97-AF65-F5344CB8AC3E}">
        <p14:creationId xmlns:p14="http://schemas.microsoft.com/office/powerpoint/2010/main" val="246433666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17492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Point system </a:t>
            </a:r>
            <a:r>
              <a:rPr lang="en-US" sz="2000" dirty="0"/>
              <a:t>– Positive feedback to encourage progress</a:t>
            </a:r>
          </a:p>
          <a:p>
            <a:pPr marL="800100" lvl="1">
              <a:spcBef>
                <a:spcPts val="0"/>
              </a:spcBef>
              <a:spcAft>
                <a:spcPts val="600"/>
              </a:spcAft>
              <a:buSzPts val="3200"/>
            </a:pPr>
            <a:r>
              <a:rPr lang="en-US" dirty="0"/>
              <a:t>Competition</a:t>
            </a:r>
          </a:p>
          <a:p>
            <a:pPr marL="1257300" lvl="2">
              <a:spcBef>
                <a:spcPts val="0"/>
              </a:spcBef>
              <a:spcAft>
                <a:spcPts val="600"/>
              </a:spcAft>
              <a:buSzPts val="3200"/>
            </a:pPr>
            <a:r>
              <a:rPr lang="en-US" sz="2800" dirty="0"/>
              <a:t>Real-time ranking: most points earned</a:t>
            </a:r>
            <a:endParaRPr lang="en-US" dirty="0"/>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
        <p:nvSpPr>
          <p:cNvPr id="2" name="Shape 492">
            <a:extLst>
              <a:ext uri="{FF2B5EF4-FFF2-40B4-BE49-F238E27FC236}">
                <a16:creationId xmlns:a16="http://schemas.microsoft.com/office/drawing/2014/main" id="{AD2CD6E6-5C02-6644-1941-E918F8B24A65}"/>
              </a:ext>
            </a:extLst>
          </p:cNvPr>
          <p:cNvSpPr txBox="1">
            <a:spLocks/>
          </p:cNvSpPr>
          <p:nvPr/>
        </p:nvSpPr>
        <p:spPr>
          <a:xfrm>
            <a:off x="181187" y="6094274"/>
            <a:ext cx="561913"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115</a:t>
            </a:fld>
            <a:endParaRPr lang="en" sz="1600" dirty="0">
              <a:solidFill>
                <a:srgbClr val="888888"/>
              </a:solidFill>
              <a:latin typeface="Arial"/>
              <a:ea typeface="Arial"/>
              <a:cs typeface="Arial"/>
              <a:sym typeface="Arial"/>
            </a:endParaRPr>
          </a:p>
        </p:txBody>
      </p:sp>
    </p:spTree>
    <p:extLst>
      <p:ext uri="{BB962C8B-B14F-4D97-AF65-F5344CB8AC3E}">
        <p14:creationId xmlns:p14="http://schemas.microsoft.com/office/powerpoint/2010/main" val="413042987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17492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Point system </a:t>
            </a:r>
            <a:r>
              <a:rPr lang="en-US" sz="2000" dirty="0"/>
              <a:t>– Positive feedback to encourage progress</a:t>
            </a:r>
          </a:p>
          <a:p>
            <a:pPr marL="800100" lvl="1">
              <a:spcBef>
                <a:spcPts val="0"/>
              </a:spcBef>
              <a:spcAft>
                <a:spcPts val="600"/>
              </a:spcAft>
              <a:buSzPts val="3200"/>
            </a:pPr>
            <a:r>
              <a:rPr lang="en-US" dirty="0"/>
              <a:t>Competition</a:t>
            </a:r>
          </a:p>
          <a:p>
            <a:pPr marL="1257300" lvl="2">
              <a:spcBef>
                <a:spcPts val="0"/>
              </a:spcBef>
              <a:spcAft>
                <a:spcPts val="600"/>
              </a:spcAft>
              <a:buSzPts val="3200"/>
            </a:pPr>
            <a:r>
              <a:rPr lang="en-US" sz="2800" dirty="0"/>
              <a:t>Real-time ranking: most points earned</a:t>
            </a:r>
          </a:p>
          <a:p>
            <a:pPr marL="1257300" lvl="2">
              <a:spcBef>
                <a:spcPts val="0"/>
              </a:spcBef>
              <a:spcAft>
                <a:spcPts val="600"/>
              </a:spcAft>
              <a:buSzPts val="3200"/>
            </a:pPr>
            <a:r>
              <a:rPr lang="en-US" sz="2800" dirty="0"/>
              <a:t>Real-life awards/gifts to winners</a:t>
            </a:r>
            <a:endParaRPr lang="en-US" dirty="0"/>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
        <p:nvSpPr>
          <p:cNvPr id="2" name="Shape 492">
            <a:extLst>
              <a:ext uri="{FF2B5EF4-FFF2-40B4-BE49-F238E27FC236}">
                <a16:creationId xmlns:a16="http://schemas.microsoft.com/office/drawing/2014/main" id="{74841248-CB63-AE27-5EEF-6E2BE8844785}"/>
              </a:ext>
            </a:extLst>
          </p:cNvPr>
          <p:cNvSpPr txBox="1">
            <a:spLocks/>
          </p:cNvSpPr>
          <p:nvPr/>
        </p:nvSpPr>
        <p:spPr>
          <a:xfrm>
            <a:off x="181187" y="6094274"/>
            <a:ext cx="561913"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116</a:t>
            </a:fld>
            <a:endParaRPr lang="en" sz="1600" dirty="0">
              <a:solidFill>
                <a:srgbClr val="888888"/>
              </a:solidFill>
              <a:latin typeface="Arial"/>
              <a:ea typeface="Arial"/>
              <a:cs typeface="Arial"/>
              <a:sym typeface="Arial"/>
            </a:endParaRPr>
          </a:p>
        </p:txBody>
      </p:sp>
    </p:spTree>
    <p:extLst>
      <p:ext uri="{BB962C8B-B14F-4D97-AF65-F5344CB8AC3E}">
        <p14:creationId xmlns:p14="http://schemas.microsoft.com/office/powerpoint/2010/main" val="287040862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17492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Point system </a:t>
            </a:r>
            <a:r>
              <a:rPr lang="en-US" sz="2000" dirty="0"/>
              <a:t>– Positive feedback to encourage progress</a:t>
            </a:r>
          </a:p>
          <a:p>
            <a:pPr marL="800100" lvl="1">
              <a:spcBef>
                <a:spcPts val="0"/>
              </a:spcBef>
              <a:spcAft>
                <a:spcPts val="600"/>
              </a:spcAft>
              <a:buSzPts val="3200"/>
            </a:pPr>
            <a:r>
              <a:rPr lang="en-US" dirty="0"/>
              <a:t>Competition</a:t>
            </a:r>
          </a:p>
          <a:p>
            <a:pPr marL="1257300" lvl="2">
              <a:spcBef>
                <a:spcPts val="0"/>
              </a:spcBef>
              <a:spcAft>
                <a:spcPts val="600"/>
              </a:spcAft>
              <a:buSzPts val="3200"/>
            </a:pPr>
            <a:r>
              <a:rPr lang="en-US" sz="2800" dirty="0"/>
              <a:t>Real-time ranking: most points earned</a:t>
            </a:r>
          </a:p>
          <a:p>
            <a:pPr marL="1257300" lvl="2">
              <a:spcBef>
                <a:spcPts val="0"/>
              </a:spcBef>
              <a:spcAft>
                <a:spcPts val="600"/>
              </a:spcAft>
              <a:buSzPts val="3200"/>
            </a:pPr>
            <a:r>
              <a:rPr lang="en-US" sz="2800" dirty="0"/>
              <a:t>Real-life awards/gifts to winners</a:t>
            </a:r>
          </a:p>
          <a:p>
            <a:pPr marL="800100" lvl="1">
              <a:spcBef>
                <a:spcPts val="0"/>
              </a:spcBef>
              <a:spcAft>
                <a:spcPts val="600"/>
              </a:spcAft>
              <a:buSzPts val="3200"/>
            </a:pPr>
            <a:r>
              <a:rPr lang="en-US" dirty="0"/>
              <a:t>Virtual currency</a:t>
            </a:r>
          </a:p>
          <a:p>
            <a:pPr marL="1257300" lvl="2">
              <a:spcBef>
                <a:spcPts val="0"/>
              </a:spcBef>
              <a:spcAft>
                <a:spcPts val="600"/>
              </a:spcAft>
              <a:buSzPts val="3200"/>
            </a:pPr>
            <a:r>
              <a:rPr lang="en-US" sz="2800" dirty="0"/>
              <a:t>Homework hints</a:t>
            </a:r>
          </a:p>
          <a:p>
            <a:pPr marL="1257300" lvl="2">
              <a:spcBef>
                <a:spcPts val="0"/>
              </a:spcBef>
              <a:spcAft>
                <a:spcPts val="600"/>
              </a:spcAft>
              <a:buSzPts val="3200"/>
            </a:pPr>
            <a:r>
              <a:rPr lang="en-US" sz="2800" dirty="0"/>
              <a:t>One-to-one real-time tutoring</a:t>
            </a:r>
            <a:endParaRPr lang="en-US" dirty="0"/>
          </a:p>
          <a:p>
            <a:pPr marL="1257300" lvl="2">
              <a:spcBef>
                <a:spcPts val="0"/>
              </a:spcBef>
              <a:spcAft>
                <a:spcPts val="600"/>
              </a:spcAft>
              <a:buSzPts val="3200"/>
            </a:pPr>
            <a:endParaRPr lang="en-US" dirty="0"/>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
        <p:nvSpPr>
          <p:cNvPr id="2" name="Shape 492">
            <a:extLst>
              <a:ext uri="{FF2B5EF4-FFF2-40B4-BE49-F238E27FC236}">
                <a16:creationId xmlns:a16="http://schemas.microsoft.com/office/drawing/2014/main" id="{434DE791-EA9A-1A61-0C39-35DF87B2B787}"/>
              </a:ext>
            </a:extLst>
          </p:cNvPr>
          <p:cNvSpPr txBox="1">
            <a:spLocks/>
          </p:cNvSpPr>
          <p:nvPr/>
        </p:nvSpPr>
        <p:spPr>
          <a:xfrm>
            <a:off x="181187" y="6094274"/>
            <a:ext cx="561913"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117</a:t>
            </a:fld>
            <a:endParaRPr lang="en" sz="1600" dirty="0">
              <a:solidFill>
                <a:srgbClr val="888888"/>
              </a:solidFill>
              <a:latin typeface="Arial"/>
              <a:ea typeface="Arial"/>
              <a:cs typeface="Arial"/>
              <a:sym typeface="Arial"/>
            </a:endParaRPr>
          </a:p>
        </p:txBody>
      </p:sp>
    </p:spTree>
    <p:extLst>
      <p:ext uri="{BB962C8B-B14F-4D97-AF65-F5344CB8AC3E}">
        <p14:creationId xmlns:p14="http://schemas.microsoft.com/office/powerpoint/2010/main" val="310500259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17492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Point system </a:t>
            </a:r>
            <a:r>
              <a:rPr lang="en-US" sz="2000" dirty="0"/>
              <a:t>– Positive feedback to encourage progress</a:t>
            </a:r>
          </a:p>
          <a:p>
            <a:pPr marL="800100" lvl="1">
              <a:spcBef>
                <a:spcPts val="0"/>
              </a:spcBef>
              <a:spcAft>
                <a:spcPts val="600"/>
              </a:spcAft>
              <a:buSzPts val="3200"/>
            </a:pPr>
            <a:r>
              <a:rPr lang="en-US" dirty="0"/>
              <a:t>Competition</a:t>
            </a:r>
          </a:p>
          <a:p>
            <a:pPr marL="1257300" lvl="2">
              <a:spcBef>
                <a:spcPts val="0"/>
              </a:spcBef>
              <a:spcAft>
                <a:spcPts val="600"/>
              </a:spcAft>
              <a:buSzPts val="3200"/>
            </a:pPr>
            <a:r>
              <a:rPr lang="en-US" sz="2800" dirty="0"/>
              <a:t>Real-time ranking: most points earned</a:t>
            </a:r>
          </a:p>
          <a:p>
            <a:pPr marL="1257300" lvl="2">
              <a:spcBef>
                <a:spcPts val="0"/>
              </a:spcBef>
              <a:spcAft>
                <a:spcPts val="600"/>
              </a:spcAft>
              <a:buSzPts val="3200"/>
            </a:pPr>
            <a:r>
              <a:rPr lang="en-US" sz="2800" dirty="0"/>
              <a:t>Real-life awards/gifts to winners</a:t>
            </a:r>
          </a:p>
          <a:p>
            <a:pPr marL="800100" lvl="1">
              <a:spcBef>
                <a:spcPts val="0"/>
              </a:spcBef>
              <a:spcAft>
                <a:spcPts val="600"/>
              </a:spcAft>
              <a:buSzPts val="3200"/>
            </a:pPr>
            <a:r>
              <a:rPr lang="en-US" dirty="0"/>
              <a:t>Virtual currency</a:t>
            </a:r>
          </a:p>
          <a:p>
            <a:pPr marL="1257300" lvl="2">
              <a:spcBef>
                <a:spcPts val="0"/>
              </a:spcBef>
              <a:spcAft>
                <a:spcPts val="600"/>
              </a:spcAft>
              <a:buSzPts val="3200"/>
            </a:pPr>
            <a:r>
              <a:rPr lang="en-US" sz="2800" dirty="0"/>
              <a:t>Homework hints</a:t>
            </a:r>
          </a:p>
          <a:p>
            <a:pPr marL="1257300" lvl="2">
              <a:spcBef>
                <a:spcPts val="0"/>
              </a:spcBef>
              <a:spcAft>
                <a:spcPts val="600"/>
              </a:spcAft>
              <a:buSzPts val="3200"/>
            </a:pPr>
            <a:r>
              <a:rPr lang="en-US" sz="2800" dirty="0"/>
              <a:t>One-to-one real-time tutoring</a:t>
            </a:r>
          </a:p>
          <a:p>
            <a:pPr marL="800100" lvl="1">
              <a:spcBef>
                <a:spcPts val="0"/>
              </a:spcBef>
              <a:spcAft>
                <a:spcPts val="600"/>
              </a:spcAft>
              <a:buSzPts val="3200"/>
            </a:pPr>
            <a:r>
              <a:rPr lang="en-US" dirty="0"/>
              <a:t>Hidden challenges</a:t>
            </a:r>
          </a:p>
          <a:p>
            <a:pPr marL="1257300" lvl="2">
              <a:spcBef>
                <a:spcPts val="0"/>
              </a:spcBef>
              <a:spcAft>
                <a:spcPts val="600"/>
              </a:spcAft>
              <a:buSzPts val="3200"/>
            </a:pPr>
            <a:r>
              <a:rPr lang="en-US" sz="2800" dirty="0"/>
              <a:t>Research ideas</a:t>
            </a:r>
          </a:p>
          <a:p>
            <a:pPr marL="1257300" lvl="2">
              <a:spcBef>
                <a:spcPts val="0"/>
              </a:spcBef>
              <a:spcAft>
                <a:spcPts val="600"/>
              </a:spcAft>
              <a:buSzPts val="3200"/>
            </a:pPr>
            <a:endParaRPr lang="en-US" dirty="0"/>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
        <p:nvSpPr>
          <p:cNvPr id="4" name="Shape 492">
            <a:extLst>
              <a:ext uri="{FF2B5EF4-FFF2-40B4-BE49-F238E27FC236}">
                <a16:creationId xmlns:a16="http://schemas.microsoft.com/office/drawing/2014/main" id="{0121D0C4-8CB1-B2EF-A088-47110786A415}"/>
              </a:ext>
            </a:extLst>
          </p:cNvPr>
          <p:cNvSpPr txBox="1">
            <a:spLocks/>
          </p:cNvSpPr>
          <p:nvPr/>
        </p:nvSpPr>
        <p:spPr>
          <a:xfrm>
            <a:off x="181187" y="6094274"/>
            <a:ext cx="561913"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118</a:t>
            </a:fld>
            <a:endParaRPr lang="en" sz="1600" dirty="0">
              <a:solidFill>
                <a:srgbClr val="888888"/>
              </a:solidFill>
              <a:latin typeface="Arial"/>
              <a:ea typeface="Arial"/>
              <a:cs typeface="Arial"/>
              <a:sym typeface="Arial"/>
            </a:endParaRPr>
          </a:p>
        </p:txBody>
      </p:sp>
    </p:spTree>
    <p:extLst>
      <p:ext uri="{BB962C8B-B14F-4D97-AF65-F5344CB8AC3E}">
        <p14:creationId xmlns:p14="http://schemas.microsoft.com/office/powerpoint/2010/main" val="289899523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17492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Point system </a:t>
            </a:r>
            <a:r>
              <a:rPr lang="en-US" sz="2000" dirty="0"/>
              <a:t>– Positive feedback to encourage progress</a:t>
            </a:r>
          </a:p>
          <a:p>
            <a:pPr marL="800100" lvl="1">
              <a:spcBef>
                <a:spcPts val="0"/>
              </a:spcBef>
              <a:spcAft>
                <a:spcPts val="600"/>
              </a:spcAft>
              <a:buSzPts val="3200"/>
            </a:pPr>
            <a:r>
              <a:rPr lang="en-US" dirty="0"/>
              <a:t>Competition</a:t>
            </a:r>
          </a:p>
          <a:p>
            <a:pPr marL="1257300" lvl="2">
              <a:spcBef>
                <a:spcPts val="0"/>
              </a:spcBef>
              <a:spcAft>
                <a:spcPts val="600"/>
              </a:spcAft>
              <a:buSzPts val="3200"/>
            </a:pPr>
            <a:r>
              <a:rPr lang="en-US" sz="2800" dirty="0"/>
              <a:t>Real-time ranking: most points earned</a:t>
            </a:r>
          </a:p>
          <a:p>
            <a:pPr marL="1257300" lvl="2">
              <a:spcBef>
                <a:spcPts val="0"/>
              </a:spcBef>
              <a:spcAft>
                <a:spcPts val="600"/>
              </a:spcAft>
              <a:buSzPts val="3200"/>
            </a:pPr>
            <a:r>
              <a:rPr lang="en-US" sz="2800" dirty="0"/>
              <a:t>Real-life awards/gifts to winners</a:t>
            </a:r>
          </a:p>
          <a:p>
            <a:pPr marL="800100" lvl="1">
              <a:spcBef>
                <a:spcPts val="0"/>
              </a:spcBef>
              <a:spcAft>
                <a:spcPts val="600"/>
              </a:spcAft>
              <a:buSzPts val="3200"/>
            </a:pPr>
            <a:r>
              <a:rPr lang="en-US" dirty="0"/>
              <a:t>Virtual currency</a:t>
            </a:r>
          </a:p>
          <a:p>
            <a:pPr marL="1257300" lvl="2">
              <a:spcBef>
                <a:spcPts val="0"/>
              </a:spcBef>
              <a:spcAft>
                <a:spcPts val="600"/>
              </a:spcAft>
              <a:buSzPts val="3200"/>
            </a:pPr>
            <a:r>
              <a:rPr lang="en-US" sz="2800" dirty="0"/>
              <a:t>Homework hints</a:t>
            </a:r>
          </a:p>
          <a:p>
            <a:pPr marL="1257300" lvl="2">
              <a:spcBef>
                <a:spcPts val="0"/>
              </a:spcBef>
              <a:spcAft>
                <a:spcPts val="600"/>
              </a:spcAft>
              <a:buSzPts val="3200"/>
            </a:pPr>
            <a:r>
              <a:rPr lang="en-US" sz="2800" dirty="0"/>
              <a:t>One-to-one real-time tutoring</a:t>
            </a:r>
          </a:p>
          <a:p>
            <a:pPr marL="800100" lvl="1">
              <a:spcBef>
                <a:spcPts val="0"/>
              </a:spcBef>
              <a:spcAft>
                <a:spcPts val="600"/>
              </a:spcAft>
              <a:buSzPts val="3200"/>
            </a:pPr>
            <a:r>
              <a:rPr lang="en-US" dirty="0"/>
              <a:t>Hidden challenges and </a:t>
            </a:r>
            <a:r>
              <a:rPr lang="en-US" dirty="0">
                <a:highlight>
                  <a:srgbClr val="FFFF00"/>
                </a:highlight>
              </a:rPr>
              <a:t>achievements</a:t>
            </a:r>
          </a:p>
          <a:p>
            <a:pPr marL="1257300" lvl="2">
              <a:spcBef>
                <a:spcPts val="0"/>
              </a:spcBef>
              <a:spcAft>
                <a:spcPts val="600"/>
              </a:spcAft>
              <a:buSzPts val="3200"/>
            </a:pPr>
            <a:r>
              <a:rPr lang="en-US" sz="2800" dirty="0"/>
              <a:t>Research ideas and </a:t>
            </a:r>
            <a:r>
              <a:rPr lang="en-US" sz="2800" dirty="0">
                <a:highlight>
                  <a:srgbClr val="FFFF00"/>
                </a:highlight>
              </a:rPr>
              <a:t>silly jokes</a:t>
            </a:r>
          </a:p>
          <a:p>
            <a:pPr marL="1257300" lvl="2">
              <a:spcBef>
                <a:spcPts val="0"/>
              </a:spcBef>
              <a:spcAft>
                <a:spcPts val="600"/>
              </a:spcAft>
              <a:buSzPts val="3200"/>
            </a:pPr>
            <a:endParaRPr lang="en-US" dirty="0"/>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
        <p:nvSpPr>
          <p:cNvPr id="6" name="Shape 492">
            <a:extLst>
              <a:ext uri="{FF2B5EF4-FFF2-40B4-BE49-F238E27FC236}">
                <a16:creationId xmlns:a16="http://schemas.microsoft.com/office/drawing/2014/main" id="{751B0828-5B21-BEF3-70BC-A50FF3EC1123}"/>
              </a:ext>
            </a:extLst>
          </p:cNvPr>
          <p:cNvSpPr txBox="1">
            <a:spLocks/>
          </p:cNvSpPr>
          <p:nvPr/>
        </p:nvSpPr>
        <p:spPr>
          <a:xfrm>
            <a:off x="181187" y="6094274"/>
            <a:ext cx="561913"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119</a:t>
            </a:fld>
            <a:endParaRPr lang="en" sz="1600" dirty="0">
              <a:solidFill>
                <a:srgbClr val="888888"/>
              </a:solidFill>
              <a:latin typeface="Arial"/>
              <a:ea typeface="Arial"/>
              <a:cs typeface="Arial"/>
              <a:sym typeface="Arial"/>
            </a:endParaRPr>
          </a:p>
        </p:txBody>
      </p:sp>
    </p:spTree>
    <p:extLst>
      <p:ext uri="{BB962C8B-B14F-4D97-AF65-F5344CB8AC3E}">
        <p14:creationId xmlns:p14="http://schemas.microsoft.com/office/powerpoint/2010/main" val="4060155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12</a:t>
            </a:fld>
            <a:endParaRPr lang="en" sz="1600" dirty="0">
              <a:solidFill>
                <a:srgbClr val="888888"/>
              </a:solidFill>
              <a:latin typeface="Arial"/>
              <a:ea typeface="Arial"/>
              <a:cs typeface="Arial"/>
              <a:sym typeface="Arial"/>
            </a:endParaRPr>
          </a:p>
        </p:txBody>
      </p:sp>
      <p:grpSp>
        <p:nvGrpSpPr>
          <p:cNvPr id="17" name="Group 16">
            <a:extLst>
              <a:ext uri="{FF2B5EF4-FFF2-40B4-BE49-F238E27FC236}">
                <a16:creationId xmlns:a16="http://schemas.microsoft.com/office/drawing/2014/main" id="{4DB91E6F-420C-A1E9-08BF-44A8C05AE484}"/>
              </a:ext>
            </a:extLst>
          </p:cNvPr>
          <p:cNvGrpSpPr/>
          <p:nvPr/>
        </p:nvGrpSpPr>
        <p:grpSpPr>
          <a:xfrm>
            <a:off x="929640" y="4102100"/>
            <a:ext cx="7284720" cy="2278579"/>
            <a:chOff x="1353534" y="4277360"/>
            <a:chExt cx="7284720" cy="2278579"/>
          </a:xfrm>
        </p:grpSpPr>
        <p:sp>
          <p:nvSpPr>
            <p:cNvPr id="6" name="TextBox 5">
              <a:extLst>
                <a:ext uri="{FF2B5EF4-FFF2-40B4-BE49-F238E27FC236}">
                  <a16:creationId xmlns:a16="http://schemas.microsoft.com/office/drawing/2014/main" id="{ADE5DEF5-184B-F49E-17F6-129099D1CA33}"/>
                </a:ext>
              </a:extLst>
            </p:cNvPr>
            <p:cNvSpPr txBox="1"/>
            <p:nvPr/>
          </p:nvSpPr>
          <p:spPr>
            <a:xfrm>
              <a:off x="3977211" y="5540276"/>
              <a:ext cx="1953546" cy="1015663"/>
            </a:xfrm>
            <a:prstGeom prst="rect">
              <a:avLst/>
            </a:prstGeom>
            <a:noFill/>
            <a:ln w="19050">
              <a:solidFill>
                <a:srgbClr val="00B050"/>
              </a:solidFill>
            </a:ln>
          </p:spPr>
          <p:txBody>
            <a:bodyPr wrap="square">
              <a:spAutoFit/>
            </a:bodyPr>
            <a:lstStyle/>
            <a:p>
              <a:pPr algn="ctr"/>
              <a:r>
                <a:rPr lang="en-US" sz="3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Student</a:t>
              </a:r>
              <a:br>
                <a:rPr lang="en-US" sz="3000" dirty="0">
                  <a:solidFill>
                    <a:srgbClr val="00B050"/>
                  </a:solidFill>
                  <a:latin typeface="Calibri" panose="020F0502020204030204" pitchFamily="34" charset="0"/>
                  <a:ea typeface="等线" panose="02010600030101010101" pitchFamily="2" charset="-122"/>
                  <a:cs typeface="Times New Roman" panose="02020603050405020304" pitchFamily="18" charset="0"/>
                </a:rPr>
              </a:br>
              <a:r>
                <a:rPr lang="en-US" sz="3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Motivation</a:t>
              </a:r>
              <a:endParaRPr lang="en-US" sz="3000" dirty="0">
                <a:solidFill>
                  <a:srgbClr val="00B050"/>
                </a:solidFill>
              </a:endParaRPr>
            </a:p>
          </p:txBody>
        </p:sp>
        <p:sp>
          <p:nvSpPr>
            <p:cNvPr id="9" name="TextBox 8">
              <a:extLst>
                <a:ext uri="{FF2B5EF4-FFF2-40B4-BE49-F238E27FC236}">
                  <a16:creationId xmlns:a16="http://schemas.microsoft.com/office/drawing/2014/main" id="{7485AB53-D53D-5C9E-7634-F820ED89B359}"/>
                </a:ext>
              </a:extLst>
            </p:cNvPr>
            <p:cNvSpPr txBox="1"/>
            <p:nvPr/>
          </p:nvSpPr>
          <p:spPr>
            <a:xfrm>
              <a:off x="1353534" y="4793402"/>
              <a:ext cx="2506980" cy="1015663"/>
            </a:xfrm>
            <a:prstGeom prst="rect">
              <a:avLst/>
            </a:prstGeom>
            <a:noFill/>
          </p:spPr>
          <p:txBody>
            <a:bodyPr wrap="square">
              <a:spAutoFit/>
            </a:bodyPr>
            <a:lstStyle/>
            <a:p>
              <a:pPr algn="ctr"/>
              <a:r>
                <a:rPr lang="en-US" sz="3000" i="1" dirty="0">
                  <a:solidFill>
                    <a:schemeClr val="tx2">
                      <a:lumMod val="60000"/>
                      <a:lumOff val="40000"/>
                    </a:schemeClr>
                  </a:solidFill>
                  <a:latin typeface="Calibri" panose="020F0502020204030204" pitchFamily="34" charset="0"/>
                  <a:ea typeface="等线" panose="02010600030101010101" pitchFamily="2" charset="-122"/>
                  <a:cs typeface="Times New Roman" panose="02020603050405020304" pitchFamily="18" charset="0"/>
                </a:rPr>
                <a:t>Tailored</a:t>
              </a:r>
              <a:br>
                <a:rPr lang="en-US" sz="3000" i="1" dirty="0">
                  <a:solidFill>
                    <a:schemeClr val="tx2">
                      <a:lumMod val="60000"/>
                      <a:lumOff val="40000"/>
                    </a:schemeClr>
                  </a:solidFill>
                  <a:effectLst/>
                  <a:latin typeface="Calibri" panose="020F0502020204030204" pitchFamily="34" charset="0"/>
                  <a:ea typeface="等线" panose="02010600030101010101" pitchFamily="2" charset="-122"/>
                  <a:cs typeface="Times New Roman" panose="02020603050405020304" pitchFamily="18" charset="0"/>
                </a:rPr>
              </a:br>
              <a:r>
                <a:rPr lang="en-US" sz="3000" i="1" dirty="0">
                  <a:solidFill>
                    <a:schemeClr val="tx2">
                      <a:lumMod val="60000"/>
                      <a:lumOff val="40000"/>
                    </a:schemeClr>
                  </a:solidFill>
                  <a:effectLst/>
                  <a:latin typeface="Calibri" panose="020F0502020204030204" pitchFamily="34" charset="0"/>
                  <a:ea typeface="等线" panose="02010600030101010101" pitchFamily="2" charset="-122"/>
                  <a:cs typeface="Times New Roman" panose="02020603050405020304" pitchFamily="18" charset="0"/>
                </a:rPr>
                <a:t>Techniques</a:t>
              </a:r>
              <a:endParaRPr lang="en-US" sz="3000" i="1" dirty="0">
                <a:solidFill>
                  <a:schemeClr val="tx2">
                    <a:lumMod val="60000"/>
                    <a:lumOff val="40000"/>
                  </a:schemeClr>
                </a:solidFill>
              </a:endParaRPr>
            </a:p>
          </p:txBody>
        </p:sp>
        <p:sp>
          <p:nvSpPr>
            <p:cNvPr id="10" name="TextBox 9">
              <a:extLst>
                <a:ext uri="{FF2B5EF4-FFF2-40B4-BE49-F238E27FC236}">
                  <a16:creationId xmlns:a16="http://schemas.microsoft.com/office/drawing/2014/main" id="{C5C1B140-6B77-BCBB-A589-D3096283C33E}"/>
                </a:ext>
              </a:extLst>
            </p:cNvPr>
            <p:cNvSpPr txBox="1"/>
            <p:nvPr/>
          </p:nvSpPr>
          <p:spPr>
            <a:xfrm>
              <a:off x="3776694" y="4277360"/>
              <a:ext cx="2354580" cy="553998"/>
            </a:xfrm>
            <a:prstGeom prst="rect">
              <a:avLst/>
            </a:prstGeom>
            <a:noFill/>
            <a:ln w="19050">
              <a:solidFill>
                <a:srgbClr val="FF0000"/>
              </a:solidFill>
            </a:ln>
          </p:spPr>
          <p:txBody>
            <a:bodyPr wrap="square">
              <a:spAutoFit/>
            </a:bodyPr>
            <a:lstStyle/>
            <a:p>
              <a:pPr algn="ctr"/>
              <a:r>
                <a:rPr lang="en-US" sz="3000" dirty="0">
                  <a:solidFill>
                    <a:srgbClr val="FF0000"/>
                  </a:solidFill>
                  <a:latin typeface="Calibri" panose="020F0502020204030204" pitchFamily="34" charset="0"/>
                  <a:ea typeface="等线" panose="02010600030101010101" pitchFamily="2" charset="-122"/>
                  <a:cs typeface="Times New Roman" panose="02020603050405020304" pitchFamily="18" charset="0"/>
                </a:rPr>
                <a:t>Addictiveness</a:t>
              </a:r>
              <a:endParaRPr lang="en-US" sz="3000" dirty="0">
                <a:solidFill>
                  <a:srgbClr val="FF0000"/>
                </a:solidFill>
              </a:endParaRPr>
            </a:p>
          </p:txBody>
        </p:sp>
        <p:sp>
          <p:nvSpPr>
            <p:cNvPr id="13" name="TextBox 12">
              <a:extLst>
                <a:ext uri="{FF2B5EF4-FFF2-40B4-BE49-F238E27FC236}">
                  <a16:creationId xmlns:a16="http://schemas.microsoft.com/office/drawing/2014/main" id="{50D10690-4D27-9304-13A5-811C17C0CE58}"/>
                </a:ext>
              </a:extLst>
            </p:cNvPr>
            <p:cNvSpPr txBox="1"/>
            <p:nvPr/>
          </p:nvSpPr>
          <p:spPr>
            <a:xfrm>
              <a:off x="6131274" y="4277360"/>
              <a:ext cx="2506980" cy="553998"/>
            </a:xfrm>
            <a:prstGeom prst="rect">
              <a:avLst/>
            </a:prstGeom>
            <a:noFill/>
          </p:spPr>
          <p:txBody>
            <a:bodyPr wrap="square">
              <a:spAutoFit/>
            </a:bodyPr>
            <a:lstStyle/>
            <a:p>
              <a:pPr algn="ctr"/>
              <a:r>
                <a:rPr lang="en-US" sz="3000" i="1" dirty="0">
                  <a:solidFill>
                    <a:schemeClr val="bg1">
                      <a:lumMod val="50000"/>
                    </a:schemeClr>
                  </a:solidFill>
                  <a:effectLst/>
                  <a:latin typeface="Calibri" panose="020F0502020204030204" pitchFamily="34" charset="0"/>
                  <a:ea typeface="等线" panose="02010600030101010101" pitchFamily="2" charset="-122"/>
                  <a:cs typeface="Times New Roman" panose="02020603050405020304" pitchFamily="18" charset="0"/>
                </a:rPr>
                <a:t>(Game Design)</a:t>
              </a:r>
              <a:endParaRPr lang="en-US" sz="3000" i="1" dirty="0">
                <a:solidFill>
                  <a:schemeClr val="bg1">
                    <a:lumMod val="50000"/>
                  </a:schemeClr>
                </a:solidFill>
              </a:endParaRPr>
            </a:p>
          </p:txBody>
        </p:sp>
        <p:cxnSp>
          <p:nvCxnSpPr>
            <p:cNvPr id="16" name="Connector: Curved 15">
              <a:extLst>
                <a:ext uri="{FF2B5EF4-FFF2-40B4-BE49-F238E27FC236}">
                  <a16:creationId xmlns:a16="http://schemas.microsoft.com/office/drawing/2014/main" id="{761DD8E5-CF0C-25D8-E3E9-F7C3073DE0E2}"/>
                </a:ext>
              </a:extLst>
            </p:cNvPr>
            <p:cNvCxnSpPr>
              <a:cxnSpLocks/>
            </p:cNvCxnSpPr>
            <p:nvPr/>
          </p:nvCxnSpPr>
          <p:spPr>
            <a:xfrm rot="10800000" flipH="1" flipV="1">
              <a:off x="3776693" y="4554358"/>
              <a:ext cx="200517" cy="1493749"/>
            </a:xfrm>
            <a:prstGeom prst="curvedConnector3">
              <a:avLst>
                <a:gd name="adj1" fmla="val -114005"/>
              </a:avLst>
            </a:prstGeom>
            <a:ln>
              <a:solidFill>
                <a:schemeClr val="tx2">
                  <a:lumMod val="60000"/>
                  <a:lumOff val="40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4" name="Google Shape;136;p26">
            <a:extLst>
              <a:ext uri="{FF2B5EF4-FFF2-40B4-BE49-F238E27FC236}">
                <a16:creationId xmlns:a16="http://schemas.microsoft.com/office/drawing/2014/main" id="{3E8437FC-AE0F-ADA2-60FD-237F27939DAF}"/>
              </a:ext>
            </a:extLst>
          </p:cNvPr>
          <p:cNvSpPr txBox="1">
            <a:spLocks/>
          </p:cNvSpPr>
          <p:nvPr/>
        </p:nvSpPr>
        <p:spPr>
          <a:xfrm>
            <a:off x="743100" y="542550"/>
            <a:ext cx="7657800" cy="38967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342900">
              <a:spcBef>
                <a:spcPts val="0"/>
              </a:spcBef>
              <a:buSzPts val="3200"/>
            </a:pPr>
            <a:r>
              <a:rPr lang="en-US" dirty="0"/>
              <a:t>Shaping the Future of Higher Education? </a:t>
            </a:r>
            <a:r>
              <a:rPr lang="en-US" sz="2800" dirty="0"/>
              <a:t>Becoming a Land-grant University for Our Times</a:t>
            </a:r>
          </a:p>
          <a:p>
            <a:pPr marL="342900">
              <a:spcBef>
                <a:spcPts val="0"/>
              </a:spcBef>
              <a:buSzPts val="3200"/>
            </a:pPr>
            <a:r>
              <a:rPr lang="en-US" sz="3200" dirty="0">
                <a:solidFill>
                  <a:schemeClr val="bg1">
                    <a:lumMod val="65000"/>
                  </a:schemeClr>
                </a:solidFill>
                <a:effectLst/>
                <a:latin typeface="Calibri" panose="020F0502020204030204" pitchFamily="34" charset="0"/>
                <a:ea typeface="等线" panose="02010600030101010101" pitchFamily="2" charset="-122"/>
                <a:cs typeface="Times New Roman" panose="02020603050405020304" pitchFamily="18" charset="0"/>
              </a:rPr>
              <a:t>Shaping the Future of Education as a Pioneering Institute</a:t>
            </a:r>
          </a:p>
          <a:p>
            <a:pPr marL="342900">
              <a:spcBef>
                <a:spcPts val="0"/>
              </a:spcBef>
              <a:buSzPts val="3200"/>
            </a:pPr>
            <a:endParaRPr lang="en-US" sz="3200" dirty="0">
              <a:effectLst/>
              <a:latin typeface="Calibri" panose="020F0502020204030204" pitchFamily="34" charset="0"/>
              <a:ea typeface="等线" panose="02010600030101010101" pitchFamily="2" charset="-122"/>
              <a:cs typeface="Times New Roman" panose="02020603050405020304" pitchFamily="18" charset="0"/>
            </a:endParaRPr>
          </a:p>
          <a:p>
            <a:pPr marL="0" indent="0" algn="ctr">
              <a:spcBef>
                <a:spcPts val="0"/>
              </a:spcBef>
              <a:buSzPts val="3200"/>
              <a:buNone/>
            </a:pPr>
            <a:r>
              <a:rPr lang="en-US" dirty="0">
                <a:effectLst/>
                <a:latin typeface="Calibri" panose="020F0502020204030204" pitchFamily="34" charset="0"/>
                <a:ea typeface="等线" panose="02010600030101010101" pitchFamily="2" charset="-122"/>
                <a:cs typeface="Times New Roman" panose="02020603050405020304" pitchFamily="18" charset="0"/>
              </a:rPr>
              <a:t>Shaping the Future of Online Education: A Game Design Perspective</a:t>
            </a:r>
          </a:p>
          <a:p>
            <a:pPr marL="342900">
              <a:spcBef>
                <a:spcPts val="0"/>
              </a:spcBef>
              <a:buSzPts val="3200"/>
            </a:pPr>
            <a:endParaRPr lang="en-US" dirty="0"/>
          </a:p>
        </p:txBody>
      </p:sp>
    </p:spTree>
    <p:extLst>
      <p:ext uri="{BB962C8B-B14F-4D97-AF65-F5344CB8AC3E}">
        <p14:creationId xmlns:p14="http://schemas.microsoft.com/office/powerpoint/2010/main" val="5305825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75EF3A-8498-6704-831B-0F953684C243}"/>
              </a:ext>
            </a:extLst>
          </p:cNvPr>
          <p:cNvSpPr/>
          <p:nvPr/>
        </p:nvSpPr>
        <p:spPr>
          <a:xfrm>
            <a:off x="7200857" y="5344557"/>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17492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Hidden/explicit achievements</a:t>
            </a:r>
            <a:endParaRPr lang="en-US" sz="2800" dirty="0">
              <a:highlight>
                <a:srgbClr val="FFFF00"/>
              </a:highlight>
            </a:endParaRPr>
          </a:p>
          <a:p>
            <a:pPr marL="1257300" lvl="2">
              <a:spcBef>
                <a:spcPts val="0"/>
              </a:spcBef>
              <a:spcAft>
                <a:spcPts val="600"/>
              </a:spcAft>
              <a:buSzPts val="3200"/>
            </a:pPr>
            <a:endParaRPr lang="en-US" dirty="0"/>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
        <p:nvSpPr>
          <p:cNvPr id="5" name="TextBox 4">
            <a:extLst>
              <a:ext uri="{FF2B5EF4-FFF2-40B4-BE49-F238E27FC236}">
                <a16:creationId xmlns:a16="http://schemas.microsoft.com/office/drawing/2014/main" id="{54FD18F7-8E21-AE76-BD49-BB3611A04ECA}"/>
              </a:ext>
            </a:extLst>
          </p:cNvPr>
          <p:cNvSpPr txBox="1"/>
          <p:nvPr/>
        </p:nvSpPr>
        <p:spPr>
          <a:xfrm>
            <a:off x="1728961" y="2398453"/>
            <a:ext cx="5686079" cy="1354217"/>
          </a:xfrm>
          <a:prstGeom prst="rect">
            <a:avLst/>
          </a:prstGeom>
          <a:noFill/>
          <a:ln w="12700">
            <a:solidFill>
              <a:schemeClr val="tx1"/>
            </a:solidFill>
          </a:ln>
        </p:spPr>
        <p:txBody>
          <a:bodyPr wrap="square">
            <a:spAutoFit/>
          </a:bodyPr>
          <a:lstStyle/>
          <a:p>
            <a:r>
              <a:rPr lang="en-US" sz="2800" dirty="0"/>
              <a:t>🏃</a:t>
            </a:r>
            <a:r>
              <a:rPr lang="en-US" sz="3200" dirty="0"/>
              <a:t> </a:t>
            </a:r>
            <a:r>
              <a:rPr lang="en-US" sz="3200" dirty="0" err="1"/>
              <a:t>Speedrunner</a:t>
            </a:r>
            <a:r>
              <a:rPr lang="en-US" sz="3200" dirty="0"/>
              <a:t>! </a:t>
            </a:r>
            <a:r>
              <a:rPr lang="en-US" sz="2000" dirty="0"/>
              <a:t>			</a:t>
            </a:r>
            <a:r>
              <a:rPr lang="en-US" dirty="0">
                <a:solidFill>
                  <a:srgbClr val="0000FF"/>
                </a:solidFill>
              </a:rPr>
              <a:t>+10 points</a:t>
            </a:r>
          </a:p>
          <a:p>
            <a:pPr algn="ctr"/>
            <a:r>
              <a:rPr lang="en-US" i="1" dirty="0">
                <a:solidFill>
                  <a:schemeClr val="bg1">
                    <a:lumMod val="65000"/>
                  </a:schemeClr>
                </a:solidFill>
              </a:rPr>
              <a:t>Get a specific task done </a:t>
            </a:r>
            <a:r>
              <a:rPr lang="en-US" i="1" u="sng" dirty="0">
                <a:solidFill>
                  <a:schemeClr val="bg1">
                    <a:lumMod val="65000"/>
                  </a:schemeClr>
                </a:solidFill>
              </a:rPr>
              <a:t>within a limited time</a:t>
            </a:r>
            <a:r>
              <a:rPr lang="en-US" i="1" dirty="0">
                <a:solidFill>
                  <a:schemeClr val="bg1">
                    <a:lumMod val="65000"/>
                  </a:schemeClr>
                </a:solidFill>
              </a:rPr>
              <a:t>.</a:t>
            </a:r>
          </a:p>
          <a:p>
            <a:pPr algn="r"/>
            <a:r>
              <a:rPr lang="en-US" sz="2400" dirty="0"/>
              <a:t>“Either don’t run or… run like </a:t>
            </a:r>
            <a:r>
              <a:rPr lang="en-US" sz="3200" dirty="0"/>
              <a:t>crazy</a:t>
            </a:r>
            <a:r>
              <a:rPr lang="en-US" sz="2400" dirty="0"/>
              <a:t>!”</a:t>
            </a:r>
          </a:p>
        </p:txBody>
      </p:sp>
      <p:sp>
        <p:nvSpPr>
          <p:cNvPr id="6" name="Shape 492">
            <a:extLst>
              <a:ext uri="{FF2B5EF4-FFF2-40B4-BE49-F238E27FC236}">
                <a16:creationId xmlns:a16="http://schemas.microsoft.com/office/drawing/2014/main" id="{751B0828-5B21-BEF3-70BC-A50FF3EC1123}"/>
              </a:ext>
            </a:extLst>
          </p:cNvPr>
          <p:cNvSpPr txBox="1">
            <a:spLocks/>
          </p:cNvSpPr>
          <p:nvPr/>
        </p:nvSpPr>
        <p:spPr>
          <a:xfrm>
            <a:off x="181187" y="6094274"/>
            <a:ext cx="561913"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120</a:t>
            </a:fld>
            <a:endParaRPr lang="en" sz="1600" dirty="0">
              <a:solidFill>
                <a:srgbClr val="888888"/>
              </a:solidFill>
              <a:latin typeface="Arial"/>
              <a:ea typeface="Arial"/>
              <a:cs typeface="Arial"/>
              <a:sym typeface="Arial"/>
            </a:endParaRPr>
          </a:p>
        </p:txBody>
      </p:sp>
      <p:sp>
        <p:nvSpPr>
          <p:cNvPr id="4" name="TextBox 3">
            <a:extLst>
              <a:ext uri="{FF2B5EF4-FFF2-40B4-BE49-F238E27FC236}">
                <a16:creationId xmlns:a16="http://schemas.microsoft.com/office/drawing/2014/main" id="{ED98BF3A-6C46-E7F5-1046-A09D3B0D7B44}"/>
              </a:ext>
            </a:extLst>
          </p:cNvPr>
          <p:cNvSpPr txBox="1"/>
          <p:nvPr/>
        </p:nvSpPr>
        <p:spPr>
          <a:xfrm>
            <a:off x="1728961" y="4050166"/>
            <a:ext cx="5686079" cy="1723549"/>
          </a:xfrm>
          <a:prstGeom prst="rect">
            <a:avLst/>
          </a:prstGeom>
          <a:noFill/>
          <a:ln w="12700">
            <a:solidFill>
              <a:schemeClr val="tx1"/>
            </a:solidFill>
          </a:ln>
        </p:spPr>
        <p:txBody>
          <a:bodyPr wrap="square">
            <a:spAutoFit/>
          </a:bodyPr>
          <a:lstStyle/>
          <a:p>
            <a:r>
              <a:rPr lang="en-US" sz="2800" b="0" i="0" dirty="0">
                <a:solidFill>
                  <a:srgbClr val="000000"/>
                </a:solidFill>
                <a:effectLst/>
                <a:latin typeface="Roboto" panose="02000000000000000000" pitchFamily="2" charset="0"/>
              </a:rPr>
              <a:t>🧐</a:t>
            </a:r>
            <a:r>
              <a:rPr lang="en-US" sz="3200" dirty="0"/>
              <a:t> </a:t>
            </a:r>
            <a:r>
              <a:rPr lang="en-US" sz="3200" dirty="0" err="1"/>
              <a:t>Mindreader</a:t>
            </a:r>
            <a:r>
              <a:rPr lang="en-US" sz="3200" dirty="0"/>
              <a:t>! </a:t>
            </a:r>
            <a:r>
              <a:rPr lang="en-US" sz="2000" dirty="0"/>
              <a:t>			</a:t>
            </a:r>
            <a:r>
              <a:rPr lang="en-US" dirty="0">
                <a:solidFill>
                  <a:srgbClr val="0000FF"/>
                </a:solidFill>
              </a:rPr>
              <a:t>+10 points</a:t>
            </a:r>
          </a:p>
          <a:p>
            <a:pPr algn="ctr"/>
            <a:r>
              <a:rPr lang="en-US" i="1" dirty="0">
                <a:solidFill>
                  <a:schemeClr val="bg1">
                    <a:lumMod val="65000"/>
                  </a:schemeClr>
                </a:solidFill>
              </a:rPr>
              <a:t>Get a specific task done </a:t>
            </a:r>
            <a:r>
              <a:rPr lang="en-US" i="1" u="sng" dirty="0">
                <a:solidFill>
                  <a:schemeClr val="bg1">
                    <a:lumMod val="65000"/>
                  </a:schemeClr>
                </a:solidFill>
              </a:rPr>
              <a:t>without using any hints</a:t>
            </a:r>
            <a:r>
              <a:rPr lang="en-US" i="1" dirty="0">
                <a:solidFill>
                  <a:schemeClr val="bg1">
                    <a:lumMod val="65000"/>
                  </a:schemeClr>
                </a:solidFill>
              </a:rPr>
              <a:t>.</a:t>
            </a:r>
          </a:p>
          <a:p>
            <a:r>
              <a:rPr lang="en-US" sz="2400" dirty="0"/>
              <a:t>“Hints are not necessary…</a:t>
            </a:r>
            <a:r>
              <a:rPr lang="en-US" sz="2400" dirty="0" err="1"/>
              <a:t>’cause</a:t>
            </a:r>
            <a:r>
              <a:rPr lang="en-US" sz="2400" dirty="0"/>
              <a:t> I’m good at</a:t>
            </a:r>
          </a:p>
          <a:p>
            <a:pPr algn="r"/>
            <a:r>
              <a:rPr lang="en-US" sz="3200" dirty="0"/>
              <a:t>reading your mind</a:t>
            </a:r>
            <a:r>
              <a:rPr lang="en-US" sz="2400" dirty="0"/>
              <a:t>!”</a:t>
            </a:r>
            <a:endParaRPr lang="en-US" dirty="0"/>
          </a:p>
        </p:txBody>
      </p:sp>
      <p:sp>
        <p:nvSpPr>
          <p:cNvPr id="7" name="TextBox 6">
            <a:extLst>
              <a:ext uri="{FF2B5EF4-FFF2-40B4-BE49-F238E27FC236}">
                <a16:creationId xmlns:a16="http://schemas.microsoft.com/office/drawing/2014/main" id="{50CA0FDC-2146-4171-E4DA-CC8C8A1BDAF1}"/>
              </a:ext>
            </a:extLst>
          </p:cNvPr>
          <p:cNvSpPr txBox="1"/>
          <p:nvPr/>
        </p:nvSpPr>
        <p:spPr>
          <a:xfrm>
            <a:off x="3536731" y="5837706"/>
            <a:ext cx="5637497" cy="707886"/>
          </a:xfrm>
          <a:prstGeom prst="rect">
            <a:avLst/>
          </a:prstGeom>
          <a:noFill/>
        </p:spPr>
        <p:txBody>
          <a:bodyPr wrap="square">
            <a:spAutoFit/>
          </a:bodyPr>
          <a:lstStyle/>
          <a:p>
            <a:pPr algn="ctr"/>
            <a:r>
              <a:rPr lang="en-US" sz="2000" dirty="0">
                <a:highlight>
                  <a:srgbClr val="FFFF00"/>
                </a:highlight>
              </a:rPr>
              <a:t>A modern game may have </a:t>
            </a:r>
            <a:r>
              <a:rPr lang="en-US" sz="2000" u="sng" dirty="0">
                <a:highlight>
                  <a:srgbClr val="FFFF00"/>
                </a:highlight>
              </a:rPr>
              <a:t>hundreds</a:t>
            </a:r>
            <a:r>
              <a:rPr lang="en-US" sz="2000" dirty="0">
                <a:highlight>
                  <a:srgbClr val="FFFF00"/>
                </a:highlight>
              </a:rPr>
              <a:t> of small achievements for </a:t>
            </a:r>
            <a:r>
              <a:rPr lang="en-US" sz="2000" u="sng" dirty="0">
                <a:highlight>
                  <a:srgbClr val="FFFF00"/>
                </a:highlight>
              </a:rPr>
              <a:t>more frequent positive feedback</a:t>
            </a:r>
            <a:r>
              <a:rPr lang="en-US" sz="2000" dirty="0">
                <a:highlight>
                  <a:srgbClr val="FFFF00"/>
                </a:highlight>
              </a:rPr>
              <a:t>.</a:t>
            </a:r>
            <a:endParaRPr lang="en-US" sz="2000" u="sng" dirty="0">
              <a:highlight>
                <a:srgbClr val="FFFF00"/>
              </a:highlight>
            </a:endParaRPr>
          </a:p>
        </p:txBody>
      </p:sp>
    </p:spTree>
    <p:extLst>
      <p:ext uri="{BB962C8B-B14F-4D97-AF65-F5344CB8AC3E}">
        <p14:creationId xmlns:p14="http://schemas.microsoft.com/office/powerpoint/2010/main" val="28196475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76482D5-FAE0-133B-EE34-A6E521DBC160}"/>
              </a:ext>
            </a:extLst>
          </p:cNvPr>
          <p:cNvSpPr/>
          <p:nvPr/>
        </p:nvSpPr>
        <p:spPr>
          <a:xfrm>
            <a:off x="7200857" y="5344557"/>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EC95462-67E5-A545-E582-E07B4C446F7B}"/>
              </a:ext>
            </a:extLst>
          </p:cNvPr>
          <p:cNvPicPr>
            <a:picLocks noChangeAspect="1"/>
          </p:cNvPicPr>
          <p:nvPr/>
        </p:nvPicPr>
        <p:blipFill>
          <a:blip r:embed="rId3"/>
          <a:stretch>
            <a:fillRect/>
          </a:stretch>
        </p:blipFill>
        <p:spPr>
          <a:xfrm>
            <a:off x="1088211" y="2225294"/>
            <a:ext cx="6967577" cy="4346083"/>
          </a:xfrm>
          <a:prstGeom prst="rect">
            <a:avLst/>
          </a:prstGeom>
        </p:spPr>
      </p:pic>
      <p:sp>
        <p:nvSpPr>
          <p:cNvPr id="10" name="Google Shape;136;p26">
            <a:extLst>
              <a:ext uri="{FF2B5EF4-FFF2-40B4-BE49-F238E27FC236}">
                <a16:creationId xmlns:a16="http://schemas.microsoft.com/office/drawing/2014/main" id="{342787F7-20B8-D0FE-34CB-B61A0D388D63}"/>
              </a:ext>
            </a:extLst>
          </p:cNvPr>
          <p:cNvSpPr txBox="1">
            <a:spLocks/>
          </p:cNvSpPr>
          <p:nvPr/>
        </p:nvSpPr>
        <p:spPr>
          <a:xfrm>
            <a:off x="743100" y="542550"/>
            <a:ext cx="7657800" cy="17492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Assignments – Hide hints by default</a:t>
            </a:r>
            <a:endParaRPr lang="en-US" sz="2800" dirty="0">
              <a:highlight>
                <a:srgbClr val="FFFF00"/>
              </a:highlight>
            </a:endParaRPr>
          </a:p>
          <a:p>
            <a:pPr marL="1257300" lvl="2">
              <a:spcBef>
                <a:spcPts val="0"/>
              </a:spcBef>
              <a:spcAft>
                <a:spcPts val="600"/>
              </a:spcAft>
              <a:buSzPts val="3200"/>
            </a:pPr>
            <a:endParaRPr lang="en-US" dirty="0"/>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Tree>
    <p:extLst>
      <p:ext uri="{BB962C8B-B14F-4D97-AF65-F5344CB8AC3E}">
        <p14:creationId xmlns:p14="http://schemas.microsoft.com/office/powerpoint/2010/main" val="18335500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76482D5-FAE0-133B-EE34-A6E521DBC160}"/>
              </a:ext>
            </a:extLst>
          </p:cNvPr>
          <p:cNvSpPr/>
          <p:nvPr/>
        </p:nvSpPr>
        <p:spPr>
          <a:xfrm>
            <a:off x="7200857" y="5344557"/>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EC95462-67E5-A545-E582-E07B4C446F7B}"/>
              </a:ext>
            </a:extLst>
          </p:cNvPr>
          <p:cNvPicPr>
            <a:picLocks noChangeAspect="1"/>
          </p:cNvPicPr>
          <p:nvPr/>
        </p:nvPicPr>
        <p:blipFill>
          <a:blip r:embed="rId3"/>
          <a:stretch>
            <a:fillRect/>
          </a:stretch>
        </p:blipFill>
        <p:spPr>
          <a:xfrm>
            <a:off x="1088211" y="2225294"/>
            <a:ext cx="6967577" cy="4346083"/>
          </a:xfrm>
          <a:prstGeom prst="rect">
            <a:avLst/>
          </a:prstGeom>
        </p:spPr>
      </p:pic>
      <p:sp>
        <p:nvSpPr>
          <p:cNvPr id="10" name="Google Shape;136;p26">
            <a:extLst>
              <a:ext uri="{FF2B5EF4-FFF2-40B4-BE49-F238E27FC236}">
                <a16:creationId xmlns:a16="http://schemas.microsoft.com/office/drawing/2014/main" id="{342787F7-20B8-D0FE-34CB-B61A0D388D63}"/>
              </a:ext>
            </a:extLst>
          </p:cNvPr>
          <p:cNvSpPr txBox="1">
            <a:spLocks/>
          </p:cNvSpPr>
          <p:nvPr/>
        </p:nvSpPr>
        <p:spPr>
          <a:xfrm>
            <a:off x="743100" y="542550"/>
            <a:ext cx="7657800" cy="17492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Assignments – Hide hints by default</a:t>
            </a:r>
            <a:endParaRPr lang="en-US" sz="2800" dirty="0">
              <a:highlight>
                <a:srgbClr val="FFFF00"/>
              </a:highlight>
            </a:endParaRPr>
          </a:p>
          <a:p>
            <a:pPr marL="1257300" lvl="2">
              <a:spcBef>
                <a:spcPts val="0"/>
              </a:spcBef>
              <a:spcAft>
                <a:spcPts val="600"/>
              </a:spcAft>
              <a:buSzPts val="3200"/>
            </a:pPr>
            <a:endParaRPr lang="en-US" dirty="0"/>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
        <p:nvSpPr>
          <p:cNvPr id="2" name="TextBox 1">
            <a:extLst>
              <a:ext uri="{FF2B5EF4-FFF2-40B4-BE49-F238E27FC236}">
                <a16:creationId xmlns:a16="http://schemas.microsoft.com/office/drawing/2014/main" id="{B355A69B-E6EB-2D2B-6167-720006414843}"/>
              </a:ext>
            </a:extLst>
          </p:cNvPr>
          <p:cNvSpPr txBox="1"/>
          <p:nvPr/>
        </p:nvSpPr>
        <p:spPr>
          <a:xfrm>
            <a:off x="4058122" y="5821941"/>
            <a:ext cx="5116106" cy="707886"/>
          </a:xfrm>
          <a:prstGeom prst="rect">
            <a:avLst/>
          </a:prstGeom>
          <a:noFill/>
        </p:spPr>
        <p:txBody>
          <a:bodyPr wrap="square">
            <a:spAutoFit/>
          </a:bodyPr>
          <a:lstStyle/>
          <a:p>
            <a:pPr algn="ctr"/>
            <a:r>
              <a:rPr lang="en-US" sz="2000" dirty="0">
                <a:highlight>
                  <a:srgbClr val="FFFF00"/>
                </a:highlight>
              </a:rPr>
              <a:t>The ability to follow instructions +</a:t>
            </a:r>
          </a:p>
          <a:p>
            <a:pPr algn="ctr"/>
            <a:r>
              <a:rPr lang="en-US" sz="2000" dirty="0">
                <a:highlight>
                  <a:srgbClr val="FFFF00"/>
                </a:highlight>
              </a:rPr>
              <a:t>The ability to </a:t>
            </a:r>
            <a:r>
              <a:rPr lang="en-US" sz="2000" u="sng" dirty="0">
                <a:highlight>
                  <a:srgbClr val="FFFF00"/>
                </a:highlight>
              </a:rPr>
              <a:t>find solutions</a:t>
            </a:r>
            <a:r>
              <a:rPr lang="en-US" sz="2000" dirty="0">
                <a:highlight>
                  <a:srgbClr val="FFFF00"/>
                </a:highlight>
              </a:rPr>
              <a:t> and </a:t>
            </a:r>
            <a:r>
              <a:rPr lang="en-US" sz="2000" u="sng" dirty="0">
                <a:highlight>
                  <a:srgbClr val="FFFF00"/>
                </a:highlight>
              </a:rPr>
              <a:t>solve problems</a:t>
            </a:r>
          </a:p>
        </p:txBody>
      </p:sp>
    </p:spTree>
    <p:extLst>
      <p:ext uri="{BB962C8B-B14F-4D97-AF65-F5344CB8AC3E}">
        <p14:creationId xmlns:p14="http://schemas.microsoft.com/office/powerpoint/2010/main" val="108511140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76482D5-FAE0-133B-EE34-A6E521DBC160}"/>
              </a:ext>
            </a:extLst>
          </p:cNvPr>
          <p:cNvSpPr/>
          <p:nvPr/>
        </p:nvSpPr>
        <p:spPr>
          <a:xfrm>
            <a:off x="7200857" y="5344557"/>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EC95462-67E5-A545-E582-E07B4C446F7B}"/>
              </a:ext>
            </a:extLst>
          </p:cNvPr>
          <p:cNvPicPr>
            <a:picLocks noChangeAspect="1"/>
          </p:cNvPicPr>
          <p:nvPr/>
        </p:nvPicPr>
        <p:blipFill>
          <a:blip r:embed="rId3"/>
          <a:stretch>
            <a:fillRect/>
          </a:stretch>
        </p:blipFill>
        <p:spPr>
          <a:xfrm>
            <a:off x="1088211" y="2225294"/>
            <a:ext cx="6967577" cy="4346083"/>
          </a:xfrm>
          <a:prstGeom prst="rect">
            <a:avLst/>
          </a:prstGeom>
        </p:spPr>
      </p:pic>
      <p:sp>
        <p:nvSpPr>
          <p:cNvPr id="10" name="Google Shape;136;p26">
            <a:extLst>
              <a:ext uri="{FF2B5EF4-FFF2-40B4-BE49-F238E27FC236}">
                <a16:creationId xmlns:a16="http://schemas.microsoft.com/office/drawing/2014/main" id="{342787F7-20B8-D0FE-34CB-B61A0D388D63}"/>
              </a:ext>
            </a:extLst>
          </p:cNvPr>
          <p:cNvSpPr txBox="1">
            <a:spLocks/>
          </p:cNvSpPr>
          <p:nvPr/>
        </p:nvSpPr>
        <p:spPr>
          <a:xfrm>
            <a:off x="743100" y="542550"/>
            <a:ext cx="7657800" cy="17492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Assignments – Hide hints by default</a:t>
            </a:r>
            <a:endParaRPr lang="en-US" sz="2800" dirty="0">
              <a:highlight>
                <a:srgbClr val="FFFF00"/>
              </a:highlight>
            </a:endParaRPr>
          </a:p>
          <a:p>
            <a:pPr marL="1257300" lvl="2">
              <a:spcBef>
                <a:spcPts val="0"/>
              </a:spcBef>
              <a:spcAft>
                <a:spcPts val="600"/>
              </a:spcAft>
              <a:buSzPts val="3200"/>
            </a:pPr>
            <a:endParaRPr lang="en-US" dirty="0"/>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
        <p:nvSpPr>
          <p:cNvPr id="2" name="TextBox 1">
            <a:extLst>
              <a:ext uri="{FF2B5EF4-FFF2-40B4-BE49-F238E27FC236}">
                <a16:creationId xmlns:a16="http://schemas.microsoft.com/office/drawing/2014/main" id="{B355A69B-E6EB-2D2B-6167-720006414843}"/>
              </a:ext>
            </a:extLst>
          </p:cNvPr>
          <p:cNvSpPr txBox="1"/>
          <p:nvPr/>
        </p:nvSpPr>
        <p:spPr>
          <a:xfrm>
            <a:off x="4058122" y="5821941"/>
            <a:ext cx="5116106" cy="707886"/>
          </a:xfrm>
          <a:prstGeom prst="rect">
            <a:avLst/>
          </a:prstGeom>
          <a:noFill/>
        </p:spPr>
        <p:txBody>
          <a:bodyPr wrap="square">
            <a:spAutoFit/>
          </a:bodyPr>
          <a:lstStyle/>
          <a:p>
            <a:pPr algn="ctr"/>
            <a:r>
              <a:rPr lang="en-US" sz="2000" dirty="0">
                <a:highlight>
                  <a:srgbClr val="FFFF00"/>
                </a:highlight>
              </a:rPr>
              <a:t>The ability to follow instructions +</a:t>
            </a:r>
          </a:p>
          <a:p>
            <a:pPr algn="ctr"/>
            <a:r>
              <a:rPr lang="en-US" sz="2000" dirty="0">
                <a:highlight>
                  <a:srgbClr val="FFFF00"/>
                </a:highlight>
              </a:rPr>
              <a:t>The ability to </a:t>
            </a:r>
            <a:r>
              <a:rPr lang="en-US" sz="2000" u="sng" dirty="0">
                <a:highlight>
                  <a:srgbClr val="FFFF00"/>
                </a:highlight>
              </a:rPr>
              <a:t>find solutions</a:t>
            </a:r>
            <a:r>
              <a:rPr lang="en-US" sz="2000" dirty="0">
                <a:highlight>
                  <a:srgbClr val="FFFF00"/>
                </a:highlight>
              </a:rPr>
              <a:t> and </a:t>
            </a:r>
            <a:r>
              <a:rPr lang="en-US" sz="2000" u="sng" dirty="0">
                <a:highlight>
                  <a:srgbClr val="FFFF00"/>
                </a:highlight>
              </a:rPr>
              <a:t>solve problems</a:t>
            </a:r>
          </a:p>
        </p:txBody>
      </p:sp>
      <p:sp>
        <p:nvSpPr>
          <p:cNvPr id="3" name="Rectangle 2">
            <a:extLst>
              <a:ext uri="{FF2B5EF4-FFF2-40B4-BE49-F238E27FC236}">
                <a16:creationId xmlns:a16="http://schemas.microsoft.com/office/drawing/2014/main" id="{5B5BC24D-519E-669A-6A32-6E34CE3B7AD6}"/>
              </a:ext>
            </a:extLst>
          </p:cNvPr>
          <p:cNvSpPr/>
          <p:nvPr/>
        </p:nvSpPr>
        <p:spPr>
          <a:xfrm>
            <a:off x="1227542" y="5517966"/>
            <a:ext cx="2921266" cy="30397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Hints</a:t>
            </a:r>
          </a:p>
        </p:txBody>
      </p:sp>
      <p:sp>
        <p:nvSpPr>
          <p:cNvPr id="4" name="Rectangle 3">
            <a:extLst>
              <a:ext uri="{FF2B5EF4-FFF2-40B4-BE49-F238E27FC236}">
                <a16:creationId xmlns:a16="http://schemas.microsoft.com/office/drawing/2014/main" id="{398FC49E-9623-2FE0-6256-5FA2A5C09837}"/>
              </a:ext>
            </a:extLst>
          </p:cNvPr>
          <p:cNvSpPr/>
          <p:nvPr/>
        </p:nvSpPr>
        <p:spPr>
          <a:xfrm>
            <a:off x="1227542" y="6087083"/>
            <a:ext cx="2921266" cy="30397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Hints</a:t>
            </a:r>
          </a:p>
        </p:txBody>
      </p:sp>
      <p:sp>
        <p:nvSpPr>
          <p:cNvPr id="5" name="Rectangle 4">
            <a:extLst>
              <a:ext uri="{FF2B5EF4-FFF2-40B4-BE49-F238E27FC236}">
                <a16:creationId xmlns:a16="http://schemas.microsoft.com/office/drawing/2014/main" id="{18EE5CAA-72A4-1856-F29C-31BE09E57CF6}"/>
              </a:ext>
            </a:extLst>
          </p:cNvPr>
          <p:cNvSpPr/>
          <p:nvPr/>
        </p:nvSpPr>
        <p:spPr>
          <a:xfrm>
            <a:off x="5090441" y="2428707"/>
            <a:ext cx="2921266" cy="3393234"/>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Hints</a:t>
            </a:r>
          </a:p>
        </p:txBody>
      </p:sp>
    </p:spTree>
    <p:extLst>
      <p:ext uri="{BB962C8B-B14F-4D97-AF65-F5344CB8AC3E}">
        <p14:creationId xmlns:p14="http://schemas.microsoft.com/office/powerpoint/2010/main" val="1319168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76482D5-FAE0-133B-EE34-A6E521DBC160}"/>
              </a:ext>
            </a:extLst>
          </p:cNvPr>
          <p:cNvSpPr/>
          <p:nvPr/>
        </p:nvSpPr>
        <p:spPr>
          <a:xfrm>
            <a:off x="7200857" y="5344557"/>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EC95462-67E5-A545-E582-E07B4C446F7B}"/>
              </a:ext>
            </a:extLst>
          </p:cNvPr>
          <p:cNvPicPr>
            <a:picLocks noChangeAspect="1"/>
          </p:cNvPicPr>
          <p:nvPr/>
        </p:nvPicPr>
        <p:blipFill>
          <a:blip r:embed="rId3"/>
          <a:stretch>
            <a:fillRect/>
          </a:stretch>
        </p:blipFill>
        <p:spPr>
          <a:xfrm>
            <a:off x="1088211" y="2225294"/>
            <a:ext cx="6967577" cy="4346083"/>
          </a:xfrm>
          <a:prstGeom prst="rect">
            <a:avLst/>
          </a:prstGeom>
        </p:spPr>
      </p:pic>
      <p:sp>
        <p:nvSpPr>
          <p:cNvPr id="10" name="Google Shape;136;p26">
            <a:extLst>
              <a:ext uri="{FF2B5EF4-FFF2-40B4-BE49-F238E27FC236}">
                <a16:creationId xmlns:a16="http://schemas.microsoft.com/office/drawing/2014/main" id="{342787F7-20B8-D0FE-34CB-B61A0D388D63}"/>
              </a:ext>
            </a:extLst>
          </p:cNvPr>
          <p:cNvSpPr txBox="1">
            <a:spLocks/>
          </p:cNvSpPr>
          <p:nvPr/>
        </p:nvSpPr>
        <p:spPr>
          <a:xfrm>
            <a:off x="743100" y="542550"/>
            <a:ext cx="7657800" cy="17492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Assignments – Hide hints by default</a:t>
            </a:r>
            <a:endParaRPr lang="en-US" sz="2800" dirty="0">
              <a:highlight>
                <a:srgbClr val="FFFF00"/>
              </a:highlight>
            </a:endParaRPr>
          </a:p>
          <a:p>
            <a:pPr marL="1257300" lvl="2">
              <a:spcBef>
                <a:spcPts val="0"/>
              </a:spcBef>
              <a:spcAft>
                <a:spcPts val="600"/>
              </a:spcAft>
              <a:buSzPts val="3200"/>
            </a:pPr>
            <a:endParaRPr lang="en-US" dirty="0"/>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
        <p:nvSpPr>
          <p:cNvPr id="2" name="TextBox 1">
            <a:extLst>
              <a:ext uri="{FF2B5EF4-FFF2-40B4-BE49-F238E27FC236}">
                <a16:creationId xmlns:a16="http://schemas.microsoft.com/office/drawing/2014/main" id="{B355A69B-E6EB-2D2B-6167-720006414843}"/>
              </a:ext>
            </a:extLst>
          </p:cNvPr>
          <p:cNvSpPr txBox="1"/>
          <p:nvPr/>
        </p:nvSpPr>
        <p:spPr>
          <a:xfrm>
            <a:off x="4058122" y="5821941"/>
            <a:ext cx="5116106" cy="707886"/>
          </a:xfrm>
          <a:prstGeom prst="rect">
            <a:avLst/>
          </a:prstGeom>
          <a:noFill/>
        </p:spPr>
        <p:txBody>
          <a:bodyPr wrap="square">
            <a:spAutoFit/>
          </a:bodyPr>
          <a:lstStyle/>
          <a:p>
            <a:pPr algn="ctr"/>
            <a:r>
              <a:rPr lang="en-US" sz="2000" dirty="0"/>
              <a:t>The ability to follow instructions +</a:t>
            </a:r>
          </a:p>
          <a:p>
            <a:pPr algn="ctr"/>
            <a:r>
              <a:rPr lang="en-US" sz="2000" dirty="0"/>
              <a:t>The ability to </a:t>
            </a:r>
            <a:r>
              <a:rPr lang="en-US" sz="2000" u="sng" dirty="0"/>
              <a:t>find solutions</a:t>
            </a:r>
            <a:r>
              <a:rPr lang="en-US" sz="2000" dirty="0"/>
              <a:t> and </a:t>
            </a:r>
            <a:r>
              <a:rPr lang="en-US" sz="2000" u="sng" dirty="0"/>
              <a:t>solve problems</a:t>
            </a:r>
          </a:p>
        </p:txBody>
      </p:sp>
      <p:sp>
        <p:nvSpPr>
          <p:cNvPr id="3" name="Rectangle 2">
            <a:extLst>
              <a:ext uri="{FF2B5EF4-FFF2-40B4-BE49-F238E27FC236}">
                <a16:creationId xmlns:a16="http://schemas.microsoft.com/office/drawing/2014/main" id="{5B5BC24D-519E-669A-6A32-6E34CE3B7AD6}"/>
              </a:ext>
            </a:extLst>
          </p:cNvPr>
          <p:cNvSpPr/>
          <p:nvPr/>
        </p:nvSpPr>
        <p:spPr>
          <a:xfrm>
            <a:off x="1227542" y="5517966"/>
            <a:ext cx="2921266" cy="30397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Hint: </a:t>
            </a:r>
            <a:r>
              <a:rPr lang="en-US" sz="1400" dirty="0">
                <a:solidFill>
                  <a:schemeClr val="tx1"/>
                </a:solidFill>
                <a:highlight>
                  <a:srgbClr val="FFFF00"/>
                </a:highlight>
              </a:rPr>
              <a:t>Google “Download Arduino IDE”</a:t>
            </a:r>
          </a:p>
        </p:txBody>
      </p:sp>
      <p:sp>
        <p:nvSpPr>
          <p:cNvPr id="4" name="Rectangle 3">
            <a:extLst>
              <a:ext uri="{FF2B5EF4-FFF2-40B4-BE49-F238E27FC236}">
                <a16:creationId xmlns:a16="http://schemas.microsoft.com/office/drawing/2014/main" id="{398FC49E-9623-2FE0-6256-5FA2A5C09837}"/>
              </a:ext>
            </a:extLst>
          </p:cNvPr>
          <p:cNvSpPr/>
          <p:nvPr/>
        </p:nvSpPr>
        <p:spPr>
          <a:xfrm>
            <a:off x="1227542" y="6087083"/>
            <a:ext cx="2921266" cy="30397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Hints</a:t>
            </a:r>
          </a:p>
        </p:txBody>
      </p:sp>
      <p:sp>
        <p:nvSpPr>
          <p:cNvPr id="5" name="Rectangle 4">
            <a:extLst>
              <a:ext uri="{FF2B5EF4-FFF2-40B4-BE49-F238E27FC236}">
                <a16:creationId xmlns:a16="http://schemas.microsoft.com/office/drawing/2014/main" id="{18EE5CAA-72A4-1856-F29C-31BE09E57CF6}"/>
              </a:ext>
            </a:extLst>
          </p:cNvPr>
          <p:cNvSpPr/>
          <p:nvPr/>
        </p:nvSpPr>
        <p:spPr>
          <a:xfrm>
            <a:off x="5090441" y="2428707"/>
            <a:ext cx="2921266" cy="3393234"/>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Hints</a:t>
            </a:r>
          </a:p>
        </p:txBody>
      </p:sp>
    </p:spTree>
    <p:extLst>
      <p:ext uri="{BB962C8B-B14F-4D97-AF65-F5344CB8AC3E}">
        <p14:creationId xmlns:p14="http://schemas.microsoft.com/office/powerpoint/2010/main" val="24860456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76482D5-FAE0-133B-EE34-A6E521DBC160}"/>
              </a:ext>
            </a:extLst>
          </p:cNvPr>
          <p:cNvSpPr/>
          <p:nvPr/>
        </p:nvSpPr>
        <p:spPr>
          <a:xfrm>
            <a:off x="7200857" y="5344557"/>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EC95462-67E5-A545-E582-E07B4C446F7B}"/>
              </a:ext>
            </a:extLst>
          </p:cNvPr>
          <p:cNvPicPr>
            <a:picLocks noChangeAspect="1"/>
          </p:cNvPicPr>
          <p:nvPr/>
        </p:nvPicPr>
        <p:blipFill>
          <a:blip r:embed="rId3"/>
          <a:stretch>
            <a:fillRect/>
          </a:stretch>
        </p:blipFill>
        <p:spPr>
          <a:xfrm>
            <a:off x="1088211" y="2225294"/>
            <a:ext cx="6967577" cy="4346083"/>
          </a:xfrm>
          <a:prstGeom prst="rect">
            <a:avLst/>
          </a:prstGeom>
        </p:spPr>
      </p:pic>
      <p:sp>
        <p:nvSpPr>
          <p:cNvPr id="10" name="Google Shape;136;p26">
            <a:extLst>
              <a:ext uri="{FF2B5EF4-FFF2-40B4-BE49-F238E27FC236}">
                <a16:creationId xmlns:a16="http://schemas.microsoft.com/office/drawing/2014/main" id="{342787F7-20B8-D0FE-34CB-B61A0D388D63}"/>
              </a:ext>
            </a:extLst>
          </p:cNvPr>
          <p:cNvSpPr txBox="1">
            <a:spLocks/>
          </p:cNvSpPr>
          <p:nvPr/>
        </p:nvSpPr>
        <p:spPr>
          <a:xfrm>
            <a:off x="743100" y="542550"/>
            <a:ext cx="7657800" cy="17492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Assignments – Hide hints by default</a:t>
            </a:r>
            <a:endParaRPr lang="en-US" sz="2800" dirty="0">
              <a:highlight>
                <a:srgbClr val="FFFF00"/>
              </a:highlight>
            </a:endParaRPr>
          </a:p>
          <a:p>
            <a:pPr marL="1257300" lvl="2">
              <a:spcBef>
                <a:spcPts val="0"/>
              </a:spcBef>
              <a:spcAft>
                <a:spcPts val="600"/>
              </a:spcAft>
              <a:buSzPts val="3200"/>
            </a:pPr>
            <a:endParaRPr lang="en-US" dirty="0"/>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
        <p:nvSpPr>
          <p:cNvPr id="2" name="TextBox 1">
            <a:extLst>
              <a:ext uri="{FF2B5EF4-FFF2-40B4-BE49-F238E27FC236}">
                <a16:creationId xmlns:a16="http://schemas.microsoft.com/office/drawing/2014/main" id="{B355A69B-E6EB-2D2B-6167-720006414843}"/>
              </a:ext>
            </a:extLst>
          </p:cNvPr>
          <p:cNvSpPr txBox="1"/>
          <p:nvPr/>
        </p:nvSpPr>
        <p:spPr>
          <a:xfrm>
            <a:off x="4058122" y="5821941"/>
            <a:ext cx="5116106" cy="707886"/>
          </a:xfrm>
          <a:prstGeom prst="rect">
            <a:avLst/>
          </a:prstGeom>
          <a:noFill/>
        </p:spPr>
        <p:txBody>
          <a:bodyPr wrap="square">
            <a:spAutoFit/>
          </a:bodyPr>
          <a:lstStyle/>
          <a:p>
            <a:pPr algn="ctr"/>
            <a:r>
              <a:rPr lang="en-US" sz="2000" dirty="0"/>
              <a:t>The ability to follow instructions +</a:t>
            </a:r>
          </a:p>
          <a:p>
            <a:pPr algn="ctr"/>
            <a:r>
              <a:rPr lang="en-US" sz="2000" dirty="0"/>
              <a:t>The ability to </a:t>
            </a:r>
            <a:r>
              <a:rPr lang="en-US" sz="2000" u="sng" dirty="0"/>
              <a:t>find solutions</a:t>
            </a:r>
            <a:r>
              <a:rPr lang="en-US" sz="2000" dirty="0"/>
              <a:t> and </a:t>
            </a:r>
            <a:r>
              <a:rPr lang="en-US" sz="2000" u="sng" dirty="0"/>
              <a:t>solve problems</a:t>
            </a:r>
          </a:p>
        </p:txBody>
      </p:sp>
      <p:sp>
        <p:nvSpPr>
          <p:cNvPr id="3" name="Rectangle 2">
            <a:extLst>
              <a:ext uri="{FF2B5EF4-FFF2-40B4-BE49-F238E27FC236}">
                <a16:creationId xmlns:a16="http://schemas.microsoft.com/office/drawing/2014/main" id="{5B5BC24D-519E-669A-6A32-6E34CE3B7AD6}"/>
              </a:ext>
            </a:extLst>
          </p:cNvPr>
          <p:cNvSpPr/>
          <p:nvPr/>
        </p:nvSpPr>
        <p:spPr>
          <a:xfrm>
            <a:off x="1227542" y="5517966"/>
            <a:ext cx="2921266" cy="30397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Hints</a:t>
            </a:r>
          </a:p>
        </p:txBody>
      </p:sp>
      <p:sp>
        <p:nvSpPr>
          <p:cNvPr id="4" name="Rectangle 3">
            <a:extLst>
              <a:ext uri="{FF2B5EF4-FFF2-40B4-BE49-F238E27FC236}">
                <a16:creationId xmlns:a16="http://schemas.microsoft.com/office/drawing/2014/main" id="{398FC49E-9623-2FE0-6256-5FA2A5C09837}"/>
              </a:ext>
            </a:extLst>
          </p:cNvPr>
          <p:cNvSpPr/>
          <p:nvPr/>
        </p:nvSpPr>
        <p:spPr>
          <a:xfrm>
            <a:off x="1227542" y="6087083"/>
            <a:ext cx="2921266" cy="30397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Hints</a:t>
            </a:r>
          </a:p>
        </p:txBody>
      </p:sp>
      <p:sp>
        <p:nvSpPr>
          <p:cNvPr id="5" name="Rectangle 4">
            <a:extLst>
              <a:ext uri="{FF2B5EF4-FFF2-40B4-BE49-F238E27FC236}">
                <a16:creationId xmlns:a16="http://schemas.microsoft.com/office/drawing/2014/main" id="{18EE5CAA-72A4-1856-F29C-31BE09E57CF6}"/>
              </a:ext>
            </a:extLst>
          </p:cNvPr>
          <p:cNvSpPr/>
          <p:nvPr/>
        </p:nvSpPr>
        <p:spPr>
          <a:xfrm>
            <a:off x="5090441" y="2428707"/>
            <a:ext cx="2921266" cy="3393234"/>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Hints</a:t>
            </a:r>
          </a:p>
        </p:txBody>
      </p:sp>
      <p:sp>
        <p:nvSpPr>
          <p:cNvPr id="7" name="TextBox 6">
            <a:extLst>
              <a:ext uri="{FF2B5EF4-FFF2-40B4-BE49-F238E27FC236}">
                <a16:creationId xmlns:a16="http://schemas.microsoft.com/office/drawing/2014/main" id="{FBCF67A8-E6A3-555F-7142-766B1AEAD060}"/>
              </a:ext>
            </a:extLst>
          </p:cNvPr>
          <p:cNvSpPr txBox="1"/>
          <p:nvPr/>
        </p:nvSpPr>
        <p:spPr>
          <a:xfrm>
            <a:off x="6495693" y="2171570"/>
            <a:ext cx="2121430" cy="923330"/>
          </a:xfrm>
          <a:prstGeom prst="rect">
            <a:avLst/>
          </a:prstGeom>
          <a:noFill/>
        </p:spPr>
        <p:txBody>
          <a:bodyPr wrap="square">
            <a:spAutoFit/>
          </a:bodyPr>
          <a:lstStyle/>
          <a:p>
            <a:pPr algn="r"/>
            <a:r>
              <a:rPr lang="en-US" dirty="0">
                <a:highlight>
                  <a:srgbClr val="FFFF00"/>
                </a:highlight>
              </a:rPr>
              <a:t>Illusional scarcity: by allowed # of hints</a:t>
            </a:r>
          </a:p>
          <a:p>
            <a:pPr algn="r"/>
            <a:r>
              <a:rPr lang="en-US" dirty="0">
                <a:highlight>
                  <a:srgbClr val="FFFF00"/>
                </a:highlight>
              </a:rPr>
              <a:t>or the point system</a:t>
            </a:r>
          </a:p>
        </p:txBody>
      </p:sp>
      <p:sp>
        <p:nvSpPr>
          <p:cNvPr id="8" name="TextBox 7">
            <a:extLst>
              <a:ext uri="{FF2B5EF4-FFF2-40B4-BE49-F238E27FC236}">
                <a16:creationId xmlns:a16="http://schemas.microsoft.com/office/drawing/2014/main" id="{F9726E3F-92B4-709E-E1B2-31E9BD756F2E}"/>
              </a:ext>
            </a:extLst>
          </p:cNvPr>
          <p:cNvSpPr txBox="1"/>
          <p:nvPr/>
        </p:nvSpPr>
        <p:spPr>
          <a:xfrm>
            <a:off x="997109" y="2171570"/>
            <a:ext cx="2040815" cy="307777"/>
          </a:xfrm>
          <a:prstGeom prst="rect">
            <a:avLst/>
          </a:prstGeom>
          <a:noFill/>
          <a:ln w="12700">
            <a:noFill/>
          </a:ln>
        </p:spPr>
        <p:txBody>
          <a:bodyPr wrap="square">
            <a:spAutoFit/>
          </a:bodyPr>
          <a:lstStyle/>
          <a:p>
            <a:pPr algn="ctr"/>
            <a:r>
              <a:rPr lang="en-US" sz="1400" i="1" dirty="0">
                <a:highlight>
                  <a:srgbClr val="FFFF00"/>
                </a:highlight>
              </a:rPr>
              <a:t>My remaining points: 500</a:t>
            </a:r>
          </a:p>
        </p:txBody>
      </p:sp>
      <p:sp>
        <p:nvSpPr>
          <p:cNvPr id="12" name="TextBox 11">
            <a:extLst>
              <a:ext uri="{FF2B5EF4-FFF2-40B4-BE49-F238E27FC236}">
                <a16:creationId xmlns:a16="http://schemas.microsoft.com/office/drawing/2014/main" id="{435051FA-5572-4430-B0CC-4DBCFDD90649}"/>
              </a:ext>
            </a:extLst>
          </p:cNvPr>
          <p:cNvSpPr txBox="1"/>
          <p:nvPr/>
        </p:nvSpPr>
        <p:spPr>
          <a:xfrm>
            <a:off x="874750" y="5514164"/>
            <a:ext cx="1850630" cy="307777"/>
          </a:xfrm>
          <a:prstGeom prst="rect">
            <a:avLst/>
          </a:prstGeom>
          <a:noFill/>
          <a:ln w="12700">
            <a:noFill/>
          </a:ln>
        </p:spPr>
        <p:txBody>
          <a:bodyPr wrap="square">
            <a:spAutoFit/>
          </a:bodyPr>
          <a:lstStyle/>
          <a:p>
            <a:pPr algn="ctr"/>
            <a:r>
              <a:rPr lang="en-US" sz="1100" i="1" dirty="0">
                <a:highlight>
                  <a:srgbClr val="FFFF00"/>
                </a:highlight>
              </a:rPr>
              <a:t>Unlock with </a:t>
            </a:r>
            <a:r>
              <a:rPr lang="en-US" sz="1400" i="1" dirty="0">
                <a:highlight>
                  <a:srgbClr val="FFFF00"/>
                </a:highlight>
              </a:rPr>
              <a:t>3 points</a:t>
            </a:r>
          </a:p>
        </p:txBody>
      </p:sp>
      <p:sp>
        <p:nvSpPr>
          <p:cNvPr id="13" name="TextBox 12">
            <a:extLst>
              <a:ext uri="{FF2B5EF4-FFF2-40B4-BE49-F238E27FC236}">
                <a16:creationId xmlns:a16="http://schemas.microsoft.com/office/drawing/2014/main" id="{C30E9C0A-6672-821B-A2A8-A94BB89F11E6}"/>
              </a:ext>
            </a:extLst>
          </p:cNvPr>
          <p:cNvSpPr txBox="1"/>
          <p:nvPr/>
        </p:nvSpPr>
        <p:spPr>
          <a:xfrm>
            <a:off x="874750" y="6083281"/>
            <a:ext cx="1850630" cy="307777"/>
          </a:xfrm>
          <a:prstGeom prst="rect">
            <a:avLst/>
          </a:prstGeom>
          <a:noFill/>
          <a:ln w="12700">
            <a:noFill/>
          </a:ln>
        </p:spPr>
        <p:txBody>
          <a:bodyPr wrap="square">
            <a:spAutoFit/>
          </a:bodyPr>
          <a:lstStyle/>
          <a:p>
            <a:pPr algn="ctr"/>
            <a:r>
              <a:rPr lang="en-US" sz="1100" i="1" dirty="0">
                <a:highlight>
                  <a:srgbClr val="FFFF00"/>
                </a:highlight>
              </a:rPr>
              <a:t>Unlock with </a:t>
            </a:r>
            <a:r>
              <a:rPr lang="en-US" sz="1400" i="1" dirty="0">
                <a:highlight>
                  <a:srgbClr val="FFFF00"/>
                </a:highlight>
              </a:rPr>
              <a:t>2 points</a:t>
            </a:r>
          </a:p>
        </p:txBody>
      </p:sp>
      <p:sp>
        <p:nvSpPr>
          <p:cNvPr id="14" name="TextBox 13">
            <a:extLst>
              <a:ext uri="{FF2B5EF4-FFF2-40B4-BE49-F238E27FC236}">
                <a16:creationId xmlns:a16="http://schemas.microsoft.com/office/drawing/2014/main" id="{30454088-8E67-5998-C7DC-97ADD01A1109}"/>
              </a:ext>
            </a:extLst>
          </p:cNvPr>
          <p:cNvSpPr txBox="1"/>
          <p:nvPr/>
        </p:nvSpPr>
        <p:spPr>
          <a:xfrm>
            <a:off x="4702166" y="3978993"/>
            <a:ext cx="1850630" cy="307777"/>
          </a:xfrm>
          <a:prstGeom prst="rect">
            <a:avLst/>
          </a:prstGeom>
          <a:noFill/>
          <a:ln w="12700">
            <a:noFill/>
          </a:ln>
        </p:spPr>
        <p:txBody>
          <a:bodyPr wrap="square">
            <a:spAutoFit/>
          </a:bodyPr>
          <a:lstStyle/>
          <a:p>
            <a:pPr algn="ctr"/>
            <a:r>
              <a:rPr lang="en-US" sz="1100" i="1" dirty="0">
                <a:highlight>
                  <a:srgbClr val="FFFF00"/>
                </a:highlight>
              </a:rPr>
              <a:t>Unlock with </a:t>
            </a:r>
            <a:r>
              <a:rPr lang="en-US" sz="1400" i="1" dirty="0">
                <a:highlight>
                  <a:srgbClr val="FFFF00"/>
                </a:highlight>
              </a:rPr>
              <a:t>10 points</a:t>
            </a:r>
          </a:p>
        </p:txBody>
      </p:sp>
    </p:spTree>
    <p:extLst>
      <p:ext uri="{BB962C8B-B14F-4D97-AF65-F5344CB8AC3E}">
        <p14:creationId xmlns:p14="http://schemas.microsoft.com/office/powerpoint/2010/main" val="18795988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76482D5-FAE0-133B-EE34-A6E521DBC160}"/>
              </a:ext>
            </a:extLst>
          </p:cNvPr>
          <p:cNvSpPr/>
          <p:nvPr/>
        </p:nvSpPr>
        <p:spPr>
          <a:xfrm>
            <a:off x="7200857" y="5344557"/>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Google Shape;136;p26">
            <a:extLst>
              <a:ext uri="{FF2B5EF4-FFF2-40B4-BE49-F238E27FC236}">
                <a16:creationId xmlns:a16="http://schemas.microsoft.com/office/drawing/2014/main" id="{342787F7-20B8-D0FE-34CB-B61A0D388D63}"/>
              </a:ext>
            </a:extLst>
          </p:cNvPr>
          <p:cNvSpPr txBox="1">
            <a:spLocks/>
          </p:cNvSpPr>
          <p:nvPr/>
        </p:nvSpPr>
        <p:spPr>
          <a:xfrm>
            <a:off x="743100" y="542550"/>
            <a:ext cx="7657800" cy="17492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Assignments – </a:t>
            </a:r>
            <a:r>
              <a:rPr lang="en-US" sz="2400" dirty="0"/>
              <a:t>Automated performance evaluation</a:t>
            </a:r>
            <a:endParaRPr lang="en-US" sz="2800" dirty="0">
              <a:highlight>
                <a:srgbClr val="FFFF00"/>
              </a:highlight>
            </a:endParaRPr>
          </a:p>
          <a:p>
            <a:pPr marL="1257300" lvl="2">
              <a:spcBef>
                <a:spcPts val="0"/>
              </a:spcBef>
              <a:spcAft>
                <a:spcPts val="600"/>
              </a:spcAft>
              <a:buSzPts val="3200"/>
            </a:pPr>
            <a:endParaRPr lang="en-US" dirty="0"/>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pic>
        <p:nvPicPr>
          <p:cNvPr id="3" name="Picture 2">
            <a:extLst>
              <a:ext uri="{FF2B5EF4-FFF2-40B4-BE49-F238E27FC236}">
                <a16:creationId xmlns:a16="http://schemas.microsoft.com/office/drawing/2014/main" id="{468D4066-299C-487E-A6B9-3A92EB9AFAA9}"/>
              </a:ext>
            </a:extLst>
          </p:cNvPr>
          <p:cNvPicPr>
            <a:picLocks noChangeAspect="1"/>
          </p:cNvPicPr>
          <p:nvPr/>
        </p:nvPicPr>
        <p:blipFill>
          <a:blip r:embed="rId3"/>
          <a:stretch>
            <a:fillRect/>
          </a:stretch>
        </p:blipFill>
        <p:spPr>
          <a:xfrm>
            <a:off x="884172" y="2248378"/>
            <a:ext cx="7375656" cy="4322999"/>
          </a:xfrm>
          <a:prstGeom prst="rect">
            <a:avLst/>
          </a:prstGeom>
        </p:spPr>
      </p:pic>
      <p:sp>
        <p:nvSpPr>
          <p:cNvPr id="4" name="Rectangle 3">
            <a:extLst>
              <a:ext uri="{FF2B5EF4-FFF2-40B4-BE49-F238E27FC236}">
                <a16:creationId xmlns:a16="http://schemas.microsoft.com/office/drawing/2014/main" id="{BB2C3225-BBF1-93DF-993D-1699376AD8D7}"/>
              </a:ext>
            </a:extLst>
          </p:cNvPr>
          <p:cNvSpPr/>
          <p:nvPr/>
        </p:nvSpPr>
        <p:spPr>
          <a:xfrm>
            <a:off x="933583" y="2380463"/>
            <a:ext cx="3162324" cy="1900978"/>
          </a:xfrm>
          <a:prstGeom prst="rect">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Unlocked hints</a:t>
            </a:r>
          </a:p>
        </p:txBody>
      </p:sp>
      <p:sp>
        <p:nvSpPr>
          <p:cNvPr id="6" name="Rectangle 5">
            <a:extLst>
              <a:ext uri="{FF2B5EF4-FFF2-40B4-BE49-F238E27FC236}">
                <a16:creationId xmlns:a16="http://schemas.microsoft.com/office/drawing/2014/main" id="{15B267E4-E270-132C-1690-1676C5B90A02}"/>
              </a:ext>
            </a:extLst>
          </p:cNvPr>
          <p:cNvSpPr/>
          <p:nvPr/>
        </p:nvSpPr>
        <p:spPr>
          <a:xfrm>
            <a:off x="5164752" y="5405866"/>
            <a:ext cx="2921266" cy="30397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Hints</a:t>
            </a:r>
          </a:p>
        </p:txBody>
      </p:sp>
      <p:sp>
        <p:nvSpPr>
          <p:cNvPr id="7" name="TextBox 6">
            <a:extLst>
              <a:ext uri="{FF2B5EF4-FFF2-40B4-BE49-F238E27FC236}">
                <a16:creationId xmlns:a16="http://schemas.microsoft.com/office/drawing/2014/main" id="{6ED8DBB7-2AB6-2D8F-B65B-720531FA202C}"/>
              </a:ext>
            </a:extLst>
          </p:cNvPr>
          <p:cNvSpPr txBox="1"/>
          <p:nvPr/>
        </p:nvSpPr>
        <p:spPr>
          <a:xfrm>
            <a:off x="4811960" y="5402064"/>
            <a:ext cx="1850630" cy="307777"/>
          </a:xfrm>
          <a:prstGeom prst="rect">
            <a:avLst/>
          </a:prstGeom>
          <a:noFill/>
          <a:ln w="12700">
            <a:noFill/>
          </a:ln>
        </p:spPr>
        <p:txBody>
          <a:bodyPr wrap="square">
            <a:spAutoFit/>
          </a:bodyPr>
          <a:lstStyle/>
          <a:p>
            <a:pPr algn="ctr"/>
            <a:r>
              <a:rPr lang="en-US" sz="1100" i="1" dirty="0">
                <a:highlight>
                  <a:srgbClr val="FEFBFC"/>
                </a:highlight>
              </a:rPr>
              <a:t>Unlock with </a:t>
            </a:r>
            <a:r>
              <a:rPr lang="en-US" sz="1400" i="1" dirty="0">
                <a:highlight>
                  <a:srgbClr val="FEFBFC"/>
                </a:highlight>
              </a:rPr>
              <a:t>1 points</a:t>
            </a:r>
          </a:p>
        </p:txBody>
      </p:sp>
      <p:sp>
        <p:nvSpPr>
          <p:cNvPr id="14" name="Rectangle 13">
            <a:extLst>
              <a:ext uri="{FF2B5EF4-FFF2-40B4-BE49-F238E27FC236}">
                <a16:creationId xmlns:a16="http://schemas.microsoft.com/office/drawing/2014/main" id="{65F2F9B1-B0F9-8713-9313-044000EC5D7C}"/>
              </a:ext>
            </a:extLst>
          </p:cNvPr>
          <p:cNvSpPr/>
          <p:nvPr/>
        </p:nvSpPr>
        <p:spPr>
          <a:xfrm>
            <a:off x="932289" y="4281441"/>
            <a:ext cx="3162324" cy="2289936"/>
          </a:xfrm>
          <a:prstGeom prst="rect">
            <a:avLst/>
          </a:prstGeom>
          <a:noFill/>
          <a:ln w="254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Unlocked hints</a:t>
            </a:r>
          </a:p>
        </p:txBody>
      </p:sp>
      <p:sp>
        <p:nvSpPr>
          <p:cNvPr id="8" name="TextBox 7">
            <a:extLst>
              <a:ext uri="{FF2B5EF4-FFF2-40B4-BE49-F238E27FC236}">
                <a16:creationId xmlns:a16="http://schemas.microsoft.com/office/drawing/2014/main" id="{8355AF82-32F4-68F9-4242-27F8CD6E3C0D}"/>
              </a:ext>
            </a:extLst>
          </p:cNvPr>
          <p:cNvSpPr txBox="1"/>
          <p:nvPr/>
        </p:nvSpPr>
        <p:spPr>
          <a:xfrm>
            <a:off x="3734745" y="5709356"/>
            <a:ext cx="1674510" cy="923330"/>
          </a:xfrm>
          <a:prstGeom prst="rect">
            <a:avLst/>
          </a:prstGeom>
          <a:noFill/>
        </p:spPr>
        <p:txBody>
          <a:bodyPr wrap="square">
            <a:spAutoFit/>
          </a:bodyPr>
          <a:lstStyle/>
          <a:p>
            <a:pPr algn="ctr"/>
            <a:r>
              <a:rPr lang="en-US" dirty="0">
                <a:highlight>
                  <a:srgbClr val="FFFF00"/>
                </a:highlight>
              </a:rPr>
              <a:t>(Partially) Automated check point</a:t>
            </a:r>
          </a:p>
        </p:txBody>
      </p:sp>
      <p:sp>
        <p:nvSpPr>
          <p:cNvPr id="15" name="Rectangle 14">
            <a:extLst>
              <a:ext uri="{FF2B5EF4-FFF2-40B4-BE49-F238E27FC236}">
                <a16:creationId xmlns:a16="http://schemas.microsoft.com/office/drawing/2014/main" id="{6289D7D0-AB7E-29F8-7F5F-3F5E7906F85A}"/>
              </a:ext>
            </a:extLst>
          </p:cNvPr>
          <p:cNvSpPr/>
          <p:nvPr/>
        </p:nvSpPr>
        <p:spPr>
          <a:xfrm>
            <a:off x="5048093" y="2380462"/>
            <a:ext cx="3162324" cy="2765871"/>
          </a:xfrm>
          <a:prstGeom prst="rect">
            <a:avLst/>
          </a:prstGeom>
          <a:noFill/>
          <a:ln w="254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Unlocked hints</a:t>
            </a:r>
          </a:p>
        </p:txBody>
      </p:sp>
      <p:sp>
        <p:nvSpPr>
          <p:cNvPr id="21" name="TextBox 20">
            <a:extLst>
              <a:ext uri="{FF2B5EF4-FFF2-40B4-BE49-F238E27FC236}">
                <a16:creationId xmlns:a16="http://schemas.microsoft.com/office/drawing/2014/main" id="{401A121D-657A-78ED-D32A-4492EA2393C7}"/>
              </a:ext>
            </a:extLst>
          </p:cNvPr>
          <p:cNvSpPr txBox="1"/>
          <p:nvPr/>
        </p:nvSpPr>
        <p:spPr>
          <a:xfrm>
            <a:off x="7069481" y="2243289"/>
            <a:ext cx="1822018" cy="738664"/>
          </a:xfrm>
          <a:prstGeom prst="rect">
            <a:avLst/>
          </a:prstGeom>
          <a:solidFill>
            <a:schemeClr val="bg1"/>
          </a:solidFill>
          <a:ln w="38100">
            <a:solidFill>
              <a:srgbClr val="0000FF"/>
            </a:solidFill>
          </a:ln>
        </p:spPr>
        <p:txBody>
          <a:bodyPr wrap="square">
            <a:spAutoFit/>
          </a:bodyPr>
          <a:lstStyle/>
          <a:p>
            <a:pPr algn="ctr"/>
            <a:r>
              <a:rPr lang="en-US" sz="1400" dirty="0">
                <a:solidFill>
                  <a:srgbClr val="0000FF"/>
                </a:solidFill>
              </a:rPr>
              <a:t>Checkpoint-1: Pass this check point to get </a:t>
            </a:r>
            <a:r>
              <a:rPr lang="en-US" sz="1400" dirty="0">
                <a:solidFill>
                  <a:srgbClr val="0000FF"/>
                </a:solidFill>
                <a:highlight>
                  <a:srgbClr val="FFFF00"/>
                </a:highlight>
              </a:rPr>
              <a:t>5 points.</a:t>
            </a:r>
          </a:p>
        </p:txBody>
      </p:sp>
    </p:spTree>
    <p:extLst>
      <p:ext uri="{BB962C8B-B14F-4D97-AF65-F5344CB8AC3E}">
        <p14:creationId xmlns:p14="http://schemas.microsoft.com/office/powerpoint/2010/main" val="65331277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76482D5-FAE0-133B-EE34-A6E521DBC160}"/>
              </a:ext>
            </a:extLst>
          </p:cNvPr>
          <p:cNvSpPr/>
          <p:nvPr/>
        </p:nvSpPr>
        <p:spPr>
          <a:xfrm>
            <a:off x="7200857" y="5344557"/>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Google Shape;136;p26">
            <a:extLst>
              <a:ext uri="{FF2B5EF4-FFF2-40B4-BE49-F238E27FC236}">
                <a16:creationId xmlns:a16="http://schemas.microsoft.com/office/drawing/2014/main" id="{342787F7-20B8-D0FE-34CB-B61A0D388D63}"/>
              </a:ext>
            </a:extLst>
          </p:cNvPr>
          <p:cNvSpPr txBox="1">
            <a:spLocks/>
          </p:cNvSpPr>
          <p:nvPr/>
        </p:nvSpPr>
        <p:spPr>
          <a:xfrm>
            <a:off x="743100" y="542550"/>
            <a:ext cx="7657800" cy="17492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Assignments – </a:t>
            </a:r>
            <a:r>
              <a:rPr lang="en-US" sz="2400" dirty="0"/>
              <a:t>Automated performance evaluation</a:t>
            </a:r>
            <a:endParaRPr lang="en-US" sz="2800" dirty="0">
              <a:highlight>
                <a:srgbClr val="FFFF00"/>
              </a:highlight>
            </a:endParaRPr>
          </a:p>
          <a:p>
            <a:pPr marL="1257300" lvl="2">
              <a:spcBef>
                <a:spcPts val="0"/>
              </a:spcBef>
              <a:spcAft>
                <a:spcPts val="600"/>
              </a:spcAft>
              <a:buSzPts val="3200"/>
            </a:pPr>
            <a:endParaRPr lang="en-US" dirty="0"/>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pic>
        <p:nvPicPr>
          <p:cNvPr id="3" name="Picture 2">
            <a:extLst>
              <a:ext uri="{FF2B5EF4-FFF2-40B4-BE49-F238E27FC236}">
                <a16:creationId xmlns:a16="http://schemas.microsoft.com/office/drawing/2014/main" id="{468D4066-299C-487E-A6B9-3A92EB9AFAA9}"/>
              </a:ext>
            </a:extLst>
          </p:cNvPr>
          <p:cNvPicPr>
            <a:picLocks noChangeAspect="1"/>
          </p:cNvPicPr>
          <p:nvPr/>
        </p:nvPicPr>
        <p:blipFill>
          <a:blip r:embed="rId3"/>
          <a:stretch>
            <a:fillRect/>
          </a:stretch>
        </p:blipFill>
        <p:spPr>
          <a:xfrm>
            <a:off x="884172" y="2248378"/>
            <a:ext cx="7375656" cy="4322999"/>
          </a:xfrm>
          <a:prstGeom prst="rect">
            <a:avLst/>
          </a:prstGeom>
        </p:spPr>
      </p:pic>
      <p:sp>
        <p:nvSpPr>
          <p:cNvPr id="4" name="Rectangle 3">
            <a:extLst>
              <a:ext uri="{FF2B5EF4-FFF2-40B4-BE49-F238E27FC236}">
                <a16:creationId xmlns:a16="http://schemas.microsoft.com/office/drawing/2014/main" id="{BB2C3225-BBF1-93DF-993D-1699376AD8D7}"/>
              </a:ext>
            </a:extLst>
          </p:cNvPr>
          <p:cNvSpPr/>
          <p:nvPr/>
        </p:nvSpPr>
        <p:spPr>
          <a:xfrm>
            <a:off x="933583" y="2380463"/>
            <a:ext cx="3162324" cy="1900978"/>
          </a:xfrm>
          <a:prstGeom prst="rect">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Unlocked hints</a:t>
            </a:r>
          </a:p>
        </p:txBody>
      </p:sp>
      <p:sp>
        <p:nvSpPr>
          <p:cNvPr id="6" name="Rectangle 5">
            <a:extLst>
              <a:ext uri="{FF2B5EF4-FFF2-40B4-BE49-F238E27FC236}">
                <a16:creationId xmlns:a16="http://schemas.microsoft.com/office/drawing/2014/main" id="{15B267E4-E270-132C-1690-1676C5B90A02}"/>
              </a:ext>
            </a:extLst>
          </p:cNvPr>
          <p:cNvSpPr/>
          <p:nvPr/>
        </p:nvSpPr>
        <p:spPr>
          <a:xfrm>
            <a:off x="5164752" y="5405866"/>
            <a:ext cx="2921266" cy="30397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Hints</a:t>
            </a:r>
          </a:p>
        </p:txBody>
      </p:sp>
      <p:sp>
        <p:nvSpPr>
          <p:cNvPr id="7" name="TextBox 6">
            <a:extLst>
              <a:ext uri="{FF2B5EF4-FFF2-40B4-BE49-F238E27FC236}">
                <a16:creationId xmlns:a16="http://schemas.microsoft.com/office/drawing/2014/main" id="{6ED8DBB7-2AB6-2D8F-B65B-720531FA202C}"/>
              </a:ext>
            </a:extLst>
          </p:cNvPr>
          <p:cNvSpPr txBox="1"/>
          <p:nvPr/>
        </p:nvSpPr>
        <p:spPr>
          <a:xfrm>
            <a:off x="4811960" y="5402064"/>
            <a:ext cx="1850630" cy="307777"/>
          </a:xfrm>
          <a:prstGeom prst="rect">
            <a:avLst/>
          </a:prstGeom>
          <a:noFill/>
          <a:ln w="12700">
            <a:noFill/>
          </a:ln>
        </p:spPr>
        <p:txBody>
          <a:bodyPr wrap="square">
            <a:spAutoFit/>
          </a:bodyPr>
          <a:lstStyle/>
          <a:p>
            <a:pPr algn="ctr"/>
            <a:r>
              <a:rPr lang="en-US" sz="1100" i="1" dirty="0">
                <a:highlight>
                  <a:srgbClr val="FEFBFC"/>
                </a:highlight>
              </a:rPr>
              <a:t>Unlock with </a:t>
            </a:r>
            <a:r>
              <a:rPr lang="en-US" sz="1400" i="1" dirty="0">
                <a:highlight>
                  <a:srgbClr val="FEFBFC"/>
                </a:highlight>
              </a:rPr>
              <a:t>1 points</a:t>
            </a:r>
          </a:p>
        </p:txBody>
      </p:sp>
      <p:sp>
        <p:nvSpPr>
          <p:cNvPr id="14" name="Rectangle 13">
            <a:extLst>
              <a:ext uri="{FF2B5EF4-FFF2-40B4-BE49-F238E27FC236}">
                <a16:creationId xmlns:a16="http://schemas.microsoft.com/office/drawing/2014/main" id="{65F2F9B1-B0F9-8713-9313-044000EC5D7C}"/>
              </a:ext>
            </a:extLst>
          </p:cNvPr>
          <p:cNvSpPr/>
          <p:nvPr/>
        </p:nvSpPr>
        <p:spPr>
          <a:xfrm>
            <a:off x="932289" y="4281441"/>
            <a:ext cx="3162324" cy="2289936"/>
          </a:xfrm>
          <a:prstGeom prst="rect">
            <a:avLst/>
          </a:prstGeom>
          <a:noFill/>
          <a:ln w="254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Unlocked hints</a:t>
            </a:r>
          </a:p>
        </p:txBody>
      </p:sp>
      <p:sp>
        <p:nvSpPr>
          <p:cNvPr id="8" name="TextBox 7">
            <a:extLst>
              <a:ext uri="{FF2B5EF4-FFF2-40B4-BE49-F238E27FC236}">
                <a16:creationId xmlns:a16="http://schemas.microsoft.com/office/drawing/2014/main" id="{8355AF82-32F4-68F9-4242-27F8CD6E3C0D}"/>
              </a:ext>
            </a:extLst>
          </p:cNvPr>
          <p:cNvSpPr txBox="1"/>
          <p:nvPr/>
        </p:nvSpPr>
        <p:spPr>
          <a:xfrm>
            <a:off x="3734745" y="5709356"/>
            <a:ext cx="1674510" cy="923330"/>
          </a:xfrm>
          <a:prstGeom prst="rect">
            <a:avLst/>
          </a:prstGeom>
          <a:noFill/>
        </p:spPr>
        <p:txBody>
          <a:bodyPr wrap="square">
            <a:spAutoFit/>
          </a:bodyPr>
          <a:lstStyle/>
          <a:p>
            <a:pPr algn="ctr"/>
            <a:r>
              <a:rPr lang="en-US" dirty="0">
                <a:highlight>
                  <a:srgbClr val="FFFF00"/>
                </a:highlight>
              </a:rPr>
              <a:t>(Partially) Automated check point</a:t>
            </a:r>
          </a:p>
        </p:txBody>
      </p:sp>
      <p:sp>
        <p:nvSpPr>
          <p:cNvPr id="15" name="Rectangle 14">
            <a:extLst>
              <a:ext uri="{FF2B5EF4-FFF2-40B4-BE49-F238E27FC236}">
                <a16:creationId xmlns:a16="http://schemas.microsoft.com/office/drawing/2014/main" id="{6289D7D0-AB7E-29F8-7F5F-3F5E7906F85A}"/>
              </a:ext>
            </a:extLst>
          </p:cNvPr>
          <p:cNvSpPr/>
          <p:nvPr/>
        </p:nvSpPr>
        <p:spPr>
          <a:xfrm>
            <a:off x="5048093" y="2380462"/>
            <a:ext cx="3162324" cy="2765871"/>
          </a:xfrm>
          <a:prstGeom prst="rect">
            <a:avLst/>
          </a:prstGeom>
          <a:noFill/>
          <a:ln w="254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Unlocked hints</a:t>
            </a:r>
          </a:p>
        </p:txBody>
      </p:sp>
      <p:sp>
        <p:nvSpPr>
          <p:cNvPr id="2" name="TextBox 1">
            <a:extLst>
              <a:ext uri="{FF2B5EF4-FFF2-40B4-BE49-F238E27FC236}">
                <a16:creationId xmlns:a16="http://schemas.microsoft.com/office/drawing/2014/main" id="{C8B2C8B3-50C2-E6DC-EEED-359DD4C51D4C}"/>
              </a:ext>
            </a:extLst>
          </p:cNvPr>
          <p:cNvSpPr txBox="1"/>
          <p:nvPr/>
        </p:nvSpPr>
        <p:spPr>
          <a:xfrm>
            <a:off x="7143235" y="3683034"/>
            <a:ext cx="1674510" cy="2246769"/>
          </a:xfrm>
          <a:prstGeom prst="rect">
            <a:avLst/>
          </a:prstGeom>
          <a:noFill/>
        </p:spPr>
        <p:txBody>
          <a:bodyPr wrap="square">
            <a:spAutoFit/>
          </a:bodyPr>
          <a:lstStyle/>
          <a:p>
            <a:pPr algn="ctr"/>
            <a:r>
              <a:rPr lang="en-US" sz="1400" dirty="0">
                <a:highlight>
                  <a:srgbClr val="FFFF00"/>
                </a:highlight>
              </a:rPr>
              <a:t>I confirm things are correct. [  ]</a:t>
            </a:r>
          </a:p>
          <a:p>
            <a:pPr algn="ctr"/>
            <a:endParaRPr lang="en-US" sz="1400" dirty="0">
              <a:highlight>
                <a:srgbClr val="FFFF00"/>
              </a:highlight>
            </a:endParaRPr>
          </a:p>
          <a:p>
            <a:pPr algn="ctr"/>
            <a:r>
              <a:rPr lang="en-US" sz="1400" dirty="0">
                <a:highlight>
                  <a:srgbClr val="FFFF00"/>
                </a:highlight>
              </a:rPr>
              <a:t>Or</a:t>
            </a:r>
          </a:p>
          <a:p>
            <a:pPr algn="ctr"/>
            <a:endParaRPr lang="en-US" sz="1400" dirty="0">
              <a:highlight>
                <a:srgbClr val="FFFF00"/>
              </a:highlight>
            </a:endParaRPr>
          </a:p>
          <a:p>
            <a:pPr algn="ctr"/>
            <a:r>
              <a:rPr lang="en-US" sz="1400" dirty="0">
                <a:highlight>
                  <a:srgbClr val="FFFF00"/>
                </a:highlight>
              </a:rPr>
              <a:t>Run this </a:t>
            </a:r>
            <a:r>
              <a:rPr lang="en-US" sz="1400" u="sng" dirty="0">
                <a:solidFill>
                  <a:srgbClr val="0000FF"/>
                </a:solidFill>
                <a:highlight>
                  <a:srgbClr val="FFFF00"/>
                </a:highlight>
              </a:rPr>
              <a:t>script</a:t>
            </a:r>
            <a:r>
              <a:rPr lang="en-US" sz="1400" dirty="0">
                <a:highlight>
                  <a:srgbClr val="FFFF00"/>
                </a:highlight>
              </a:rPr>
              <a:t> and copy the output below (</a:t>
            </a:r>
            <a:r>
              <a:rPr lang="en-US" sz="1400" u="sng" dirty="0">
                <a:solidFill>
                  <a:srgbClr val="0000FF"/>
                </a:solidFill>
                <a:highlight>
                  <a:srgbClr val="FFFF00"/>
                </a:highlight>
              </a:rPr>
              <a:t>more instructions</a:t>
            </a:r>
            <a:r>
              <a:rPr lang="en-US" sz="1400" dirty="0">
                <a:highlight>
                  <a:srgbClr val="FFFF00"/>
                </a:highlight>
              </a:rPr>
              <a:t>):</a:t>
            </a:r>
          </a:p>
          <a:p>
            <a:pPr algn="ctr"/>
            <a:endParaRPr lang="en-US" sz="1400" dirty="0">
              <a:highlight>
                <a:srgbClr val="FFFF00"/>
              </a:highlight>
            </a:endParaRPr>
          </a:p>
        </p:txBody>
      </p:sp>
      <p:sp>
        <p:nvSpPr>
          <p:cNvPr id="5" name="TextBox 4">
            <a:extLst>
              <a:ext uri="{FF2B5EF4-FFF2-40B4-BE49-F238E27FC236}">
                <a16:creationId xmlns:a16="http://schemas.microsoft.com/office/drawing/2014/main" id="{22A7EC5E-0F56-FDEE-176D-ED30FAFEC4C0}"/>
              </a:ext>
            </a:extLst>
          </p:cNvPr>
          <p:cNvSpPr txBox="1"/>
          <p:nvPr/>
        </p:nvSpPr>
        <p:spPr>
          <a:xfrm>
            <a:off x="7619642" y="6229574"/>
            <a:ext cx="721696" cy="307777"/>
          </a:xfrm>
          <a:prstGeom prst="rect">
            <a:avLst/>
          </a:prstGeom>
          <a:noFill/>
          <a:ln w="38100">
            <a:solidFill>
              <a:schemeClr val="tx1"/>
            </a:solidFill>
          </a:ln>
        </p:spPr>
        <p:txBody>
          <a:bodyPr wrap="square">
            <a:spAutoFit/>
          </a:bodyPr>
          <a:lstStyle/>
          <a:p>
            <a:r>
              <a:rPr lang="en-US" sz="1400" dirty="0">
                <a:highlight>
                  <a:srgbClr val="FFFF00"/>
                </a:highlight>
              </a:rPr>
              <a:t>Submit</a:t>
            </a:r>
            <a:endParaRPr lang="en-US" sz="1400" dirty="0"/>
          </a:p>
        </p:txBody>
      </p:sp>
      <p:sp>
        <p:nvSpPr>
          <p:cNvPr id="9" name="TextBox 8">
            <a:extLst>
              <a:ext uri="{FF2B5EF4-FFF2-40B4-BE49-F238E27FC236}">
                <a16:creationId xmlns:a16="http://schemas.microsoft.com/office/drawing/2014/main" id="{48962766-B2BB-1FD3-1695-FC4B83E599B1}"/>
              </a:ext>
            </a:extLst>
          </p:cNvPr>
          <p:cNvSpPr txBox="1"/>
          <p:nvPr/>
        </p:nvSpPr>
        <p:spPr>
          <a:xfrm>
            <a:off x="7532248" y="5710787"/>
            <a:ext cx="896485" cy="430887"/>
          </a:xfrm>
          <a:prstGeom prst="rect">
            <a:avLst/>
          </a:prstGeom>
          <a:solidFill>
            <a:schemeClr val="bg1"/>
          </a:solidFill>
          <a:ln w="25400">
            <a:solidFill>
              <a:schemeClr val="tx1"/>
            </a:solidFill>
          </a:ln>
        </p:spPr>
        <p:txBody>
          <a:bodyPr wrap="square">
            <a:spAutoFit/>
          </a:bodyPr>
          <a:lstStyle/>
          <a:p>
            <a:pPr algn="ctr"/>
            <a:r>
              <a:rPr lang="en-US" sz="1050" i="1" dirty="0">
                <a:solidFill>
                  <a:schemeClr val="bg1">
                    <a:lumMod val="75000"/>
                  </a:schemeClr>
                </a:solidFill>
                <a:highlight>
                  <a:srgbClr val="FEFBFC"/>
                </a:highlight>
              </a:rPr>
              <a:t>Copy the output here</a:t>
            </a:r>
          </a:p>
        </p:txBody>
      </p:sp>
      <p:sp>
        <p:nvSpPr>
          <p:cNvPr id="12" name="TextBox 11">
            <a:extLst>
              <a:ext uri="{FF2B5EF4-FFF2-40B4-BE49-F238E27FC236}">
                <a16:creationId xmlns:a16="http://schemas.microsoft.com/office/drawing/2014/main" id="{A692CD41-0333-D213-B8FC-90DCC2A589F1}"/>
              </a:ext>
            </a:extLst>
          </p:cNvPr>
          <p:cNvSpPr txBox="1"/>
          <p:nvPr/>
        </p:nvSpPr>
        <p:spPr>
          <a:xfrm>
            <a:off x="7069481" y="2243289"/>
            <a:ext cx="1822018" cy="738664"/>
          </a:xfrm>
          <a:prstGeom prst="rect">
            <a:avLst/>
          </a:prstGeom>
          <a:solidFill>
            <a:schemeClr val="bg1"/>
          </a:solidFill>
          <a:ln w="38100">
            <a:solidFill>
              <a:srgbClr val="0000FF"/>
            </a:solidFill>
          </a:ln>
        </p:spPr>
        <p:txBody>
          <a:bodyPr wrap="square">
            <a:spAutoFit/>
          </a:bodyPr>
          <a:lstStyle/>
          <a:p>
            <a:pPr algn="ctr"/>
            <a:r>
              <a:rPr lang="en-US" sz="1400" dirty="0">
                <a:solidFill>
                  <a:srgbClr val="0000FF"/>
                </a:solidFill>
              </a:rPr>
              <a:t>Checkpoint-1: Pass this check point to get </a:t>
            </a:r>
            <a:r>
              <a:rPr lang="en-US" sz="1400" dirty="0">
                <a:solidFill>
                  <a:srgbClr val="0000FF"/>
                </a:solidFill>
                <a:highlight>
                  <a:srgbClr val="FFFF00"/>
                </a:highlight>
              </a:rPr>
              <a:t>5 points.</a:t>
            </a:r>
          </a:p>
        </p:txBody>
      </p:sp>
    </p:spTree>
    <p:extLst>
      <p:ext uri="{BB962C8B-B14F-4D97-AF65-F5344CB8AC3E}">
        <p14:creationId xmlns:p14="http://schemas.microsoft.com/office/powerpoint/2010/main" val="390823053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492">
            <a:extLst>
              <a:ext uri="{FF2B5EF4-FFF2-40B4-BE49-F238E27FC236}">
                <a16:creationId xmlns:a16="http://schemas.microsoft.com/office/drawing/2014/main" id="{751B0828-5B21-BEF3-70BC-A50FF3EC1123}"/>
              </a:ext>
            </a:extLst>
          </p:cNvPr>
          <p:cNvSpPr txBox="1">
            <a:spLocks/>
          </p:cNvSpPr>
          <p:nvPr/>
        </p:nvSpPr>
        <p:spPr>
          <a:xfrm>
            <a:off x="181187" y="6094274"/>
            <a:ext cx="561913"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128</a:t>
            </a:fld>
            <a:endParaRPr lang="en" sz="1600" dirty="0">
              <a:solidFill>
                <a:srgbClr val="888888"/>
              </a:solidFill>
              <a:latin typeface="Arial"/>
              <a:ea typeface="Arial"/>
              <a:cs typeface="Arial"/>
              <a:sym typeface="Arial"/>
            </a:endParaRPr>
          </a:p>
        </p:txBody>
      </p:sp>
      <p:sp>
        <p:nvSpPr>
          <p:cNvPr id="4" name="Google Shape;136;p26">
            <a:extLst>
              <a:ext uri="{FF2B5EF4-FFF2-40B4-BE49-F238E27FC236}">
                <a16:creationId xmlns:a16="http://schemas.microsoft.com/office/drawing/2014/main" id="{29B3787A-AB2F-7610-8C7E-3E5787C09649}"/>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Rough guidelines</a:t>
            </a:r>
          </a:p>
          <a:p>
            <a:pPr marL="800100" lvl="1">
              <a:spcBef>
                <a:spcPts val="0"/>
              </a:spcBef>
              <a:spcAft>
                <a:spcPts val="600"/>
              </a:spcAft>
              <a:buSzPts val="3200"/>
            </a:pPr>
            <a:r>
              <a:rPr lang="en-US" dirty="0"/>
              <a:t>The “flow” state</a:t>
            </a:r>
          </a:p>
          <a:p>
            <a:pPr marL="800100" lvl="1">
              <a:spcBef>
                <a:spcPts val="0"/>
              </a:spcBef>
              <a:spcAft>
                <a:spcPts val="600"/>
              </a:spcAft>
              <a:buSzPts val="3200"/>
            </a:pPr>
            <a:r>
              <a:rPr lang="en-US" sz="2800" dirty="0"/>
              <a:t>Huge amount of content for all levels with progress control and rewards</a:t>
            </a:r>
          </a:p>
          <a:p>
            <a:pPr marL="342900">
              <a:spcBef>
                <a:spcPts val="0"/>
              </a:spcBef>
              <a:spcAft>
                <a:spcPts val="600"/>
              </a:spcAft>
              <a:buSzPts val="3200"/>
            </a:pPr>
            <a:r>
              <a:rPr lang="en-US" dirty="0"/>
              <a:t>Actionable items</a:t>
            </a:r>
          </a:p>
          <a:p>
            <a:pPr marL="800100" lvl="1">
              <a:spcBef>
                <a:spcPts val="0"/>
              </a:spcBef>
              <a:spcAft>
                <a:spcPts val="600"/>
              </a:spcAft>
              <a:buSzPts val="3200"/>
            </a:pPr>
            <a:r>
              <a:rPr lang="en-US" dirty="0"/>
              <a:t>Expanding content</a:t>
            </a:r>
          </a:p>
          <a:p>
            <a:pPr marL="800100" lvl="1">
              <a:spcBef>
                <a:spcPts val="0"/>
              </a:spcBef>
              <a:spcAft>
                <a:spcPts val="600"/>
              </a:spcAft>
              <a:buSzPts val="3200"/>
            </a:pPr>
            <a:r>
              <a:rPr lang="en-US" dirty="0"/>
              <a:t>Skill tree</a:t>
            </a:r>
          </a:p>
          <a:p>
            <a:pPr marL="800100" lvl="1">
              <a:spcBef>
                <a:spcPts val="0"/>
              </a:spcBef>
              <a:spcAft>
                <a:spcPts val="600"/>
              </a:spcAft>
              <a:buSzPts val="3200"/>
            </a:pPr>
            <a:r>
              <a:rPr lang="en-US" dirty="0"/>
              <a:t>Point system</a:t>
            </a:r>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Tree>
    <p:extLst>
      <p:ext uri="{BB962C8B-B14F-4D97-AF65-F5344CB8AC3E}">
        <p14:creationId xmlns:p14="http://schemas.microsoft.com/office/powerpoint/2010/main" val="280371072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Institute-level support</a:t>
            </a:r>
            <a:br>
              <a:rPr lang="en-US" sz="5400" dirty="0"/>
            </a:br>
            <a:endParaRPr lang="en-US" sz="2800" dirty="0"/>
          </a:p>
          <a:p>
            <a:pPr marL="342900">
              <a:spcBef>
                <a:spcPts val="0"/>
              </a:spcBef>
              <a:spcAft>
                <a:spcPts val="600"/>
              </a:spcAft>
              <a:buSzPts val="3200"/>
            </a:pPr>
            <a:r>
              <a:rPr lang="en-US" dirty="0"/>
              <a:t>Procedures to streamline proposing, testing, promoting better practices</a:t>
            </a:r>
          </a:p>
          <a:p>
            <a:pPr marL="800100" lvl="1">
              <a:spcBef>
                <a:spcPts val="0"/>
              </a:spcBef>
              <a:spcAft>
                <a:spcPts val="600"/>
              </a:spcAft>
              <a:buSzPts val="3200"/>
            </a:pPr>
            <a:r>
              <a:rPr lang="en-US" dirty="0"/>
              <a:t>Student performance before and after taking different versions of the same the course</a:t>
            </a:r>
          </a:p>
          <a:p>
            <a:pPr marL="342900">
              <a:spcBef>
                <a:spcPts val="0"/>
              </a:spcBef>
              <a:spcAft>
                <a:spcPts val="600"/>
              </a:spcAft>
              <a:buSzPts val="3200"/>
            </a:pPr>
            <a:r>
              <a:rPr lang="en-US" dirty="0"/>
              <a:t>Individual rewards for confirmed better, mimicable practices</a:t>
            </a:r>
          </a:p>
          <a:p>
            <a:pPr marL="342900">
              <a:spcBef>
                <a:spcPts val="0"/>
              </a:spcBef>
              <a:spcAft>
                <a:spcPts val="600"/>
              </a:spcAft>
              <a:buSzPts val="3200"/>
            </a:pPr>
            <a:r>
              <a:rPr lang="en-US" dirty="0"/>
              <a:t>Expert support</a:t>
            </a:r>
          </a:p>
          <a:p>
            <a:pPr marL="800100" lvl="1">
              <a:spcBef>
                <a:spcPts val="0"/>
              </a:spcBef>
              <a:spcAft>
                <a:spcPts val="600"/>
              </a:spcAft>
              <a:buSzPts val="3200"/>
            </a:pPr>
            <a:r>
              <a:rPr lang="en-US" dirty="0"/>
              <a:t>Professors, game designers, visual artists, programmers, … </a:t>
            </a:r>
          </a:p>
          <a:p>
            <a:endParaRPr lang="en-US" dirty="0"/>
          </a:p>
        </p:txBody>
      </p:sp>
      <p:sp>
        <p:nvSpPr>
          <p:cNvPr id="4" name="Shape 492">
            <a:extLst>
              <a:ext uri="{FF2B5EF4-FFF2-40B4-BE49-F238E27FC236}">
                <a16:creationId xmlns:a16="http://schemas.microsoft.com/office/drawing/2014/main" id="{DE1C1A12-DE18-C265-C2E2-9D090B5E65FD}"/>
              </a:ext>
            </a:extLst>
          </p:cNvPr>
          <p:cNvSpPr txBox="1">
            <a:spLocks/>
          </p:cNvSpPr>
          <p:nvPr/>
        </p:nvSpPr>
        <p:spPr>
          <a:xfrm>
            <a:off x="181187" y="6094274"/>
            <a:ext cx="561913"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129</a:t>
            </a:fld>
            <a:endParaRPr lang="en" sz="1600" dirty="0">
              <a:solidFill>
                <a:srgbClr val="888888"/>
              </a:solidFill>
              <a:latin typeface="Arial"/>
              <a:ea typeface="Arial"/>
              <a:cs typeface="Arial"/>
              <a:sym typeface="Arial"/>
            </a:endParaRPr>
          </a:p>
        </p:txBody>
      </p:sp>
    </p:spTree>
    <p:extLst>
      <p:ext uri="{BB962C8B-B14F-4D97-AF65-F5344CB8AC3E}">
        <p14:creationId xmlns:p14="http://schemas.microsoft.com/office/powerpoint/2010/main" val="720736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13</a:t>
            </a:fld>
            <a:endParaRPr lang="en" sz="1600" dirty="0">
              <a:solidFill>
                <a:srgbClr val="888888"/>
              </a:solidFill>
              <a:latin typeface="Arial"/>
              <a:ea typeface="Arial"/>
              <a:cs typeface="Arial"/>
              <a:sym typeface="Arial"/>
            </a:endParaRPr>
          </a:p>
        </p:txBody>
      </p:sp>
      <p:sp>
        <p:nvSpPr>
          <p:cNvPr id="4" name="Google Shape;136;p26">
            <a:extLst>
              <a:ext uri="{FF2B5EF4-FFF2-40B4-BE49-F238E27FC236}">
                <a16:creationId xmlns:a16="http://schemas.microsoft.com/office/drawing/2014/main" id="{43831456-01FF-8954-0263-30DF7A336263}"/>
              </a:ext>
            </a:extLst>
          </p:cNvPr>
          <p:cNvSpPr txBox="1">
            <a:spLocks/>
          </p:cNvSpPr>
          <p:nvPr/>
        </p:nvSpPr>
        <p:spPr>
          <a:xfrm>
            <a:off x="743100" y="542550"/>
            <a:ext cx="7381569" cy="864642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endParaRPr lang="en-US" dirty="0"/>
          </a:p>
        </p:txBody>
      </p:sp>
      <p:sp>
        <p:nvSpPr>
          <p:cNvPr id="5" name="Google Shape;136;p26">
            <a:extLst>
              <a:ext uri="{FF2B5EF4-FFF2-40B4-BE49-F238E27FC236}">
                <a16:creationId xmlns:a16="http://schemas.microsoft.com/office/drawing/2014/main" id="{784280E0-C675-CC3E-7599-5236F27E9EBF}"/>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dirty="0"/>
              <a:t>Topics to cover</a:t>
            </a:r>
            <a:br>
              <a:rPr lang="en-US" sz="3600" dirty="0"/>
            </a:br>
            <a:endParaRPr lang="en-US" sz="1600" dirty="0"/>
          </a:p>
          <a:p>
            <a:pPr marL="342900">
              <a:spcBef>
                <a:spcPts val="0"/>
              </a:spcBef>
              <a:spcAft>
                <a:spcPts val="600"/>
              </a:spcAft>
              <a:buSzPts val="3200"/>
            </a:pPr>
            <a:r>
              <a:rPr lang="en-US" dirty="0"/>
              <a:t>More about Dr. Yaguang Zhang</a:t>
            </a:r>
          </a:p>
          <a:p>
            <a:pPr marL="342900">
              <a:spcBef>
                <a:spcPts val="0"/>
              </a:spcBef>
              <a:spcAft>
                <a:spcPts val="600"/>
              </a:spcAft>
              <a:buSzPts val="3200"/>
            </a:pPr>
            <a:r>
              <a:rPr lang="en-US" dirty="0"/>
              <a:t>Pedagogical philosophy for online education</a:t>
            </a:r>
          </a:p>
          <a:p>
            <a:pPr marL="342900">
              <a:spcBef>
                <a:spcPts val="0"/>
              </a:spcBef>
              <a:spcAft>
                <a:spcPts val="600"/>
              </a:spcAft>
              <a:buSzPts val="3200"/>
            </a:pPr>
            <a:r>
              <a:rPr lang="en-US" dirty="0"/>
              <a:t>Tailored game design techniques</a:t>
            </a:r>
          </a:p>
          <a:p>
            <a:pPr marL="342900">
              <a:spcBef>
                <a:spcPts val="0"/>
              </a:spcBef>
              <a:spcAft>
                <a:spcPts val="600"/>
              </a:spcAft>
              <a:buSzPts val="3200"/>
            </a:pPr>
            <a:r>
              <a:rPr lang="en-US" dirty="0"/>
              <a:t>Applications in digital ag with AGR 333 (Data Science for Agriculture)</a:t>
            </a:r>
          </a:p>
          <a:p>
            <a:pPr marL="342900">
              <a:spcBef>
                <a:spcPts val="0"/>
              </a:spcBef>
              <a:spcAft>
                <a:spcPts val="600"/>
              </a:spcAft>
              <a:buSzPts val="3200"/>
            </a:pPr>
            <a:r>
              <a:rPr lang="en-US" dirty="0"/>
              <a:t>Institutional strategies to lead in future online education</a:t>
            </a:r>
          </a:p>
          <a:p>
            <a:pPr marL="342900">
              <a:spcBef>
                <a:spcPts val="0"/>
              </a:spcBef>
              <a:buSzPts val="3200"/>
            </a:pPr>
            <a:endParaRPr lang="en-US" dirty="0"/>
          </a:p>
          <a:p>
            <a:pPr marL="342900">
              <a:spcBef>
                <a:spcPts val="0"/>
              </a:spcBef>
              <a:buSzPts val="3200"/>
            </a:pPr>
            <a:endParaRPr lang="en-US" dirty="0"/>
          </a:p>
        </p:txBody>
      </p:sp>
    </p:spTree>
    <p:extLst>
      <p:ext uri="{BB962C8B-B14F-4D97-AF65-F5344CB8AC3E}">
        <p14:creationId xmlns:p14="http://schemas.microsoft.com/office/powerpoint/2010/main" val="264599831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64912AF-DA97-FB6B-4C3F-D329D83091E9}"/>
              </a:ext>
            </a:extLst>
          </p:cNvPr>
          <p:cNvSpPr/>
          <p:nvPr/>
        </p:nvSpPr>
        <p:spPr>
          <a:xfrm>
            <a:off x="7239000" y="5242560"/>
            <a:ext cx="1632857" cy="140208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highlight>
                <a:srgbClr val="FFFF00"/>
              </a:highlight>
            </a:endParaRPr>
          </a:p>
        </p:txBody>
      </p:sp>
      <p:sp>
        <p:nvSpPr>
          <p:cNvPr id="2" name="Title 1"/>
          <p:cNvSpPr>
            <a:spLocks noGrp="1"/>
          </p:cNvSpPr>
          <p:nvPr>
            <p:ph type="title"/>
          </p:nvPr>
        </p:nvSpPr>
        <p:spPr>
          <a:xfrm>
            <a:off x="1947333" y="1250338"/>
            <a:ext cx="4694767" cy="1749012"/>
          </a:xfrm>
        </p:spPr>
        <p:txBody>
          <a:bodyPr/>
          <a:lstStyle/>
          <a:p>
            <a:r>
              <a:rPr lang="en-US" dirty="0"/>
              <a:t>Thank you!</a:t>
            </a:r>
          </a:p>
        </p:txBody>
      </p:sp>
      <p:pic>
        <p:nvPicPr>
          <p:cNvPr id="5" name="Picture 4">
            <a:extLst>
              <a:ext uri="{FF2B5EF4-FFF2-40B4-BE49-F238E27FC236}">
                <a16:creationId xmlns:a16="http://schemas.microsoft.com/office/drawing/2014/main" id="{EA556222-3EB4-4395-9AD5-E73A90AFDE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033" y="1238275"/>
            <a:ext cx="942295" cy="1542388"/>
          </a:xfrm>
          <a:prstGeom prst="rect">
            <a:avLst/>
          </a:prstGeom>
        </p:spPr>
      </p:pic>
      <p:sp>
        <p:nvSpPr>
          <p:cNvPr id="4" name="TextBox 3">
            <a:extLst>
              <a:ext uri="{FF2B5EF4-FFF2-40B4-BE49-F238E27FC236}">
                <a16:creationId xmlns:a16="http://schemas.microsoft.com/office/drawing/2014/main" id="{B54BD034-C619-4F24-B10D-16F23901C517}"/>
              </a:ext>
            </a:extLst>
          </p:cNvPr>
          <p:cNvSpPr txBox="1"/>
          <p:nvPr/>
        </p:nvSpPr>
        <p:spPr>
          <a:xfrm>
            <a:off x="6730394" y="0"/>
            <a:ext cx="2345267" cy="646331"/>
          </a:xfrm>
          <a:prstGeom prst="rect">
            <a:avLst/>
          </a:prstGeom>
          <a:noFill/>
        </p:spPr>
        <p:txBody>
          <a:bodyPr wrap="square" rtlCol="0">
            <a:spAutoFit/>
          </a:bodyPr>
          <a:lstStyle/>
          <a:p>
            <a:pPr algn="ctr"/>
            <a:r>
              <a:rPr lang="en-US" dirty="0">
                <a:solidFill>
                  <a:schemeClr val="bg1"/>
                </a:solidFill>
              </a:rPr>
              <a:t>Dr. Yaguang Zhang</a:t>
            </a:r>
            <a:br>
              <a:rPr lang="en-US" dirty="0"/>
            </a:br>
            <a:r>
              <a:rPr lang="en-US" dirty="0">
                <a:hlinkClick r:id="rId4"/>
              </a:rPr>
              <a:t>ygzhang@purdue.edu</a:t>
            </a:r>
            <a:endParaRPr lang="en-US" dirty="0"/>
          </a:p>
        </p:txBody>
      </p:sp>
      <p:pic>
        <p:nvPicPr>
          <p:cNvPr id="10242" name="Picture 2" descr="Free Aurora Polar Lights photo and picture">
            <a:extLst>
              <a:ext uri="{FF2B5EF4-FFF2-40B4-BE49-F238E27FC236}">
                <a16:creationId xmlns:a16="http://schemas.microsoft.com/office/drawing/2014/main" id="{A17579DC-E77A-960C-9FAF-71F6223B262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4383" b="9304"/>
          <a:stretch/>
        </p:blipFill>
        <p:spPr bwMode="auto">
          <a:xfrm>
            <a:off x="-34853" y="4013200"/>
            <a:ext cx="9213706" cy="284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71005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49"/>
            <a:ext cx="7657800" cy="591682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Tailored game design techniques</a:t>
            </a:r>
            <a:br>
              <a:rPr lang="en-US" sz="3600" dirty="0"/>
            </a:br>
            <a:r>
              <a:rPr lang="en-US" sz="3600" dirty="0"/>
              <a:t>in this talk</a:t>
            </a:r>
            <a:br>
              <a:rPr lang="en-US" sz="5400" dirty="0"/>
            </a:br>
            <a:endParaRPr lang="en-US" sz="2800" dirty="0"/>
          </a:p>
          <a:p>
            <a:pPr marL="342900">
              <a:spcBef>
                <a:spcPts val="0"/>
              </a:spcBef>
              <a:spcAft>
                <a:spcPts val="600"/>
              </a:spcAft>
              <a:buSzPts val="3200"/>
            </a:pPr>
            <a:r>
              <a:rPr lang="en-US" dirty="0"/>
              <a:t>Motivation: </a:t>
            </a:r>
          </a:p>
          <a:p>
            <a:pPr marL="800100" lvl="1">
              <a:spcBef>
                <a:spcPts val="0"/>
              </a:spcBef>
              <a:spcAft>
                <a:spcPts val="600"/>
              </a:spcAft>
              <a:buSzPts val="3200"/>
            </a:pPr>
            <a:r>
              <a:rPr lang="en-US" dirty="0"/>
              <a:t>Tell stories/Be personal</a:t>
            </a:r>
          </a:p>
          <a:p>
            <a:pPr marL="800100" lvl="1">
              <a:spcBef>
                <a:spcPts val="0"/>
              </a:spcBef>
              <a:spcAft>
                <a:spcPts val="600"/>
              </a:spcAft>
              <a:buSzPts val="3200"/>
            </a:pPr>
            <a:r>
              <a:rPr lang="en-US" dirty="0"/>
              <a:t>Take advantage of interesting topics</a:t>
            </a:r>
          </a:p>
          <a:p>
            <a:pPr marL="800100" lvl="1">
              <a:spcBef>
                <a:spcPts val="0"/>
              </a:spcBef>
              <a:spcAft>
                <a:spcPts val="600"/>
              </a:spcAft>
              <a:buSzPts val="3200"/>
            </a:pPr>
            <a:r>
              <a:rPr lang="en-US" dirty="0"/>
              <a:t>Rewards</a:t>
            </a:r>
          </a:p>
          <a:p>
            <a:pPr marL="342900">
              <a:spcBef>
                <a:spcPts val="0"/>
              </a:spcBef>
              <a:spcAft>
                <a:spcPts val="600"/>
              </a:spcAft>
              <a:buSzPts val="3200"/>
            </a:pPr>
            <a:r>
              <a:rPr lang="en-US" dirty="0"/>
              <a:t>Training approach: </a:t>
            </a:r>
          </a:p>
          <a:p>
            <a:pPr marL="800100" lvl="1">
              <a:spcBef>
                <a:spcPts val="0"/>
              </a:spcBef>
              <a:spcAft>
                <a:spcPts val="600"/>
              </a:spcAft>
              <a:buSzPts val="3200"/>
            </a:pPr>
            <a:r>
              <a:rPr lang="en-US" dirty="0"/>
              <a:t>Repeated exposures to key ideas</a:t>
            </a:r>
          </a:p>
          <a:p>
            <a:pPr marL="800100" lvl="1">
              <a:spcBef>
                <a:spcPts val="0"/>
              </a:spcBef>
              <a:spcAft>
                <a:spcPts val="600"/>
              </a:spcAft>
              <a:buSzPts val="3200"/>
            </a:pPr>
            <a:r>
              <a:rPr lang="en-US" dirty="0"/>
              <a:t>Incremental in small steps</a:t>
            </a:r>
          </a:p>
          <a:p>
            <a:pPr marL="800100" lvl="1">
              <a:spcBef>
                <a:spcPts val="0"/>
              </a:spcBef>
              <a:spcAft>
                <a:spcPts val="600"/>
              </a:spcAft>
              <a:buSzPts val="3200"/>
            </a:pPr>
            <a:r>
              <a:rPr lang="en-US" dirty="0"/>
              <a:t>Visual hints</a:t>
            </a:r>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
        <p:nvSpPr>
          <p:cNvPr id="4" name="Shape 492">
            <a:extLst>
              <a:ext uri="{FF2B5EF4-FFF2-40B4-BE49-F238E27FC236}">
                <a16:creationId xmlns:a16="http://schemas.microsoft.com/office/drawing/2014/main" id="{D979A49F-EEF2-5AA1-18D3-EA2B1C898310}"/>
              </a:ext>
            </a:extLst>
          </p:cNvPr>
          <p:cNvSpPr txBox="1">
            <a:spLocks/>
          </p:cNvSpPr>
          <p:nvPr/>
        </p:nvSpPr>
        <p:spPr>
          <a:xfrm>
            <a:off x="181187" y="6094274"/>
            <a:ext cx="561913"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131</a:t>
            </a:fld>
            <a:endParaRPr lang="en" sz="1600" dirty="0">
              <a:solidFill>
                <a:srgbClr val="888888"/>
              </a:solidFill>
              <a:latin typeface="Arial"/>
              <a:ea typeface="Arial"/>
              <a:cs typeface="Arial"/>
              <a:sym typeface="Arial"/>
            </a:endParaRPr>
          </a:p>
        </p:txBody>
      </p:sp>
    </p:spTree>
    <p:extLst>
      <p:ext uri="{BB962C8B-B14F-4D97-AF65-F5344CB8AC3E}">
        <p14:creationId xmlns:p14="http://schemas.microsoft.com/office/powerpoint/2010/main" val="37359375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75EF3A-8498-6704-831B-0F953684C243}"/>
              </a:ext>
            </a:extLst>
          </p:cNvPr>
          <p:cNvSpPr/>
          <p:nvPr/>
        </p:nvSpPr>
        <p:spPr>
          <a:xfrm>
            <a:off x="7200857" y="5344557"/>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17492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a:t>
            </a:r>
          </a:p>
          <a:p>
            <a:pPr marL="0" indent="0">
              <a:spcBef>
                <a:spcPts val="0"/>
              </a:spcBef>
              <a:buSzPts val="3200"/>
              <a:buNone/>
            </a:pPr>
            <a:r>
              <a:rPr lang="en-US" sz="3600" dirty="0"/>
              <a:t>Opportunities and challenges</a:t>
            </a:r>
            <a:endParaRPr lang="en-US" sz="2800" dirty="0"/>
          </a:p>
          <a:p>
            <a:pPr marL="342900">
              <a:spcBef>
                <a:spcPts val="0"/>
              </a:spcBef>
              <a:spcAft>
                <a:spcPts val="600"/>
              </a:spcAft>
              <a:buSzPts val="3200"/>
            </a:pPr>
            <a:r>
              <a:rPr lang="en-US" dirty="0"/>
              <a:t>Reusability</a:t>
            </a:r>
          </a:p>
          <a:p>
            <a:pPr marL="800100" lvl="1">
              <a:spcBef>
                <a:spcPts val="0"/>
              </a:spcBef>
              <a:spcAft>
                <a:spcPts val="600"/>
              </a:spcAft>
              <a:buSzPts val="3200"/>
            </a:pPr>
            <a:r>
              <a:rPr lang="en-US" dirty="0"/>
              <a:t>Create </a:t>
            </a:r>
            <a:r>
              <a:rPr lang="en-US" u="sng" dirty="0"/>
              <a:t>high-quality</a:t>
            </a:r>
            <a:r>
              <a:rPr lang="en-US" dirty="0"/>
              <a:t> content </a:t>
            </a:r>
            <a:r>
              <a:rPr lang="en-US" u="sng" dirty="0"/>
              <a:t>once</a:t>
            </a:r>
          </a:p>
          <a:p>
            <a:pPr marL="342900">
              <a:spcBef>
                <a:spcPts val="0"/>
              </a:spcBef>
              <a:spcAft>
                <a:spcPts val="600"/>
              </a:spcAft>
              <a:buSzPts val="3200"/>
            </a:pPr>
            <a:r>
              <a:rPr lang="en-US" dirty="0"/>
              <a:t>Evaluation automation</a:t>
            </a:r>
          </a:p>
          <a:p>
            <a:pPr marL="800100" lvl="1">
              <a:spcBef>
                <a:spcPts val="0"/>
              </a:spcBef>
              <a:spcAft>
                <a:spcPts val="600"/>
              </a:spcAft>
              <a:buSzPts val="3200"/>
            </a:pPr>
            <a:r>
              <a:rPr lang="en-US" dirty="0"/>
              <a:t>Ideally with feedback</a:t>
            </a:r>
          </a:p>
          <a:p>
            <a:pPr marL="800100" lvl="1">
              <a:spcBef>
                <a:spcPts val="0"/>
              </a:spcBef>
              <a:spcAft>
                <a:spcPts val="600"/>
              </a:spcAft>
              <a:buSzPts val="3200"/>
            </a:pPr>
            <a:r>
              <a:rPr lang="en-US" dirty="0"/>
              <a:t>Easier for coding assignments</a:t>
            </a:r>
          </a:p>
          <a:p>
            <a:pPr marL="800100" lvl="1">
              <a:spcBef>
                <a:spcPts val="0"/>
              </a:spcBef>
              <a:spcAft>
                <a:spcPts val="600"/>
              </a:spcAft>
              <a:buSzPts val="3200"/>
            </a:pPr>
            <a:endParaRPr lang="en-US" dirty="0"/>
          </a:p>
          <a:p>
            <a:pPr marL="342900">
              <a:spcBef>
                <a:spcPts val="0"/>
              </a:spcBef>
              <a:spcAft>
                <a:spcPts val="600"/>
              </a:spcAft>
              <a:buSzPts val="3200"/>
            </a:pPr>
            <a:endParaRPr lang="en-US" sz="2800" dirty="0">
              <a:highlight>
                <a:srgbClr val="FFFF00"/>
              </a:highlight>
            </a:endParaRPr>
          </a:p>
          <a:p>
            <a:pPr marL="1257300" lvl="2">
              <a:spcBef>
                <a:spcPts val="0"/>
              </a:spcBef>
              <a:spcAft>
                <a:spcPts val="600"/>
              </a:spcAft>
              <a:buSzPts val="3200"/>
            </a:pPr>
            <a:endParaRPr lang="en-US" dirty="0"/>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
        <p:nvSpPr>
          <p:cNvPr id="6" name="Shape 492">
            <a:extLst>
              <a:ext uri="{FF2B5EF4-FFF2-40B4-BE49-F238E27FC236}">
                <a16:creationId xmlns:a16="http://schemas.microsoft.com/office/drawing/2014/main" id="{751B0828-5B21-BEF3-70BC-A50FF3EC1123}"/>
              </a:ext>
            </a:extLst>
          </p:cNvPr>
          <p:cNvSpPr txBox="1">
            <a:spLocks/>
          </p:cNvSpPr>
          <p:nvPr/>
        </p:nvSpPr>
        <p:spPr>
          <a:xfrm>
            <a:off x="181187" y="6094274"/>
            <a:ext cx="561913"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132</a:t>
            </a:fld>
            <a:endParaRPr lang="en" sz="1600" dirty="0">
              <a:solidFill>
                <a:srgbClr val="888888"/>
              </a:solidFill>
              <a:latin typeface="Arial"/>
              <a:ea typeface="Arial"/>
              <a:cs typeface="Arial"/>
              <a:sym typeface="Arial"/>
            </a:endParaRPr>
          </a:p>
        </p:txBody>
      </p:sp>
      <p:pic>
        <p:nvPicPr>
          <p:cNvPr id="9" name="Graphic 8">
            <a:extLst>
              <a:ext uri="{FF2B5EF4-FFF2-40B4-BE49-F238E27FC236}">
                <a16:creationId xmlns:a16="http://schemas.microsoft.com/office/drawing/2014/main" id="{741B4FED-303D-1DE1-B00A-0ED84AB090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97406" y="4345289"/>
            <a:ext cx="6749188" cy="2114084"/>
          </a:xfrm>
          <a:prstGeom prst="rect">
            <a:avLst/>
          </a:prstGeom>
        </p:spPr>
      </p:pic>
    </p:spTree>
    <p:extLst>
      <p:ext uri="{BB962C8B-B14F-4D97-AF65-F5344CB8AC3E}">
        <p14:creationId xmlns:p14="http://schemas.microsoft.com/office/powerpoint/2010/main" val="173468983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133</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49"/>
            <a:ext cx="7657800" cy="603922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Selected game design techniques</a:t>
            </a:r>
            <a:endParaRPr lang="en-US" sz="2800" dirty="0"/>
          </a:p>
          <a:p>
            <a:pPr marL="342900">
              <a:spcBef>
                <a:spcPts val="0"/>
              </a:spcBef>
              <a:spcAft>
                <a:spcPts val="600"/>
              </a:spcAft>
              <a:buSzPts val="3200"/>
            </a:pPr>
            <a:r>
              <a:rPr lang="en-US" dirty="0"/>
              <a:t>Flow (as a rough guideline)</a:t>
            </a:r>
          </a:p>
          <a:p>
            <a:pPr marL="800100" lvl="1">
              <a:spcBef>
                <a:spcPts val="0"/>
              </a:spcBef>
              <a:spcAft>
                <a:spcPts val="600"/>
              </a:spcAft>
              <a:buSzPts val="3200"/>
            </a:pPr>
            <a:r>
              <a:rPr lang="en-US" dirty="0"/>
              <a:t>Progress control</a:t>
            </a:r>
          </a:p>
          <a:p>
            <a:pPr marL="800100" lvl="1">
              <a:spcBef>
                <a:spcPts val="0"/>
              </a:spcBef>
              <a:spcAft>
                <a:spcPts val="600"/>
              </a:spcAft>
              <a:buSzPts val="3200"/>
            </a:pPr>
            <a:r>
              <a:rPr lang="en-US" dirty="0"/>
              <a:t>Challenges</a:t>
            </a:r>
          </a:p>
          <a:p>
            <a:pPr marL="342900">
              <a:spcBef>
                <a:spcPts val="0"/>
              </a:spcBef>
              <a:spcAft>
                <a:spcPts val="600"/>
              </a:spcAft>
              <a:buSzPts val="3200"/>
            </a:pPr>
            <a:r>
              <a:rPr lang="en-US" dirty="0">
                <a:highlight>
                  <a:srgbClr val="FFFF00"/>
                </a:highlight>
              </a:rPr>
              <a:t>Intuitive visual hints</a:t>
            </a:r>
          </a:p>
          <a:p>
            <a:pPr marL="800100" lvl="1">
              <a:spcBef>
                <a:spcPts val="0"/>
              </a:spcBef>
              <a:spcAft>
                <a:spcPts val="600"/>
              </a:spcAft>
              <a:buSzPts val="3200"/>
            </a:pPr>
            <a:r>
              <a:rPr lang="en-US" dirty="0"/>
              <a:t>Make the learning experience effortless</a:t>
            </a:r>
          </a:p>
          <a:p>
            <a:pPr marL="800100" lvl="1">
              <a:spcBef>
                <a:spcPts val="0"/>
              </a:spcBef>
              <a:spcAft>
                <a:spcPts val="600"/>
              </a:spcAft>
              <a:buSzPts val="3200"/>
            </a:pPr>
            <a:r>
              <a:rPr lang="en-US" dirty="0"/>
              <a:t>Reduce effort/cost in fetching study materials</a:t>
            </a:r>
          </a:p>
          <a:p>
            <a:pPr marL="800100" lvl="1">
              <a:spcBef>
                <a:spcPts val="0"/>
              </a:spcBef>
              <a:spcAft>
                <a:spcPts val="600"/>
              </a:spcAft>
              <a:buSzPts val="3200"/>
            </a:pPr>
            <a:endParaRPr lang="en-US" dirty="0"/>
          </a:p>
        </p:txBody>
      </p:sp>
      <p:sp>
        <p:nvSpPr>
          <p:cNvPr id="4" name="TextBox 3">
            <a:extLst>
              <a:ext uri="{FF2B5EF4-FFF2-40B4-BE49-F238E27FC236}">
                <a16:creationId xmlns:a16="http://schemas.microsoft.com/office/drawing/2014/main" id="{CF06AD00-64D6-0C05-CD6B-78A0DA1009E9}"/>
              </a:ext>
            </a:extLst>
          </p:cNvPr>
          <p:cNvSpPr txBox="1"/>
          <p:nvPr/>
        </p:nvSpPr>
        <p:spPr>
          <a:xfrm>
            <a:off x="6019650" y="5243369"/>
            <a:ext cx="3124350" cy="1384995"/>
          </a:xfrm>
          <a:prstGeom prst="rect">
            <a:avLst/>
          </a:prstGeom>
          <a:noFill/>
        </p:spPr>
        <p:txBody>
          <a:bodyPr wrap="square">
            <a:spAutoFit/>
          </a:bodyPr>
          <a:lstStyle/>
          <a:p>
            <a:pPr algn="ctr"/>
            <a:r>
              <a:rPr lang="en-US" sz="2800" dirty="0">
                <a:highlight>
                  <a:srgbClr val="FFFF00"/>
                </a:highlight>
              </a:rPr>
              <a:t>“Let’s be do whatever we can to </a:t>
            </a:r>
            <a:r>
              <a:rPr lang="en-US" sz="2800" u="sng" dirty="0">
                <a:highlight>
                  <a:srgbClr val="FFFF00"/>
                </a:highlight>
              </a:rPr>
              <a:t>make games fun</a:t>
            </a:r>
            <a:r>
              <a:rPr lang="en-US" sz="2800" dirty="0">
                <a:highlight>
                  <a:srgbClr val="FFFF00"/>
                </a:highlight>
              </a:rPr>
              <a:t>!”</a:t>
            </a:r>
          </a:p>
        </p:txBody>
      </p:sp>
    </p:spTree>
    <p:extLst>
      <p:ext uri="{BB962C8B-B14F-4D97-AF65-F5344CB8AC3E}">
        <p14:creationId xmlns:p14="http://schemas.microsoft.com/office/powerpoint/2010/main" val="162817350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515434E5-FA4E-D5FA-4D44-8E48AD9B1344}"/>
              </a:ext>
            </a:extLst>
          </p:cNvPr>
          <p:cNvSpPr txBox="1">
            <a:spLocks/>
          </p:cNvSpPr>
          <p:nvPr/>
        </p:nvSpPr>
        <p:spPr>
          <a:xfrm>
            <a:off x="181187" y="6094274"/>
            <a:ext cx="561913"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134</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074AE154-D106-FD85-0E37-BCE7C0A2D5A2}"/>
              </a:ext>
            </a:extLst>
          </p:cNvPr>
          <p:cNvSpPr txBox="1">
            <a:spLocks/>
          </p:cNvSpPr>
          <p:nvPr/>
        </p:nvSpPr>
        <p:spPr>
          <a:xfrm>
            <a:off x="743100" y="542549"/>
            <a:ext cx="7657800" cy="591682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Not “gamifying”… </a:t>
            </a:r>
          </a:p>
          <a:p>
            <a:pPr marL="0" indent="0">
              <a:spcBef>
                <a:spcPts val="0"/>
              </a:spcBef>
              <a:buSzPts val="3200"/>
              <a:buNone/>
            </a:pPr>
            <a:r>
              <a:rPr lang="en-US" sz="3600" dirty="0"/>
              <a:t>More like “sugar coating”</a:t>
            </a:r>
            <a:endParaRPr lang="en-US" dirty="0"/>
          </a:p>
          <a:p>
            <a:pPr marL="800100" lvl="1">
              <a:spcBef>
                <a:spcPts val="0"/>
              </a:spcBef>
              <a:spcAft>
                <a:spcPts val="600"/>
              </a:spcAft>
              <a:buSzPts val="3200"/>
            </a:pPr>
            <a:r>
              <a:rPr lang="en-US" sz="3200" dirty="0"/>
              <a:t>Provide positive feedback on the side</a:t>
            </a:r>
          </a:p>
          <a:p>
            <a:pPr marL="1257300" lvl="2">
              <a:spcBef>
                <a:spcPts val="0"/>
              </a:spcBef>
              <a:spcAft>
                <a:spcPts val="600"/>
              </a:spcAft>
              <a:buSzPts val="3200"/>
            </a:pPr>
            <a:r>
              <a:rPr lang="en-US" sz="2800" dirty="0"/>
              <a:t>Out of the “learning” process</a:t>
            </a:r>
          </a:p>
          <a:p>
            <a:pPr marL="800100" lvl="1">
              <a:spcBef>
                <a:spcPts val="0"/>
              </a:spcBef>
              <a:spcAft>
                <a:spcPts val="600"/>
              </a:spcAft>
              <a:buSzPts val="3200"/>
            </a:pPr>
            <a:r>
              <a:rPr lang="en-US" sz="3200" dirty="0"/>
              <a:t>Decrease the operations that may hurt the motivation</a:t>
            </a:r>
          </a:p>
          <a:p>
            <a:pPr marL="1257300" lvl="2">
              <a:spcBef>
                <a:spcPts val="0"/>
              </a:spcBef>
              <a:spcAft>
                <a:spcPts val="600"/>
              </a:spcAft>
              <a:buSzPts val="3200"/>
            </a:pPr>
            <a:r>
              <a:rPr lang="en-US" sz="2800" dirty="0"/>
              <a:t>Reduce cost in information fetching</a:t>
            </a:r>
          </a:p>
        </p:txBody>
      </p:sp>
    </p:spTree>
    <p:extLst>
      <p:ext uri="{BB962C8B-B14F-4D97-AF65-F5344CB8AC3E}">
        <p14:creationId xmlns:p14="http://schemas.microsoft.com/office/powerpoint/2010/main" val="329576715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515434E5-FA4E-D5FA-4D44-8E48AD9B1344}"/>
              </a:ext>
            </a:extLst>
          </p:cNvPr>
          <p:cNvSpPr txBox="1">
            <a:spLocks/>
          </p:cNvSpPr>
          <p:nvPr/>
        </p:nvSpPr>
        <p:spPr>
          <a:xfrm>
            <a:off x="181187" y="6094274"/>
            <a:ext cx="561913"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135</a:t>
            </a:fld>
            <a:endParaRPr lang="en" sz="1600" dirty="0">
              <a:solidFill>
                <a:srgbClr val="888888"/>
              </a:solidFill>
              <a:latin typeface="Arial"/>
              <a:ea typeface="Arial"/>
              <a:cs typeface="Arial"/>
              <a:sym typeface="Arial"/>
            </a:endParaRPr>
          </a:p>
        </p:txBody>
      </p:sp>
      <p:sp>
        <p:nvSpPr>
          <p:cNvPr id="4" name="TextBox 3">
            <a:extLst>
              <a:ext uri="{FF2B5EF4-FFF2-40B4-BE49-F238E27FC236}">
                <a16:creationId xmlns:a16="http://schemas.microsoft.com/office/drawing/2014/main" id="{71630E86-D693-C1F7-D63F-BE521336936A}"/>
              </a:ext>
            </a:extLst>
          </p:cNvPr>
          <p:cNvSpPr txBox="1"/>
          <p:nvPr/>
        </p:nvSpPr>
        <p:spPr>
          <a:xfrm>
            <a:off x="578493" y="473382"/>
            <a:ext cx="7987014" cy="5016758"/>
          </a:xfrm>
          <a:prstGeom prst="rect">
            <a:avLst/>
          </a:prstGeom>
          <a:noFill/>
        </p:spPr>
        <p:txBody>
          <a:bodyPr wrap="square">
            <a:spAutoFit/>
          </a:bodyPr>
          <a:lstStyle/>
          <a:p>
            <a:pPr marL="342900" marR="0" lvl="0" indent="-342900">
              <a:spcBef>
                <a:spcPts val="0"/>
              </a:spcBef>
              <a:spcAft>
                <a:spcPts val="0"/>
              </a:spcAft>
              <a:buSzPts val="1000"/>
              <a:buFont typeface="Symbol" panose="05050102010706020507" pitchFamily="18" charset="2"/>
              <a:buChar char=""/>
              <a:tabLst>
                <a:tab pos="457200" algn="l"/>
              </a:tabLst>
            </a:pPr>
            <a:r>
              <a:rPr lang="en-US" sz="2000" dirty="0">
                <a:solidFill>
                  <a:srgbClr val="000000"/>
                </a:solidFill>
                <a:effectLst/>
                <a:latin typeface="Calibri" panose="020F0502020204030204" pitchFamily="34" charset="0"/>
                <a:ea typeface="Times New Roman" panose="02020603050405020304" pitchFamily="18" charset="0"/>
              </a:rPr>
              <a:t>Example pay-as-you-go program framework</a:t>
            </a:r>
            <a:endParaRPr lang="en-US" dirty="0">
              <a:solidFill>
                <a:srgbClr val="000000"/>
              </a:solidFill>
              <a:effectLst/>
              <a:latin typeface="Calibri" panose="020F0502020204030204" pitchFamily="34" charset="0"/>
              <a:ea typeface="DengXian" panose="02010600030101010101" pitchFamily="2" charset="-122"/>
            </a:endParaRPr>
          </a:p>
          <a:p>
            <a:pPr marL="742950" marR="0" lvl="1" indent="-285750">
              <a:spcBef>
                <a:spcPts val="0"/>
              </a:spcBef>
              <a:spcAft>
                <a:spcPts val="0"/>
              </a:spcAft>
              <a:buSzPts val="1000"/>
              <a:buFont typeface="Courier New" panose="02070309020205020404" pitchFamily="49" charset="0"/>
              <a:buChar char="o"/>
              <a:tabLst>
                <a:tab pos="914400" algn="l"/>
              </a:tabLst>
            </a:pPr>
            <a:r>
              <a:rPr lang="en-US" sz="20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For a specific program, we could pre-define a few skills we want to teach. They would serve as module (tree node) groups. </a:t>
            </a:r>
            <a:endParaRPr lang="en-US"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endParaRPr>
          </a:p>
          <a:p>
            <a:pPr marL="742950" marR="0" lvl="1" indent="-285750">
              <a:spcBef>
                <a:spcPts val="0"/>
              </a:spcBef>
              <a:spcAft>
                <a:spcPts val="0"/>
              </a:spcAft>
              <a:buSzPts val="1000"/>
              <a:buFont typeface="Courier New" panose="02070309020205020404" pitchFamily="49" charset="0"/>
              <a:buChar char="o"/>
              <a:tabLst>
                <a:tab pos="914400" algn="l"/>
              </a:tabLst>
            </a:pPr>
            <a:r>
              <a:rPr lang="en-US" sz="20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Then, we could add relevant online courses into each module group to teach the corresponding skill.</a:t>
            </a:r>
            <a:endParaRPr lang="en-US"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endParaRPr>
          </a:p>
          <a:p>
            <a:pPr marL="1143000" marR="0" lvl="2" indent="-228600">
              <a:spcBef>
                <a:spcPts val="0"/>
              </a:spcBef>
              <a:spcAft>
                <a:spcPts val="0"/>
              </a:spcAft>
              <a:buSzPts val="1000"/>
              <a:buFont typeface="Wingdings" panose="05000000000000000000" pitchFamily="2" charset="2"/>
              <a:buChar char=""/>
              <a:tabLst>
                <a:tab pos="1371600" algn="l"/>
              </a:tabLst>
            </a:pPr>
            <a:r>
              <a:rPr lang="en-US" sz="2000" dirty="0">
                <a:solidFill>
                  <a:srgbClr val="000000"/>
                </a:solidFill>
                <a:effectLst/>
                <a:latin typeface="Calibri" panose="020F0502020204030204" pitchFamily="34" charset="0"/>
                <a:ea typeface="Times New Roman" panose="02020603050405020304" pitchFamily="18" charset="0"/>
              </a:rPr>
              <a:t>Courses can be purchased and studied individually (hence, "pay as you go").</a:t>
            </a:r>
            <a:endParaRPr lang="en-US" dirty="0">
              <a:solidFill>
                <a:srgbClr val="000000"/>
              </a:solidFill>
              <a:effectLst/>
              <a:latin typeface="Calibri" panose="020F0502020204030204" pitchFamily="34" charset="0"/>
              <a:ea typeface="DengXian" panose="02010600030101010101" pitchFamily="2" charset="-122"/>
            </a:endParaRPr>
          </a:p>
          <a:p>
            <a:pPr marL="742950" marR="0" lvl="1" indent="-285750">
              <a:spcBef>
                <a:spcPts val="0"/>
              </a:spcBef>
              <a:spcAft>
                <a:spcPts val="0"/>
              </a:spcAft>
              <a:buSzPts val="1000"/>
              <a:buFont typeface="Courier New" panose="02070309020205020404" pitchFamily="49" charset="0"/>
              <a:buChar char="o"/>
              <a:tabLst>
                <a:tab pos="914400" algn="l"/>
              </a:tabLst>
            </a:pPr>
            <a:r>
              <a:rPr lang="en-US" sz="20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The key is that, for each course, we could list alternative versions/flavors of the same course, e.g., with different years, instructors, and/or teaching materials, so that students have the opportunity to customize the program by selecting their preferred versions.</a:t>
            </a:r>
            <a:endParaRPr lang="en-US"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endParaRPr>
          </a:p>
          <a:p>
            <a:pPr marL="1143000" marR="0" lvl="2" indent="-228600">
              <a:spcBef>
                <a:spcPts val="0"/>
              </a:spcBef>
              <a:spcAft>
                <a:spcPts val="0"/>
              </a:spcAft>
              <a:buSzPts val="1000"/>
              <a:buFont typeface="Wingdings" panose="05000000000000000000" pitchFamily="2" charset="2"/>
              <a:buChar char=""/>
              <a:tabLst>
                <a:tab pos="1371600" algn="l"/>
              </a:tabLst>
            </a:pPr>
            <a:r>
              <a:rPr lang="en-US" sz="2000" dirty="0">
                <a:solidFill>
                  <a:srgbClr val="000000"/>
                </a:solidFill>
                <a:effectLst/>
                <a:latin typeface="Calibri" panose="020F0502020204030204" pitchFamily="34" charset="0"/>
                <a:ea typeface="Times New Roman" panose="02020603050405020304" pitchFamily="18" charset="0"/>
              </a:rPr>
              <a:t>We could have one or two free-trial lectures in each course to facilitate the decision.</a:t>
            </a:r>
            <a:endParaRPr lang="en-US" dirty="0">
              <a:solidFill>
                <a:srgbClr val="000000"/>
              </a:solidFill>
              <a:effectLst/>
              <a:latin typeface="Calibri" panose="020F0502020204030204" pitchFamily="34" charset="0"/>
              <a:ea typeface="DengXian" panose="02010600030101010101" pitchFamily="2" charset="-122"/>
            </a:endParaRPr>
          </a:p>
          <a:p>
            <a:pPr marL="742950" marR="0" lvl="1" indent="-285750">
              <a:spcBef>
                <a:spcPts val="0"/>
              </a:spcBef>
              <a:spcAft>
                <a:spcPts val="0"/>
              </a:spcAft>
              <a:buSzPts val="1000"/>
              <a:buFont typeface="Courier New" panose="02070309020205020404" pitchFamily="49" charset="0"/>
              <a:buChar char="o"/>
              <a:tabLst>
                <a:tab pos="914400" algn="l"/>
              </a:tabLst>
            </a:pPr>
            <a:r>
              <a:rPr lang="en-US" sz="20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We could also design a course evaluation system for participating students to comment on/rate courses that they finished.</a:t>
            </a:r>
            <a:endParaRPr lang="en-US" dirty="0">
              <a:solidFill>
                <a:srgbClr val="000000"/>
              </a:solidFill>
              <a:effectLst/>
              <a:latin typeface="Calibri" panose="020F0502020204030204" pitchFamily="34" charset="0"/>
              <a:ea typeface="DengXian" panose="02010600030101010101" pitchFamily="2" charset="-122"/>
            </a:endParaRPr>
          </a:p>
        </p:txBody>
      </p:sp>
    </p:spTree>
    <p:extLst>
      <p:ext uri="{BB962C8B-B14F-4D97-AF65-F5344CB8AC3E}">
        <p14:creationId xmlns:p14="http://schemas.microsoft.com/office/powerpoint/2010/main" val="166789580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515434E5-FA4E-D5FA-4D44-8E48AD9B1344}"/>
              </a:ext>
            </a:extLst>
          </p:cNvPr>
          <p:cNvSpPr txBox="1">
            <a:spLocks/>
          </p:cNvSpPr>
          <p:nvPr/>
        </p:nvSpPr>
        <p:spPr>
          <a:xfrm>
            <a:off x="181187" y="6094274"/>
            <a:ext cx="561913"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136</a:t>
            </a:fld>
            <a:endParaRPr lang="en" sz="1600" dirty="0">
              <a:solidFill>
                <a:srgbClr val="888888"/>
              </a:solidFill>
              <a:latin typeface="Arial"/>
              <a:ea typeface="Arial"/>
              <a:cs typeface="Arial"/>
              <a:sym typeface="Arial"/>
            </a:endParaRPr>
          </a:p>
        </p:txBody>
      </p:sp>
      <p:sp>
        <p:nvSpPr>
          <p:cNvPr id="4" name="TextBox 3">
            <a:extLst>
              <a:ext uri="{FF2B5EF4-FFF2-40B4-BE49-F238E27FC236}">
                <a16:creationId xmlns:a16="http://schemas.microsoft.com/office/drawing/2014/main" id="{71630E86-D693-C1F7-D63F-BE521336936A}"/>
              </a:ext>
            </a:extLst>
          </p:cNvPr>
          <p:cNvSpPr txBox="1"/>
          <p:nvPr/>
        </p:nvSpPr>
        <p:spPr>
          <a:xfrm>
            <a:off x="578493" y="473382"/>
            <a:ext cx="7987014" cy="5016758"/>
          </a:xfrm>
          <a:prstGeom prst="rect">
            <a:avLst/>
          </a:prstGeom>
          <a:noFill/>
        </p:spPr>
        <p:txBody>
          <a:bodyPr wrap="square">
            <a:spAutoFit/>
          </a:bodyPr>
          <a:lstStyle/>
          <a:p>
            <a:pPr marL="342900" marR="0" lvl="0" indent="-342900">
              <a:spcBef>
                <a:spcPts val="0"/>
              </a:spcBef>
              <a:spcAft>
                <a:spcPts val="0"/>
              </a:spcAft>
              <a:buSzPts val="1000"/>
              <a:buFont typeface="Symbol" panose="05050102010706020507" pitchFamily="18" charset="2"/>
              <a:buChar char=""/>
              <a:tabLst>
                <a:tab pos="457200" algn="l"/>
              </a:tabLst>
            </a:pPr>
            <a:r>
              <a:rPr lang="en-US" sz="2000" dirty="0">
                <a:solidFill>
                  <a:srgbClr val="000000"/>
                </a:solidFill>
                <a:effectLst/>
                <a:latin typeface="Calibri" panose="020F0502020204030204" pitchFamily="34" charset="0"/>
                <a:ea typeface="Times New Roman" panose="02020603050405020304" pitchFamily="18" charset="0"/>
              </a:rPr>
              <a:t>Benefits of this framework</a:t>
            </a:r>
            <a:endParaRPr lang="en-US" sz="2000" dirty="0">
              <a:solidFill>
                <a:srgbClr val="000000"/>
              </a:solidFill>
              <a:effectLst/>
              <a:latin typeface="Calibri" panose="020F0502020204030204" pitchFamily="34" charset="0"/>
              <a:ea typeface="DengXian" panose="02010600030101010101" pitchFamily="2" charset="-122"/>
            </a:endParaRPr>
          </a:p>
          <a:p>
            <a:pPr marL="742950" marR="0" lvl="1" indent="-285750">
              <a:spcBef>
                <a:spcPts val="0"/>
              </a:spcBef>
              <a:spcAft>
                <a:spcPts val="0"/>
              </a:spcAft>
              <a:buSzPts val="1000"/>
              <a:buFont typeface="Courier New" panose="02070309020205020404" pitchFamily="49" charset="0"/>
              <a:buChar char="o"/>
              <a:tabLst>
                <a:tab pos="914400" algn="l"/>
              </a:tabLst>
            </a:pPr>
            <a:r>
              <a:rPr lang="en-US" sz="2000" u="sng"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Motivating professors to contribute to online education</a:t>
            </a:r>
            <a:endParaRPr lang="en-US" sz="20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endParaRPr>
          </a:p>
          <a:p>
            <a:pPr marL="1143000" marR="0" lvl="2" indent="-228600">
              <a:spcBef>
                <a:spcPts val="0"/>
              </a:spcBef>
              <a:spcAft>
                <a:spcPts val="0"/>
              </a:spcAft>
              <a:buSzPts val="1000"/>
              <a:buFont typeface="Wingdings" panose="05000000000000000000" pitchFamily="2" charset="2"/>
              <a:buChar char=""/>
              <a:tabLst>
                <a:tab pos="1371600" algn="l"/>
              </a:tabLst>
            </a:pPr>
            <a:r>
              <a:rPr lang="en-US" sz="2000" dirty="0">
                <a:solidFill>
                  <a:srgbClr val="000000"/>
                </a:solidFill>
                <a:effectLst/>
                <a:latin typeface="Calibri" panose="020F0502020204030204" pitchFamily="34" charset="0"/>
                <a:ea typeface="Times New Roman" panose="02020603050405020304" pitchFamily="18" charset="0"/>
              </a:rPr>
              <a:t>We could distribute part of the profit from a course to its instructor as an incentive, ideally as a percentage of the profit rather than a fixed base amount.</a:t>
            </a:r>
            <a:endParaRPr lang="en-US" sz="2000" dirty="0">
              <a:solidFill>
                <a:srgbClr val="000000"/>
              </a:solidFill>
              <a:effectLst/>
              <a:latin typeface="Calibri" panose="020F0502020204030204" pitchFamily="34" charset="0"/>
              <a:ea typeface="DengXian" panose="02010600030101010101" pitchFamily="2" charset="-122"/>
            </a:endParaRPr>
          </a:p>
          <a:p>
            <a:pPr marL="1600200" marR="0" lvl="3" indent="-228600">
              <a:spcBef>
                <a:spcPts val="0"/>
              </a:spcBef>
              <a:spcAft>
                <a:spcPts val="0"/>
              </a:spcAft>
              <a:buSzPts val="1000"/>
              <a:buFont typeface="Symbol" panose="05050102010706020507" pitchFamily="18" charset="2"/>
              <a:buChar char=""/>
              <a:tabLst>
                <a:tab pos="1828800" algn="l"/>
              </a:tabLst>
            </a:pPr>
            <a:r>
              <a:rPr lang="en-US" sz="2000" dirty="0">
                <a:solidFill>
                  <a:srgbClr val="000000"/>
                </a:solidFill>
                <a:effectLst/>
                <a:latin typeface="Calibri" panose="020F0502020204030204" pitchFamily="34" charset="0"/>
                <a:ea typeface="Times New Roman" panose="02020603050405020304" pitchFamily="18" charset="0"/>
              </a:rPr>
              <a:t>If a star professor becomes rich from their online courses, that will be a great example for us to brag about to persuade other professors to participate.</a:t>
            </a:r>
            <a:endParaRPr lang="en-US" sz="2000" dirty="0">
              <a:solidFill>
                <a:srgbClr val="000000"/>
              </a:solidFill>
              <a:effectLst/>
              <a:latin typeface="Calibri" panose="020F0502020204030204" pitchFamily="34" charset="0"/>
              <a:ea typeface="DengXian" panose="02010600030101010101" pitchFamily="2" charset="-122"/>
            </a:endParaRPr>
          </a:p>
          <a:p>
            <a:pPr marL="1143000" marR="0" lvl="2" indent="-228600">
              <a:spcBef>
                <a:spcPts val="0"/>
              </a:spcBef>
              <a:spcAft>
                <a:spcPts val="0"/>
              </a:spcAft>
              <a:buSzPts val="1000"/>
              <a:buFont typeface="Wingdings" panose="05000000000000000000" pitchFamily="2" charset="2"/>
              <a:buChar char=""/>
              <a:tabLst>
                <a:tab pos="1371600" algn="l"/>
              </a:tabLst>
            </a:pPr>
            <a:r>
              <a:rPr lang="en-US" sz="2000" dirty="0">
                <a:solidFill>
                  <a:srgbClr val="000000"/>
                </a:solidFill>
                <a:effectLst/>
                <a:latin typeface="Calibri" panose="020F0502020204030204" pitchFamily="34" charset="0"/>
                <a:ea typeface="Times New Roman" panose="02020603050405020304" pitchFamily="18" charset="0"/>
              </a:rPr>
              <a:t>Granting students the option of choosing from different flavors of the same course would promote healthy competition among instructors.</a:t>
            </a:r>
            <a:endParaRPr lang="en-US" sz="2000" dirty="0">
              <a:solidFill>
                <a:srgbClr val="000000"/>
              </a:solidFill>
              <a:effectLst/>
              <a:latin typeface="Calibri" panose="020F0502020204030204" pitchFamily="34" charset="0"/>
              <a:ea typeface="DengXian" panose="02010600030101010101" pitchFamily="2" charset="-122"/>
            </a:endParaRPr>
          </a:p>
          <a:p>
            <a:pPr marL="1600200" marR="0" lvl="3" indent="-228600">
              <a:spcBef>
                <a:spcPts val="0"/>
              </a:spcBef>
              <a:spcAft>
                <a:spcPts val="0"/>
              </a:spcAft>
              <a:buSzPts val="1000"/>
              <a:buFont typeface="Symbol" panose="05050102010706020507" pitchFamily="18" charset="2"/>
              <a:buChar char=""/>
              <a:tabLst>
                <a:tab pos="1828800" algn="l"/>
              </a:tabLst>
            </a:pPr>
            <a:r>
              <a:rPr lang="en-US" sz="2000" dirty="0">
                <a:solidFill>
                  <a:srgbClr val="000000"/>
                </a:solidFill>
                <a:effectLst/>
                <a:latin typeface="Calibri" panose="020F0502020204030204" pitchFamily="34" charset="0"/>
                <a:ea typeface="Times New Roman" panose="02020603050405020304" pitchFamily="18" charset="0"/>
              </a:rPr>
              <a:t>Instructors who participate early (e.g., when their courses are essentially the only options) or who can provide higher-quality teaching (e.g., to win the market against multiple competing versions of the same course) will earn the most money.</a:t>
            </a:r>
            <a:endParaRPr lang="en-US" sz="2000" dirty="0">
              <a:solidFill>
                <a:srgbClr val="000000"/>
              </a:solidFill>
              <a:effectLst/>
              <a:latin typeface="Calibri" panose="020F0502020204030204" pitchFamily="34" charset="0"/>
              <a:ea typeface="DengXian" panose="02010600030101010101" pitchFamily="2" charset="-122"/>
            </a:endParaRPr>
          </a:p>
        </p:txBody>
      </p:sp>
    </p:spTree>
    <p:extLst>
      <p:ext uri="{BB962C8B-B14F-4D97-AF65-F5344CB8AC3E}">
        <p14:creationId xmlns:p14="http://schemas.microsoft.com/office/powerpoint/2010/main" val="137657197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C88E01-0AA4-F99B-A3B6-F9C55090F2DE}"/>
              </a:ext>
            </a:extLst>
          </p:cNvPr>
          <p:cNvSpPr/>
          <p:nvPr/>
        </p:nvSpPr>
        <p:spPr>
          <a:xfrm>
            <a:off x="7200857" y="5344557"/>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515434E5-FA4E-D5FA-4D44-8E48AD9B1344}"/>
              </a:ext>
            </a:extLst>
          </p:cNvPr>
          <p:cNvSpPr txBox="1">
            <a:spLocks/>
          </p:cNvSpPr>
          <p:nvPr/>
        </p:nvSpPr>
        <p:spPr>
          <a:xfrm>
            <a:off x="181187" y="6094274"/>
            <a:ext cx="561913"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137</a:t>
            </a:fld>
            <a:endParaRPr lang="en" sz="1600" dirty="0">
              <a:solidFill>
                <a:srgbClr val="888888"/>
              </a:solidFill>
              <a:latin typeface="Arial"/>
              <a:ea typeface="Arial"/>
              <a:cs typeface="Arial"/>
              <a:sym typeface="Arial"/>
            </a:endParaRPr>
          </a:p>
        </p:txBody>
      </p:sp>
      <p:sp>
        <p:nvSpPr>
          <p:cNvPr id="4" name="TextBox 3">
            <a:extLst>
              <a:ext uri="{FF2B5EF4-FFF2-40B4-BE49-F238E27FC236}">
                <a16:creationId xmlns:a16="http://schemas.microsoft.com/office/drawing/2014/main" id="{71630E86-D693-C1F7-D63F-BE521336936A}"/>
              </a:ext>
            </a:extLst>
          </p:cNvPr>
          <p:cNvSpPr txBox="1"/>
          <p:nvPr/>
        </p:nvSpPr>
        <p:spPr>
          <a:xfrm>
            <a:off x="578493" y="473382"/>
            <a:ext cx="7987014" cy="5940088"/>
          </a:xfrm>
          <a:prstGeom prst="rect">
            <a:avLst/>
          </a:prstGeom>
          <a:noFill/>
        </p:spPr>
        <p:txBody>
          <a:bodyPr wrap="square">
            <a:spAutoFit/>
          </a:bodyPr>
          <a:lstStyle/>
          <a:p>
            <a:pPr marL="742950" marR="0" lvl="1" indent="-285750">
              <a:spcBef>
                <a:spcPts val="0"/>
              </a:spcBef>
              <a:spcAft>
                <a:spcPts val="0"/>
              </a:spcAft>
              <a:buSzPts val="1000"/>
              <a:buFont typeface="Courier New" panose="02070309020205020404" pitchFamily="49" charset="0"/>
              <a:buChar char="o"/>
              <a:tabLst>
                <a:tab pos="914400" algn="l"/>
              </a:tabLst>
            </a:pPr>
            <a:r>
              <a:rPr lang="en-US" sz="20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 student-oriented course evaluation system </a:t>
            </a:r>
            <a:endParaRPr lang="en-US" sz="20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endParaRPr>
          </a:p>
          <a:p>
            <a:pPr marL="1143000" marR="0" lvl="2" indent="-228600">
              <a:spcBef>
                <a:spcPts val="0"/>
              </a:spcBef>
              <a:spcAft>
                <a:spcPts val="0"/>
              </a:spcAft>
              <a:buSzPts val="1000"/>
              <a:buFont typeface="Wingdings" panose="05000000000000000000" pitchFamily="2" charset="2"/>
              <a:buChar char=""/>
              <a:tabLst>
                <a:tab pos="1371600" algn="l"/>
              </a:tabLst>
            </a:pPr>
            <a:r>
              <a:rPr lang="en-US" sz="2000" dirty="0">
                <a:solidFill>
                  <a:srgbClr val="000000"/>
                </a:solidFill>
                <a:effectLst/>
                <a:latin typeface="Calibri" panose="020F0502020204030204" pitchFamily="34" charset="0"/>
                <a:ea typeface="Times New Roman" panose="02020603050405020304" pitchFamily="18" charset="0"/>
              </a:rPr>
              <a:t>The same student performance evaluations (e.g., exams) could be used in the different versions of the same course.</a:t>
            </a:r>
            <a:endParaRPr lang="en-US" sz="2000" dirty="0">
              <a:solidFill>
                <a:srgbClr val="000000"/>
              </a:solidFill>
              <a:effectLst/>
              <a:latin typeface="Calibri" panose="020F0502020204030204" pitchFamily="34" charset="0"/>
              <a:ea typeface="DengXian" panose="02010600030101010101" pitchFamily="2" charset="-122"/>
            </a:endParaRPr>
          </a:p>
          <a:p>
            <a:pPr marL="1600200" marR="0" lvl="3" indent="-228600">
              <a:spcBef>
                <a:spcPts val="0"/>
              </a:spcBef>
              <a:spcAft>
                <a:spcPts val="0"/>
              </a:spcAft>
              <a:buSzPts val="1000"/>
              <a:buFont typeface="Symbol" panose="05050102010706020507" pitchFamily="18" charset="2"/>
              <a:buChar char=""/>
              <a:tabLst>
                <a:tab pos="1828800" algn="l"/>
              </a:tabLst>
            </a:pPr>
            <a:r>
              <a:rPr lang="en-US" sz="2000" dirty="0">
                <a:solidFill>
                  <a:srgbClr val="000000"/>
                </a:solidFill>
                <a:effectLst/>
                <a:latin typeface="Calibri" panose="020F0502020204030204" pitchFamily="34" charset="0"/>
                <a:ea typeface="Times New Roman" panose="02020603050405020304" pitchFamily="18" charset="0"/>
              </a:rPr>
              <a:t>Courses with the best student performance =&gt; Potential sources for better practices in online education</a:t>
            </a:r>
            <a:endParaRPr lang="en-US" sz="2000" dirty="0">
              <a:solidFill>
                <a:srgbClr val="000000"/>
              </a:solidFill>
              <a:effectLst/>
              <a:latin typeface="Calibri" panose="020F0502020204030204" pitchFamily="34" charset="0"/>
              <a:ea typeface="DengXian" panose="02010600030101010101" pitchFamily="2" charset="-122"/>
            </a:endParaRPr>
          </a:p>
          <a:p>
            <a:pPr marL="1143000" marR="0" lvl="2" indent="-228600">
              <a:spcBef>
                <a:spcPts val="0"/>
              </a:spcBef>
              <a:spcAft>
                <a:spcPts val="0"/>
              </a:spcAft>
              <a:buSzPts val="1000"/>
              <a:buFont typeface="Wingdings" panose="05000000000000000000" pitchFamily="2" charset="2"/>
              <a:buChar char=""/>
              <a:tabLst>
                <a:tab pos="1371600" algn="l"/>
              </a:tabLst>
            </a:pPr>
            <a:r>
              <a:rPr lang="en-US" sz="2000" dirty="0">
                <a:solidFill>
                  <a:srgbClr val="000000"/>
                </a:solidFill>
                <a:effectLst/>
                <a:latin typeface="Calibri" panose="020F0502020204030204" pitchFamily="34" charset="0"/>
                <a:ea typeface="Times New Roman" panose="02020603050405020304" pitchFamily="18" charset="0"/>
              </a:rPr>
              <a:t>Easy feedback from market/students (Ref: Amazon.com)</a:t>
            </a:r>
            <a:endParaRPr lang="en-US" sz="2000" dirty="0">
              <a:solidFill>
                <a:srgbClr val="000000"/>
              </a:solidFill>
              <a:effectLst/>
              <a:latin typeface="Calibri" panose="020F0502020204030204" pitchFamily="34" charset="0"/>
              <a:ea typeface="DengXian" panose="02010600030101010101" pitchFamily="2" charset="-122"/>
            </a:endParaRPr>
          </a:p>
          <a:p>
            <a:pPr marL="1600200" marR="0" lvl="3" indent="-228600">
              <a:spcBef>
                <a:spcPts val="0"/>
              </a:spcBef>
              <a:spcAft>
                <a:spcPts val="0"/>
              </a:spcAft>
              <a:buSzPts val="1000"/>
              <a:buFont typeface="Symbol" panose="05050102010706020507" pitchFamily="18" charset="2"/>
              <a:buChar char=""/>
              <a:tabLst>
                <a:tab pos="1828800" algn="l"/>
              </a:tabLst>
            </a:pPr>
            <a:r>
              <a:rPr lang="en-US" sz="2000" dirty="0">
                <a:solidFill>
                  <a:srgbClr val="000000"/>
                </a:solidFill>
                <a:effectLst/>
                <a:latin typeface="Calibri" panose="020F0502020204030204" pitchFamily="34" charset="0"/>
                <a:ea typeface="Times New Roman" panose="02020603050405020304" pitchFamily="18" charset="0"/>
              </a:rPr>
              <a:t>Most profitable courses, or highly-rated courses with positive comments =&gt; Potential versions to promote</a:t>
            </a:r>
            <a:endParaRPr lang="en-US" sz="2000" dirty="0">
              <a:solidFill>
                <a:srgbClr val="000000"/>
              </a:solidFill>
              <a:effectLst/>
              <a:latin typeface="Calibri" panose="020F0502020204030204" pitchFamily="34" charset="0"/>
              <a:ea typeface="DengXian" panose="02010600030101010101" pitchFamily="2" charset="-122"/>
            </a:endParaRPr>
          </a:p>
          <a:p>
            <a:pPr marL="742950" marR="0" lvl="1" indent="-285750">
              <a:spcBef>
                <a:spcPts val="0"/>
              </a:spcBef>
              <a:spcAft>
                <a:spcPts val="0"/>
              </a:spcAft>
              <a:buSzPts val="1000"/>
              <a:buFont typeface="Courier New" panose="02070309020205020404" pitchFamily="49" charset="0"/>
              <a:buChar char="o"/>
              <a:tabLst>
                <a:tab pos="914400" algn="l"/>
              </a:tabLst>
            </a:pPr>
            <a:r>
              <a:rPr lang="en-US" sz="20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Motivating students to progress in courses</a:t>
            </a:r>
            <a:endParaRPr lang="en-US" sz="20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endParaRPr>
          </a:p>
          <a:p>
            <a:pPr marL="1143000" marR="0" lvl="2" indent="-228600">
              <a:spcBef>
                <a:spcPts val="0"/>
              </a:spcBef>
              <a:spcAft>
                <a:spcPts val="0"/>
              </a:spcAft>
              <a:buSzPts val="1000"/>
              <a:buFont typeface="Wingdings" panose="05000000000000000000" pitchFamily="2" charset="2"/>
              <a:buChar char=""/>
              <a:tabLst>
                <a:tab pos="1371600" algn="l"/>
              </a:tabLst>
            </a:pPr>
            <a:r>
              <a:rPr lang="en-US" sz="2000" dirty="0">
                <a:solidFill>
                  <a:srgbClr val="000000"/>
                </a:solidFill>
                <a:effectLst/>
                <a:latin typeface="Calibri" panose="020F0502020204030204" pitchFamily="34" charset="0"/>
                <a:ea typeface="Times New Roman" panose="02020603050405020304" pitchFamily="18" charset="0"/>
              </a:rPr>
              <a:t>We could allow students to buy new courses with points they earn from completed courses.</a:t>
            </a:r>
            <a:endParaRPr lang="en-US" sz="2000" dirty="0">
              <a:solidFill>
                <a:srgbClr val="000000"/>
              </a:solidFill>
              <a:effectLst/>
              <a:latin typeface="Calibri" panose="020F0502020204030204" pitchFamily="34" charset="0"/>
              <a:ea typeface="DengXian" panose="02010600030101010101" pitchFamily="2" charset="-122"/>
            </a:endParaRPr>
          </a:p>
          <a:p>
            <a:pPr marL="1600200" marR="0" lvl="3" indent="-228600">
              <a:spcBef>
                <a:spcPts val="0"/>
              </a:spcBef>
              <a:spcAft>
                <a:spcPts val="0"/>
              </a:spcAft>
              <a:buSzPts val="1000"/>
              <a:buFont typeface="Symbol" panose="05050102010706020507" pitchFamily="18" charset="2"/>
              <a:buChar char=""/>
              <a:tabLst>
                <a:tab pos="1828800" algn="l"/>
              </a:tabLst>
            </a:pPr>
            <a:r>
              <a:rPr lang="en-US" sz="2000" dirty="0">
                <a:solidFill>
                  <a:srgbClr val="000000"/>
                </a:solidFill>
                <a:effectLst/>
                <a:latin typeface="Calibri" panose="020F0502020204030204" pitchFamily="34" charset="0"/>
                <a:ea typeface="Times New Roman" panose="02020603050405020304" pitchFamily="18" charset="0"/>
              </a:rPr>
              <a:t>This would increase the "illusional scarcity" of points to better motivate students to progress in purchased courses.</a:t>
            </a:r>
            <a:endParaRPr lang="en-US" sz="2000" dirty="0">
              <a:solidFill>
                <a:srgbClr val="000000"/>
              </a:solidFill>
              <a:effectLst/>
              <a:latin typeface="Calibri" panose="020F0502020204030204" pitchFamily="34" charset="0"/>
              <a:ea typeface="DengXian" panose="02010600030101010101" pitchFamily="2" charset="-122"/>
            </a:endParaRPr>
          </a:p>
          <a:p>
            <a:pPr marL="1600200" marR="0" lvl="3" indent="-228600">
              <a:spcBef>
                <a:spcPts val="0"/>
              </a:spcBef>
              <a:spcAft>
                <a:spcPts val="0"/>
              </a:spcAft>
              <a:buSzPts val="1000"/>
              <a:buFont typeface="Symbol" panose="05050102010706020507" pitchFamily="18" charset="2"/>
              <a:buChar char=""/>
              <a:tabLst>
                <a:tab pos="1828800" algn="l"/>
              </a:tabLst>
            </a:pPr>
            <a:r>
              <a:rPr lang="en-US" sz="2000" dirty="0">
                <a:solidFill>
                  <a:srgbClr val="000000"/>
                </a:solidFill>
                <a:effectLst/>
                <a:latin typeface="Calibri" panose="020F0502020204030204" pitchFamily="34" charset="0"/>
                <a:ea typeface="Times New Roman" panose="02020603050405020304" pitchFamily="18" charset="0"/>
              </a:rPr>
              <a:t>We could use other virtual currencies we come up with for this purpose, so that students are still willing to spend points for less valuable resources like hints.</a:t>
            </a:r>
            <a:endParaRPr lang="en-US" sz="2000" dirty="0">
              <a:solidFill>
                <a:srgbClr val="000000"/>
              </a:solidFill>
              <a:effectLst/>
              <a:latin typeface="Calibri" panose="020F0502020204030204" pitchFamily="34" charset="0"/>
              <a:ea typeface="DengXian" panose="02010600030101010101" pitchFamily="2" charset="-122"/>
            </a:endParaRPr>
          </a:p>
          <a:p>
            <a:pPr marL="1143000" marR="0" lvl="2" indent="-228600">
              <a:spcBef>
                <a:spcPts val="0"/>
              </a:spcBef>
              <a:spcAft>
                <a:spcPts val="0"/>
              </a:spcAft>
              <a:buSzPts val="1000"/>
              <a:buFont typeface="Wingdings" panose="05000000000000000000" pitchFamily="2" charset="2"/>
              <a:buChar char=""/>
              <a:tabLst>
                <a:tab pos="1371600" algn="l"/>
              </a:tabLst>
            </a:pPr>
            <a:r>
              <a:rPr lang="en-US" sz="2000" dirty="0">
                <a:solidFill>
                  <a:srgbClr val="000000"/>
                </a:solidFill>
                <a:effectLst/>
                <a:latin typeface="Calibri" panose="020F0502020204030204" pitchFamily="34" charset="0"/>
                <a:ea typeface="Times New Roman" panose="02020603050405020304" pitchFamily="18" charset="0"/>
              </a:rPr>
              <a:t>The average amount of virtual currency a student can get needs to be carefully planned for the trade-off between student motivation and program profit.</a:t>
            </a:r>
            <a:endParaRPr lang="en-US" sz="2000" dirty="0">
              <a:solidFill>
                <a:srgbClr val="000000"/>
              </a:solidFill>
              <a:effectLst/>
              <a:latin typeface="Calibri" panose="020F0502020204030204" pitchFamily="34" charset="0"/>
              <a:ea typeface="DengXian" panose="02010600030101010101" pitchFamily="2" charset="-122"/>
            </a:endParaRPr>
          </a:p>
        </p:txBody>
      </p:sp>
    </p:spTree>
    <p:extLst>
      <p:ext uri="{BB962C8B-B14F-4D97-AF65-F5344CB8AC3E}">
        <p14:creationId xmlns:p14="http://schemas.microsoft.com/office/powerpoint/2010/main" val="33665143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C88E01-0AA4-F99B-A3B6-F9C55090F2DE}"/>
              </a:ext>
            </a:extLst>
          </p:cNvPr>
          <p:cNvSpPr/>
          <p:nvPr/>
        </p:nvSpPr>
        <p:spPr>
          <a:xfrm>
            <a:off x="7200857" y="5344557"/>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515434E5-FA4E-D5FA-4D44-8E48AD9B1344}"/>
              </a:ext>
            </a:extLst>
          </p:cNvPr>
          <p:cNvSpPr txBox="1">
            <a:spLocks/>
          </p:cNvSpPr>
          <p:nvPr/>
        </p:nvSpPr>
        <p:spPr>
          <a:xfrm>
            <a:off x="181187" y="6094274"/>
            <a:ext cx="561913"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138</a:t>
            </a:fld>
            <a:endParaRPr lang="en" sz="1600" dirty="0">
              <a:solidFill>
                <a:srgbClr val="888888"/>
              </a:solidFill>
              <a:latin typeface="Arial"/>
              <a:ea typeface="Arial"/>
              <a:cs typeface="Arial"/>
              <a:sym typeface="Arial"/>
            </a:endParaRPr>
          </a:p>
        </p:txBody>
      </p:sp>
      <p:sp>
        <p:nvSpPr>
          <p:cNvPr id="4" name="TextBox 3">
            <a:extLst>
              <a:ext uri="{FF2B5EF4-FFF2-40B4-BE49-F238E27FC236}">
                <a16:creationId xmlns:a16="http://schemas.microsoft.com/office/drawing/2014/main" id="{71630E86-D693-C1F7-D63F-BE521336936A}"/>
              </a:ext>
            </a:extLst>
          </p:cNvPr>
          <p:cNvSpPr txBox="1"/>
          <p:nvPr/>
        </p:nvSpPr>
        <p:spPr>
          <a:xfrm>
            <a:off x="578493" y="473382"/>
            <a:ext cx="7987014" cy="2862322"/>
          </a:xfrm>
          <a:prstGeom prst="rect">
            <a:avLst/>
          </a:prstGeom>
          <a:noFill/>
        </p:spPr>
        <p:txBody>
          <a:bodyPr wrap="square">
            <a:spAutoFit/>
          </a:bodyPr>
          <a:lstStyle/>
          <a:p>
            <a:pPr marL="742950" marR="0" lvl="1" indent="-285750">
              <a:spcBef>
                <a:spcPts val="0"/>
              </a:spcBef>
              <a:spcAft>
                <a:spcPts val="0"/>
              </a:spcAft>
              <a:buSzPts val="1000"/>
              <a:buFont typeface="Courier New" panose="02070309020205020404" pitchFamily="49" charset="0"/>
              <a:buChar char="o"/>
              <a:tabLst>
                <a:tab pos="914400" algn="l"/>
              </a:tabLst>
            </a:pPr>
            <a:r>
              <a:rPr lang="en-US" sz="20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More flexible payment</a:t>
            </a:r>
            <a:endParaRPr lang="en-US" sz="20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endParaRPr>
          </a:p>
          <a:p>
            <a:pPr marL="1143000" marR="0" lvl="2" indent="-228600">
              <a:spcBef>
                <a:spcPts val="0"/>
              </a:spcBef>
              <a:spcAft>
                <a:spcPts val="0"/>
              </a:spcAft>
              <a:buSzPts val="1000"/>
              <a:buFont typeface="Wingdings" panose="05000000000000000000" pitchFamily="2" charset="2"/>
              <a:buChar char=""/>
              <a:tabLst>
                <a:tab pos="1371600" algn="l"/>
              </a:tabLst>
            </a:pPr>
            <a:r>
              <a:rPr lang="en-US" sz="2000" dirty="0">
                <a:solidFill>
                  <a:srgbClr val="000000"/>
                </a:solidFill>
                <a:effectLst/>
                <a:latin typeface="Calibri" panose="020F0502020204030204" pitchFamily="34" charset="0"/>
                <a:ea typeface="Times New Roman" panose="02020603050405020304" pitchFamily="18" charset="0"/>
              </a:rPr>
              <a:t>(Traditional) One-time payment plan</a:t>
            </a:r>
            <a:endParaRPr lang="en-US" sz="2000" dirty="0">
              <a:solidFill>
                <a:srgbClr val="000000"/>
              </a:solidFill>
              <a:effectLst/>
              <a:latin typeface="Calibri" panose="020F0502020204030204" pitchFamily="34" charset="0"/>
              <a:ea typeface="DengXian" panose="02010600030101010101" pitchFamily="2" charset="-122"/>
            </a:endParaRPr>
          </a:p>
          <a:p>
            <a:pPr marL="1600200" marR="0" lvl="3" indent="-228600">
              <a:spcBef>
                <a:spcPts val="0"/>
              </a:spcBef>
              <a:spcAft>
                <a:spcPts val="0"/>
              </a:spcAft>
              <a:buSzPts val="1000"/>
              <a:buFont typeface="Symbol" panose="05050102010706020507" pitchFamily="18" charset="2"/>
              <a:buChar char=""/>
              <a:tabLst>
                <a:tab pos="1828800" algn="l"/>
              </a:tabLst>
            </a:pPr>
            <a:r>
              <a:rPr lang="en-US" sz="2000" dirty="0">
                <a:solidFill>
                  <a:srgbClr val="000000"/>
                </a:solidFill>
                <a:effectLst/>
                <a:latin typeface="Calibri" panose="020F0502020204030204" pitchFamily="34" charset="0"/>
                <a:ea typeface="Times New Roman" panose="02020603050405020304" pitchFamily="18" charset="0"/>
              </a:rPr>
              <a:t>Wholesale price for all required courses to get a degree/finish a program should be cheaper than other options, even with the virtual currency considered.</a:t>
            </a:r>
            <a:endParaRPr lang="en-US" sz="2000" dirty="0">
              <a:solidFill>
                <a:srgbClr val="000000"/>
              </a:solidFill>
              <a:effectLst/>
              <a:latin typeface="Calibri" panose="020F0502020204030204" pitchFamily="34" charset="0"/>
              <a:ea typeface="DengXian" panose="02010600030101010101" pitchFamily="2" charset="-122"/>
            </a:endParaRPr>
          </a:p>
          <a:p>
            <a:pPr marL="1143000" marR="0" lvl="2" indent="-228600">
              <a:spcBef>
                <a:spcPts val="0"/>
              </a:spcBef>
              <a:spcAft>
                <a:spcPts val="0"/>
              </a:spcAft>
              <a:buSzPts val="1000"/>
              <a:buFont typeface="Wingdings" panose="05000000000000000000" pitchFamily="2" charset="2"/>
              <a:buChar char=""/>
              <a:tabLst>
                <a:tab pos="1371600" algn="l"/>
              </a:tabLst>
            </a:pPr>
            <a:r>
              <a:rPr lang="en-US" sz="2000" dirty="0">
                <a:solidFill>
                  <a:srgbClr val="000000"/>
                </a:solidFill>
                <a:effectLst/>
                <a:latin typeface="Calibri" panose="020F0502020204030204" pitchFamily="34" charset="0"/>
                <a:ea typeface="Times New Roman" panose="02020603050405020304" pitchFamily="18" charset="0"/>
              </a:rPr>
              <a:t>(Pay-as-you-go) Buy and take courses one by one</a:t>
            </a:r>
            <a:endParaRPr lang="en-US" sz="2000" dirty="0">
              <a:solidFill>
                <a:srgbClr val="000000"/>
              </a:solidFill>
              <a:effectLst/>
              <a:latin typeface="Calibri" panose="020F0502020204030204" pitchFamily="34" charset="0"/>
              <a:ea typeface="DengXian" panose="02010600030101010101" pitchFamily="2" charset="-122"/>
            </a:endParaRPr>
          </a:p>
          <a:p>
            <a:pPr marL="1600200" marR="0" lvl="3" indent="-228600">
              <a:spcBef>
                <a:spcPts val="0"/>
              </a:spcBef>
              <a:spcAft>
                <a:spcPts val="0"/>
              </a:spcAft>
              <a:buSzPts val="1000"/>
              <a:buFont typeface="Symbol" panose="05050102010706020507" pitchFamily="18" charset="2"/>
              <a:buChar char=""/>
              <a:tabLst>
                <a:tab pos="1828800" algn="l"/>
              </a:tabLst>
            </a:pPr>
            <a:r>
              <a:rPr lang="en-US" sz="2000" dirty="0">
                <a:solidFill>
                  <a:srgbClr val="000000"/>
                </a:solidFill>
                <a:effectLst/>
                <a:latin typeface="Calibri" panose="020F0502020204030204" pitchFamily="34" charset="0"/>
                <a:ea typeface="Times New Roman" panose="02020603050405020304" pitchFamily="18" charset="0"/>
              </a:rPr>
              <a:t>A program could enforce an "expiration date" of a course certificate if the student wants to use that for a degree/to complete that program.</a:t>
            </a:r>
            <a:endParaRPr lang="en-US" sz="2000" dirty="0">
              <a:solidFill>
                <a:srgbClr val="000000"/>
              </a:solidFill>
              <a:effectLst/>
              <a:latin typeface="Calibri" panose="020F0502020204030204" pitchFamily="34" charset="0"/>
              <a:ea typeface="DengXian" panose="02010600030101010101" pitchFamily="2" charset="-122"/>
            </a:endParaRPr>
          </a:p>
        </p:txBody>
      </p:sp>
    </p:spTree>
    <p:extLst>
      <p:ext uri="{BB962C8B-B14F-4D97-AF65-F5344CB8AC3E}">
        <p14:creationId xmlns:p14="http://schemas.microsoft.com/office/powerpoint/2010/main" val="311194478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515434E5-FA4E-D5FA-4D44-8E48AD9B1344}"/>
              </a:ext>
            </a:extLst>
          </p:cNvPr>
          <p:cNvSpPr txBox="1">
            <a:spLocks/>
          </p:cNvSpPr>
          <p:nvPr/>
        </p:nvSpPr>
        <p:spPr>
          <a:xfrm>
            <a:off x="181187" y="6094274"/>
            <a:ext cx="561913"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139</a:t>
            </a:fld>
            <a:endParaRPr lang="en" sz="1600" dirty="0">
              <a:solidFill>
                <a:srgbClr val="888888"/>
              </a:solidFill>
              <a:latin typeface="Arial"/>
              <a:ea typeface="Arial"/>
              <a:cs typeface="Arial"/>
              <a:sym typeface="Arial"/>
            </a:endParaRPr>
          </a:p>
        </p:txBody>
      </p:sp>
      <p:pic>
        <p:nvPicPr>
          <p:cNvPr id="4" name="Picture 3">
            <a:extLst>
              <a:ext uri="{FF2B5EF4-FFF2-40B4-BE49-F238E27FC236}">
                <a16:creationId xmlns:a16="http://schemas.microsoft.com/office/drawing/2014/main" id="{28E25FAA-D24E-82AF-D06D-6040EDDC3C25}"/>
              </a:ext>
            </a:extLst>
          </p:cNvPr>
          <p:cNvPicPr>
            <a:picLocks noChangeAspect="1"/>
          </p:cNvPicPr>
          <p:nvPr/>
        </p:nvPicPr>
        <p:blipFill>
          <a:blip r:embed="rId3"/>
          <a:stretch>
            <a:fillRect/>
          </a:stretch>
        </p:blipFill>
        <p:spPr>
          <a:xfrm>
            <a:off x="307570" y="1533382"/>
            <a:ext cx="8528860" cy="3791236"/>
          </a:xfrm>
          <a:prstGeom prst="rect">
            <a:avLst/>
          </a:prstGeom>
        </p:spPr>
      </p:pic>
      <p:sp>
        <p:nvSpPr>
          <p:cNvPr id="5" name="Google Shape;136;p26">
            <a:extLst>
              <a:ext uri="{FF2B5EF4-FFF2-40B4-BE49-F238E27FC236}">
                <a16:creationId xmlns:a16="http://schemas.microsoft.com/office/drawing/2014/main" id="{A09895D2-0FE7-208E-A8E2-ED57D9544631}"/>
              </a:ext>
            </a:extLst>
          </p:cNvPr>
          <p:cNvSpPr txBox="1">
            <a:spLocks/>
          </p:cNvSpPr>
          <p:nvPr/>
        </p:nvSpPr>
        <p:spPr>
          <a:xfrm>
            <a:off x="743100" y="542549"/>
            <a:ext cx="7657800" cy="591682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22 pages of outline</a:t>
            </a:r>
            <a:endParaRPr lang="en-US"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Tree>
    <p:extLst>
      <p:ext uri="{BB962C8B-B14F-4D97-AF65-F5344CB8AC3E}">
        <p14:creationId xmlns:p14="http://schemas.microsoft.com/office/powerpoint/2010/main" val="1898918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14</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8C234D52-636D-ED8E-EFAD-63406CFBBBAC}"/>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About Dr. Yaguang Zhang</a:t>
            </a:r>
            <a:endParaRPr lang="en-US" dirty="0"/>
          </a:p>
          <a:p>
            <a:pPr marL="342900">
              <a:spcBef>
                <a:spcPts val="0"/>
              </a:spcBef>
              <a:buSzPts val="3200"/>
            </a:pPr>
            <a:endParaRPr lang="en-US" dirty="0"/>
          </a:p>
        </p:txBody>
      </p:sp>
    </p:spTree>
    <p:extLst>
      <p:ext uri="{BB962C8B-B14F-4D97-AF65-F5344CB8AC3E}">
        <p14:creationId xmlns:p14="http://schemas.microsoft.com/office/powerpoint/2010/main" val="8348906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15</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8C234D52-636D-ED8E-EFAD-63406CFBBBAC}"/>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About Dr. Yaguang </a:t>
            </a:r>
            <a:r>
              <a:rPr lang="en-US" sz="3600" u="sng" dirty="0">
                <a:solidFill>
                  <a:schemeClr val="bg1">
                    <a:lumMod val="65000"/>
                  </a:schemeClr>
                </a:solidFill>
              </a:rPr>
              <a:t>Zhang</a:t>
            </a:r>
            <a:endParaRPr lang="en-US" u="sng" dirty="0">
              <a:solidFill>
                <a:schemeClr val="bg1">
                  <a:lumMod val="65000"/>
                </a:schemeClr>
              </a:solidFill>
            </a:endParaRPr>
          </a:p>
          <a:p>
            <a:pPr marL="342900">
              <a:spcBef>
                <a:spcPts val="0"/>
              </a:spcBef>
              <a:buSzPts val="3200"/>
            </a:pPr>
            <a:endParaRPr lang="en-US" dirty="0"/>
          </a:p>
        </p:txBody>
      </p:sp>
      <p:sp>
        <p:nvSpPr>
          <p:cNvPr id="10" name="TextBox 9">
            <a:extLst>
              <a:ext uri="{FF2B5EF4-FFF2-40B4-BE49-F238E27FC236}">
                <a16:creationId xmlns:a16="http://schemas.microsoft.com/office/drawing/2014/main" id="{49E2E5DF-9F59-849F-E4D1-13FB454437FC}"/>
              </a:ext>
            </a:extLst>
          </p:cNvPr>
          <p:cNvSpPr txBox="1"/>
          <p:nvPr/>
        </p:nvSpPr>
        <p:spPr>
          <a:xfrm>
            <a:off x="4216400" y="966866"/>
            <a:ext cx="5422900" cy="523220"/>
          </a:xfrm>
          <a:prstGeom prst="rect">
            <a:avLst/>
          </a:prstGeom>
          <a:noFill/>
        </p:spPr>
        <p:txBody>
          <a:bodyPr wrap="square">
            <a:spAutoFit/>
          </a:bodyPr>
          <a:lstStyle/>
          <a:p>
            <a:r>
              <a:rPr lang="en-US" sz="2800" dirty="0">
                <a:solidFill>
                  <a:schemeClr val="bg1">
                    <a:lumMod val="65000"/>
                  </a:schemeClr>
                </a:solidFill>
              </a:rPr>
              <a:t>↳ Family name, default setting</a:t>
            </a:r>
          </a:p>
        </p:txBody>
      </p:sp>
    </p:spTree>
    <p:extLst>
      <p:ext uri="{BB962C8B-B14F-4D97-AF65-F5344CB8AC3E}">
        <p14:creationId xmlns:p14="http://schemas.microsoft.com/office/powerpoint/2010/main" val="21612365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16</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8C234D52-636D-ED8E-EFAD-63406CFBBBAC}"/>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About Dr. Yaguang </a:t>
            </a:r>
            <a:r>
              <a:rPr lang="en-US" sz="3600" u="sng" dirty="0">
                <a:solidFill>
                  <a:schemeClr val="bg1">
                    <a:lumMod val="65000"/>
                  </a:schemeClr>
                </a:solidFill>
              </a:rPr>
              <a:t>Zhang</a:t>
            </a:r>
            <a:endParaRPr lang="en-US" u="sng" dirty="0">
              <a:solidFill>
                <a:schemeClr val="bg1">
                  <a:lumMod val="65000"/>
                </a:schemeClr>
              </a:solidFill>
            </a:endParaRPr>
          </a:p>
          <a:p>
            <a:pPr marL="342900">
              <a:spcBef>
                <a:spcPts val="0"/>
              </a:spcBef>
              <a:buSzPts val="3200"/>
            </a:pPr>
            <a:endParaRPr lang="en-US" dirty="0"/>
          </a:p>
        </p:txBody>
      </p:sp>
      <p:sp>
        <p:nvSpPr>
          <p:cNvPr id="10" name="TextBox 9">
            <a:extLst>
              <a:ext uri="{FF2B5EF4-FFF2-40B4-BE49-F238E27FC236}">
                <a16:creationId xmlns:a16="http://schemas.microsoft.com/office/drawing/2014/main" id="{49E2E5DF-9F59-849F-E4D1-13FB454437FC}"/>
              </a:ext>
            </a:extLst>
          </p:cNvPr>
          <p:cNvSpPr txBox="1"/>
          <p:nvPr/>
        </p:nvSpPr>
        <p:spPr>
          <a:xfrm>
            <a:off x="4216400" y="966866"/>
            <a:ext cx="5422900" cy="523220"/>
          </a:xfrm>
          <a:prstGeom prst="rect">
            <a:avLst/>
          </a:prstGeom>
          <a:noFill/>
        </p:spPr>
        <p:txBody>
          <a:bodyPr wrap="square">
            <a:spAutoFit/>
          </a:bodyPr>
          <a:lstStyle/>
          <a:p>
            <a:r>
              <a:rPr lang="en-US" sz="2800" dirty="0">
                <a:solidFill>
                  <a:schemeClr val="bg1">
                    <a:lumMod val="65000"/>
                  </a:schemeClr>
                </a:solidFill>
              </a:rPr>
              <a:t>↳ Family name, default setting</a:t>
            </a:r>
          </a:p>
        </p:txBody>
      </p:sp>
      <p:sp>
        <p:nvSpPr>
          <p:cNvPr id="4" name="Google Shape;136;p26">
            <a:extLst>
              <a:ext uri="{FF2B5EF4-FFF2-40B4-BE49-F238E27FC236}">
                <a16:creationId xmlns:a16="http://schemas.microsoft.com/office/drawing/2014/main" id="{8D8F766A-D7A1-64ED-81DE-F6D2A93778B6}"/>
              </a:ext>
            </a:extLst>
          </p:cNvPr>
          <p:cNvSpPr txBox="1">
            <a:spLocks/>
          </p:cNvSpPr>
          <p:nvPr/>
        </p:nvSpPr>
        <p:spPr>
          <a:xfrm>
            <a:off x="895500" y="6949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br>
              <a:rPr lang="en-US" sz="3600" dirty="0"/>
            </a:br>
            <a:endParaRPr lang="en-US" sz="1600" dirty="0"/>
          </a:p>
          <a:p>
            <a:pPr marL="342900">
              <a:spcBef>
                <a:spcPts val="0"/>
              </a:spcBef>
              <a:spcAft>
                <a:spcPts val="600"/>
              </a:spcAft>
              <a:buSzPts val="3200"/>
            </a:pPr>
            <a:r>
              <a:rPr lang="en-US" dirty="0"/>
              <a:t>Ya-</a:t>
            </a:r>
          </a:p>
          <a:p>
            <a:pPr marL="0" indent="0">
              <a:spcBef>
                <a:spcPts val="0"/>
              </a:spcBef>
              <a:spcAft>
                <a:spcPts val="600"/>
              </a:spcAft>
              <a:buSzPts val="3200"/>
              <a:buNone/>
            </a:pPr>
            <a:r>
              <a:rPr lang="en-US" altLang="zh-CN" dirty="0"/>
              <a:t>    </a:t>
            </a:r>
            <a:r>
              <a:rPr lang="zh-CN" altLang="en-US" dirty="0"/>
              <a:t>亚</a:t>
            </a:r>
            <a:endParaRPr lang="en-US" dirty="0"/>
          </a:p>
          <a:p>
            <a:pPr marL="342900">
              <a:spcBef>
                <a:spcPts val="0"/>
              </a:spcBef>
              <a:spcAft>
                <a:spcPts val="600"/>
              </a:spcAft>
              <a:buSzPts val="3200"/>
            </a:pPr>
            <a:r>
              <a:rPr lang="en-US" dirty="0" err="1"/>
              <a:t>guang</a:t>
            </a:r>
            <a:endParaRPr lang="en-US" dirty="0"/>
          </a:p>
          <a:p>
            <a:pPr marL="0" indent="0">
              <a:spcBef>
                <a:spcPts val="0"/>
              </a:spcBef>
              <a:spcAft>
                <a:spcPts val="600"/>
              </a:spcAft>
              <a:buSzPts val="3200"/>
              <a:buNone/>
            </a:pPr>
            <a:r>
              <a:rPr lang="zh-CN" altLang="en-US" dirty="0"/>
              <a:t>    光</a:t>
            </a:r>
            <a:endParaRPr lang="en-US" dirty="0"/>
          </a:p>
          <a:p>
            <a:pPr marL="342900">
              <a:spcBef>
                <a:spcPts val="0"/>
              </a:spcBef>
              <a:buSzPts val="3200"/>
            </a:pPr>
            <a:endParaRPr lang="en-US" dirty="0"/>
          </a:p>
          <a:p>
            <a:pPr marL="342900">
              <a:spcBef>
                <a:spcPts val="0"/>
              </a:spcBef>
              <a:buSzPts val="3200"/>
            </a:pPr>
            <a:endParaRPr lang="en-US" dirty="0"/>
          </a:p>
        </p:txBody>
      </p:sp>
    </p:spTree>
    <p:extLst>
      <p:ext uri="{BB962C8B-B14F-4D97-AF65-F5344CB8AC3E}">
        <p14:creationId xmlns:p14="http://schemas.microsoft.com/office/powerpoint/2010/main" val="1401751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17</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8C234D52-636D-ED8E-EFAD-63406CFBBBAC}"/>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About Dr. Yaguang </a:t>
            </a:r>
            <a:r>
              <a:rPr lang="en-US" sz="3600" u="sng" dirty="0">
                <a:solidFill>
                  <a:schemeClr val="bg1">
                    <a:lumMod val="65000"/>
                  </a:schemeClr>
                </a:solidFill>
              </a:rPr>
              <a:t>Zhang</a:t>
            </a:r>
            <a:endParaRPr lang="en-US" u="sng" dirty="0">
              <a:solidFill>
                <a:schemeClr val="bg1">
                  <a:lumMod val="65000"/>
                </a:schemeClr>
              </a:solidFill>
            </a:endParaRPr>
          </a:p>
          <a:p>
            <a:pPr marL="342900">
              <a:spcBef>
                <a:spcPts val="0"/>
              </a:spcBef>
              <a:buSzPts val="3200"/>
            </a:pPr>
            <a:endParaRPr lang="en-US" dirty="0"/>
          </a:p>
        </p:txBody>
      </p:sp>
      <p:sp>
        <p:nvSpPr>
          <p:cNvPr id="10" name="TextBox 9">
            <a:extLst>
              <a:ext uri="{FF2B5EF4-FFF2-40B4-BE49-F238E27FC236}">
                <a16:creationId xmlns:a16="http://schemas.microsoft.com/office/drawing/2014/main" id="{49E2E5DF-9F59-849F-E4D1-13FB454437FC}"/>
              </a:ext>
            </a:extLst>
          </p:cNvPr>
          <p:cNvSpPr txBox="1"/>
          <p:nvPr/>
        </p:nvSpPr>
        <p:spPr>
          <a:xfrm>
            <a:off x="4216400" y="966866"/>
            <a:ext cx="5422900" cy="523220"/>
          </a:xfrm>
          <a:prstGeom prst="rect">
            <a:avLst/>
          </a:prstGeom>
          <a:noFill/>
        </p:spPr>
        <p:txBody>
          <a:bodyPr wrap="square">
            <a:spAutoFit/>
          </a:bodyPr>
          <a:lstStyle/>
          <a:p>
            <a:r>
              <a:rPr lang="en-US" sz="2800" dirty="0">
                <a:solidFill>
                  <a:schemeClr val="bg1">
                    <a:lumMod val="65000"/>
                  </a:schemeClr>
                </a:solidFill>
              </a:rPr>
              <a:t>↳ Family name, default setting</a:t>
            </a:r>
          </a:p>
        </p:txBody>
      </p:sp>
      <p:sp>
        <p:nvSpPr>
          <p:cNvPr id="4" name="Google Shape;136;p26">
            <a:extLst>
              <a:ext uri="{FF2B5EF4-FFF2-40B4-BE49-F238E27FC236}">
                <a16:creationId xmlns:a16="http://schemas.microsoft.com/office/drawing/2014/main" id="{8D8F766A-D7A1-64ED-81DE-F6D2A93778B6}"/>
              </a:ext>
            </a:extLst>
          </p:cNvPr>
          <p:cNvSpPr txBox="1">
            <a:spLocks/>
          </p:cNvSpPr>
          <p:nvPr/>
        </p:nvSpPr>
        <p:spPr>
          <a:xfrm>
            <a:off x="895500" y="6949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br>
              <a:rPr lang="en-US" sz="3600" dirty="0"/>
            </a:br>
            <a:endParaRPr lang="en-US" sz="1600" dirty="0"/>
          </a:p>
          <a:p>
            <a:pPr marL="342900">
              <a:spcBef>
                <a:spcPts val="0"/>
              </a:spcBef>
              <a:spcAft>
                <a:spcPts val="600"/>
              </a:spcAft>
              <a:buSzPts val="3200"/>
            </a:pPr>
            <a:r>
              <a:rPr lang="en-US" dirty="0"/>
              <a:t>Ya-</a:t>
            </a:r>
          </a:p>
          <a:p>
            <a:pPr marL="0" indent="0">
              <a:spcBef>
                <a:spcPts val="0"/>
              </a:spcBef>
              <a:spcAft>
                <a:spcPts val="600"/>
              </a:spcAft>
              <a:buSzPts val="3200"/>
              <a:buNone/>
            </a:pPr>
            <a:r>
              <a:rPr lang="en-US" altLang="zh-CN" dirty="0"/>
              <a:t>    </a:t>
            </a:r>
            <a:r>
              <a:rPr lang="zh-CN" altLang="en-US" dirty="0"/>
              <a:t>亚</a:t>
            </a:r>
            <a:r>
              <a:rPr lang="en-US" altLang="zh-CN" dirty="0"/>
              <a:t>: second (best)</a:t>
            </a:r>
            <a:endParaRPr lang="en-US" dirty="0"/>
          </a:p>
          <a:p>
            <a:pPr marL="342900">
              <a:spcBef>
                <a:spcPts val="0"/>
              </a:spcBef>
              <a:spcAft>
                <a:spcPts val="600"/>
              </a:spcAft>
              <a:buSzPts val="3200"/>
            </a:pPr>
            <a:r>
              <a:rPr lang="en-US" dirty="0" err="1"/>
              <a:t>guang</a:t>
            </a:r>
            <a:endParaRPr lang="en-US" dirty="0"/>
          </a:p>
          <a:p>
            <a:pPr marL="0" indent="0">
              <a:spcBef>
                <a:spcPts val="0"/>
              </a:spcBef>
              <a:spcAft>
                <a:spcPts val="600"/>
              </a:spcAft>
              <a:buSzPts val="3200"/>
              <a:buNone/>
            </a:pPr>
            <a:r>
              <a:rPr lang="zh-CN" altLang="en-US" dirty="0"/>
              <a:t>    光</a:t>
            </a:r>
            <a:endParaRPr lang="en-US" dirty="0"/>
          </a:p>
          <a:p>
            <a:pPr marL="342900">
              <a:spcBef>
                <a:spcPts val="0"/>
              </a:spcBef>
              <a:buSzPts val="3200"/>
            </a:pPr>
            <a:endParaRPr lang="en-US" dirty="0"/>
          </a:p>
          <a:p>
            <a:pPr marL="342900">
              <a:spcBef>
                <a:spcPts val="0"/>
              </a:spcBef>
              <a:buSzPts val="3200"/>
            </a:pPr>
            <a:endParaRPr lang="en-US" dirty="0"/>
          </a:p>
        </p:txBody>
      </p:sp>
    </p:spTree>
    <p:extLst>
      <p:ext uri="{BB962C8B-B14F-4D97-AF65-F5344CB8AC3E}">
        <p14:creationId xmlns:p14="http://schemas.microsoft.com/office/powerpoint/2010/main" val="1499349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18</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8C234D52-636D-ED8E-EFAD-63406CFBBBAC}"/>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About Dr. Yaguang </a:t>
            </a:r>
            <a:r>
              <a:rPr lang="en-US" sz="3600" u="sng" dirty="0">
                <a:solidFill>
                  <a:schemeClr val="bg1">
                    <a:lumMod val="65000"/>
                  </a:schemeClr>
                </a:solidFill>
              </a:rPr>
              <a:t>Zhang</a:t>
            </a:r>
            <a:endParaRPr lang="en-US" u="sng" dirty="0">
              <a:solidFill>
                <a:schemeClr val="bg1">
                  <a:lumMod val="65000"/>
                </a:schemeClr>
              </a:solidFill>
            </a:endParaRPr>
          </a:p>
          <a:p>
            <a:pPr marL="342900">
              <a:spcBef>
                <a:spcPts val="0"/>
              </a:spcBef>
              <a:buSzPts val="3200"/>
            </a:pPr>
            <a:endParaRPr lang="en-US" dirty="0"/>
          </a:p>
        </p:txBody>
      </p:sp>
      <p:sp>
        <p:nvSpPr>
          <p:cNvPr id="10" name="TextBox 9">
            <a:extLst>
              <a:ext uri="{FF2B5EF4-FFF2-40B4-BE49-F238E27FC236}">
                <a16:creationId xmlns:a16="http://schemas.microsoft.com/office/drawing/2014/main" id="{49E2E5DF-9F59-849F-E4D1-13FB454437FC}"/>
              </a:ext>
            </a:extLst>
          </p:cNvPr>
          <p:cNvSpPr txBox="1"/>
          <p:nvPr/>
        </p:nvSpPr>
        <p:spPr>
          <a:xfrm>
            <a:off x="4216400" y="966866"/>
            <a:ext cx="5422900" cy="523220"/>
          </a:xfrm>
          <a:prstGeom prst="rect">
            <a:avLst/>
          </a:prstGeom>
          <a:noFill/>
        </p:spPr>
        <p:txBody>
          <a:bodyPr wrap="square">
            <a:spAutoFit/>
          </a:bodyPr>
          <a:lstStyle/>
          <a:p>
            <a:r>
              <a:rPr lang="en-US" sz="2800" dirty="0">
                <a:solidFill>
                  <a:schemeClr val="bg1">
                    <a:lumMod val="65000"/>
                  </a:schemeClr>
                </a:solidFill>
              </a:rPr>
              <a:t>↳ Family name, default setting</a:t>
            </a:r>
          </a:p>
        </p:txBody>
      </p:sp>
      <p:sp>
        <p:nvSpPr>
          <p:cNvPr id="4" name="Google Shape;136;p26">
            <a:extLst>
              <a:ext uri="{FF2B5EF4-FFF2-40B4-BE49-F238E27FC236}">
                <a16:creationId xmlns:a16="http://schemas.microsoft.com/office/drawing/2014/main" id="{8D8F766A-D7A1-64ED-81DE-F6D2A93778B6}"/>
              </a:ext>
            </a:extLst>
          </p:cNvPr>
          <p:cNvSpPr txBox="1">
            <a:spLocks/>
          </p:cNvSpPr>
          <p:nvPr/>
        </p:nvSpPr>
        <p:spPr>
          <a:xfrm>
            <a:off x="895500" y="6949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br>
              <a:rPr lang="en-US" sz="3600" dirty="0"/>
            </a:br>
            <a:endParaRPr lang="en-US" sz="1600" dirty="0"/>
          </a:p>
          <a:p>
            <a:pPr marL="342900">
              <a:spcBef>
                <a:spcPts val="0"/>
              </a:spcBef>
              <a:spcAft>
                <a:spcPts val="600"/>
              </a:spcAft>
              <a:buSzPts val="3200"/>
            </a:pPr>
            <a:r>
              <a:rPr lang="en-US" dirty="0"/>
              <a:t>Ya-</a:t>
            </a:r>
          </a:p>
          <a:p>
            <a:pPr marL="0" indent="0">
              <a:spcBef>
                <a:spcPts val="0"/>
              </a:spcBef>
              <a:spcAft>
                <a:spcPts val="600"/>
              </a:spcAft>
              <a:buSzPts val="3200"/>
              <a:buNone/>
            </a:pPr>
            <a:r>
              <a:rPr lang="en-US" altLang="zh-CN" dirty="0"/>
              <a:t>    </a:t>
            </a:r>
            <a:r>
              <a:rPr lang="zh-CN" altLang="en-US" dirty="0"/>
              <a:t>亚</a:t>
            </a:r>
            <a:r>
              <a:rPr lang="en-US" altLang="zh-CN" dirty="0"/>
              <a:t>: second (best)</a:t>
            </a:r>
            <a:endParaRPr lang="en-US" dirty="0"/>
          </a:p>
          <a:p>
            <a:pPr marL="342900">
              <a:spcBef>
                <a:spcPts val="0"/>
              </a:spcBef>
              <a:spcAft>
                <a:spcPts val="600"/>
              </a:spcAft>
              <a:buSzPts val="3200"/>
            </a:pPr>
            <a:r>
              <a:rPr lang="en-US" dirty="0" err="1"/>
              <a:t>guang</a:t>
            </a:r>
            <a:endParaRPr lang="en-US" dirty="0"/>
          </a:p>
          <a:p>
            <a:pPr marL="0" indent="0">
              <a:spcBef>
                <a:spcPts val="0"/>
              </a:spcBef>
              <a:spcAft>
                <a:spcPts val="600"/>
              </a:spcAft>
              <a:buSzPts val="3200"/>
              <a:buNone/>
            </a:pPr>
            <a:r>
              <a:rPr lang="zh-CN" altLang="en-US" dirty="0"/>
              <a:t>    光</a:t>
            </a:r>
            <a:r>
              <a:rPr lang="en-US" altLang="zh-CN" dirty="0"/>
              <a:t>: light</a:t>
            </a:r>
            <a:endParaRPr lang="en-US" dirty="0"/>
          </a:p>
          <a:p>
            <a:pPr marL="342900">
              <a:spcBef>
                <a:spcPts val="0"/>
              </a:spcBef>
              <a:buSzPts val="3200"/>
            </a:pPr>
            <a:endParaRPr lang="en-US" dirty="0"/>
          </a:p>
          <a:p>
            <a:pPr marL="342900">
              <a:spcBef>
                <a:spcPts val="0"/>
              </a:spcBef>
              <a:buSzPts val="3200"/>
            </a:pPr>
            <a:endParaRPr lang="en-US" dirty="0"/>
          </a:p>
        </p:txBody>
      </p:sp>
    </p:spTree>
    <p:extLst>
      <p:ext uri="{BB962C8B-B14F-4D97-AF65-F5344CB8AC3E}">
        <p14:creationId xmlns:p14="http://schemas.microsoft.com/office/powerpoint/2010/main" val="1811598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19</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8C234D52-636D-ED8E-EFAD-63406CFBBBAC}"/>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About Dr. Yaguang </a:t>
            </a:r>
            <a:r>
              <a:rPr lang="en-US" sz="3600" u="sng" dirty="0">
                <a:solidFill>
                  <a:schemeClr val="bg1">
                    <a:lumMod val="65000"/>
                  </a:schemeClr>
                </a:solidFill>
              </a:rPr>
              <a:t>Zhang</a:t>
            </a:r>
            <a:endParaRPr lang="en-US" u="sng" dirty="0">
              <a:solidFill>
                <a:schemeClr val="bg1">
                  <a:lumMod val="65000"/>
                </a:schemeClr>
              </a:solidFill>
            </a:endParaRPr>
          </a:p>
          <a:p>
            <a:pPr marL="342900">
              <a:spcBef>
                <a:spcPts val="0"/>
              </a:spcBef>
              <a:buSzPts val="3200"/>
            </a:pPr>
            <a:endParaRPr lang="en-US" dirty="0"/>
          </a:p>
        </p:txBody>
      </p:sp>
      <p:sp>
        <p:nvSpPr>
          <p:cNvPr id="10" name="TextBox 9">
            <a:extLst>
              <a:ext uri="{FF2B5EF4-FFF2-40B4-BE49-F238E27FC236}">
                <a16:creationId xmlns:a16="http://schemas.microsoft.com/office/drawing/2014/main" id="{49E2E5DF-9F59-849F-E4D1-13FB454437FC}"/>
              </a:ext>
            </a:extLst>
          </p:cNvPr>
          <p:cNvSpPr txBox="1"/>
          <p:nvPr/>
        </p:nvSpPr>
        <p:spPr>
          <a:xfrm>
            <a:off x="4216400" y="966866"/>
            <a:ext cx="5422900" cy="523220"/>
          </a:xfrm>
          <a:prstGeom prst="rect">
            <a:avLst/>
          </a:prstGeom>
          <a:noFill/>
        </p:spPr>
        <p:txBody>
          <a:bodyPr wrap="square">
            <a:spAutoFit/>
          </a:bodyPr>
          <a:lstStyle/>
          <a:p>
            <a:r>
              <a:rPr lang="en-US" sz="2800" dirty="0">
                <a:solidFill>
                  <a:schemeClr val="bg1">
                    <a:lumMod val="65000"/>
                  </a:schemeClr>
                </a:solidFill>
              </a:rPr>
              <a:t>↳ Family name, default setting</a:t>
            </a:r>
          </a:p>
        </p:txBody>
      </p:sp>
      <p:sp>
        <p:nvSpPr>
          <p:cNvPr id="4" name="Google Shape;136;p26">
            <a:extLst>
              <a:ext uri="{FF2B5EF4-FFF2-40B4-BE49-F238E27FC236}">
                <a16:creationId xmlns:a16="http://schemas.microsoft.com/office/drawing/2014/main" id="{8D8F766A-D7A1-64ED-81DE-F6D2A93778B6}"/>
              </a:ext>
            </a:extLst>
          </p:cNvPr>
          <p:cNvSpPr txBox="1">
            <a:spLocks/>
          </p:cNvSpPr>
          <p:nvPr/>
        </p:nvSpPr>
        <p:spPr>
          <a:xfrm>
            <a:off x="895500" y="6949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br>
              <a:rPr lang="en-US" sz="3600" dirty="0"/>
            </a:br>
            <a:endParaRPr lang="en-US" sz="1600" dirty="0"/>
          </a:p>
          <a:p>
            <a:pPr marL="342900">
              <a:spcBef>
                <a:spcPts val="0"/>
              </a:spcBef>
              <a:spcAft>
                <a:spcPts val="600"/>
              </a:spcAft>
              <a:buSzPts val="3200"/>
            </a:pPr>
            <a:r>
              <a:rPr lang="en-US" dirty="0"/>
              <a:t>Ya-</a:t>
            </a:r>
          </a:p>
          <a:p>
            <a:pPr marL="0" indent="0">
              <a:spcBef>
                <a:spcPts val="0"/>
              </a:spcBef>
              <a:spcAft>
                <a:spcPts val="600"/>
              </a:spcAft>
              <a:buSzPts val="3200"/>
              <a:buNone/>
            </a:pPr>
            <a:r>
              <a:rPr lang="en-US" altLang="zh-CN" dirty="0"/>
              <a:t>    </a:t>
            </a:r>
            <a:r>
              <a:rPr lang="zh-CN" altLang="en-US" dirty="0"/>
              <a:t>亚</a:t>
            </a:r>
            <a:r>
              <a:rPr lang="en-US" altLang="zh-CN" dirty="0"/>
              <a:t>: second (best)</a:t>
            </a:r>
            <a:endParaRPr lang="en-US" dirty="0"/>
          </a:p>
          <a:p>
            <a:pPr marL="342900">
              <a:spcBef>
                <a:spcPts val="0"/>
              </a:spcBef>
              <a:spcAft>
                <a:spcPts val="600"/>
              </a:spcAft>
              <a:buSzPts val="3200"/>
            </a:pPr>
            <a:r>
              <a:rPr lang="en-US" dirty="0" err="1"/>
              <a:t>guang</a:t>
            </a:r>
            <a:endParaRPr lang="en-US" dirty="0"/>
          </a:p>
          <a:p>
            <a:pPr marL="0" indent="0">
              <a:spcBef>
                <a:spcPts val="0"/>
              </a:spcBef>
              <a:spcAft>
                <a:spcPts val="600"/>
              </a:spcAft>
              <a:buSzPts val="3200"/>
              <a:buNone/>
            </a:pPr>
            <a:r>
              <a:rPr lang="zh-CN" altLang="en-US" dirty="0"/>
              <a:t>    光</a:t>
            </a:r>
            <a:r>
              <a:rPr lang="en-US" altLang="zh-CN" dirty="0"/>
              <a:t>: light</a:t>
            </a:r>
            <a:endParaRPr lang="en-US" dirty="0"/>
          </a:p>
          <a:p>
            <a:pPr marL="342900">
              <a:spcBef>
                <a:spcPts val="0"/>
              </a:spcBef>
              <a:buSzPts val="3200"/>
            </a:pPr>
            <a:endParaRPr lang="en-US" dirty="0"/>
          </a:p>
          <a:p>
            <a:pPr marL="342900">
              <a:spcBef>
                <a:spcPts val="0"/>
              </a:spcBef>
              <a:buSzPts val="3200"/>
            </a:pPr>
            <a:endParaRPr lang="en-US" dirty="0"/>
          </a:p>
        </p:txBody>
      </p:sp>
      <p:pic>
        <p:nvPicPr>
          <p:cNvPr id="9218" name="Picture 2" descr="光字的演变">
            <a:extLst>
              <a:ext uri="{FF2B5EF4-FFF2-40B4-BE49-F238E27FC236}">
                <a16:creationId xmlns:a16="http://schemas.microsoft.com/office/drawing/2014/main" id="{998690E2-7E25-D0A1-DB3E-79E000BA00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555" y="3964842"/>
            <a:ext cx="8494890" cy="12604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8655042-D8E6-8F8E-85A0-DE3B202C36CD}"/>
              </a:ext>
            </a:extLst>
          </p:cNvPr>
          <p:cNvSpPr txBox="1"/>
          <p:nvPr/>
        </p:nvSpPr>
        <p:spPr>
          <a:xfrm>
            <a:off x="74508" y="5105857"/>
            <a:ext cx="3409245" cy="1015663"/>
          </a:xfrm>
          <a:prstGeom prst="rect">
            <a:avLst/>
          </a:prstGeom>
          <a:noFill/>
        </p:spPr>
        <p:txBody>
          <a:bodyPr wrap="square">
            <a:spAutoFit/>
          </a:bodyPr>
          <a:lstStyle/>
          <a:p>
            <a:pPr algn="r"/>
            <a:r>
              <a:rPr lang="en-US" sz="3000" dirty="0">
                <a:solidFill>
                  <a:srgbClr val="00B050"/>
                </a:solidFill>
              </a:rPr>
              <a:t>↳ </a:t>
            </a:r>
            <a:r>
              <a:rPr lang="en-US" sz="3000" b="0" i="0" dirty="0">
                <a:solidFill>
                  <a:srgbClr val="00B050"/>
                </a:solidFill>
                <a:effectLst/>
                <a:latin typeface="+mj-lt"/>
              </a:rPr>
              <a:t>Oracle bone script</a:t>
            </a:r>
            <a:br>
              <a:rPr lang="en-US" sz="3000" b="0" i="0" dirty="0">
                <a:solidFill>
                  <a:srgbClr val="00B050"/>
                </a:solidFill>
                <a:effectLst/>
                <a:latin typeface="+mj-lt"/>
              </a:rPr>
            </a:br>
            <a:r>
              <a:rPr lang="en-US" sz="3000" b="0" i="0" dirty="0">
                <a:solidFill>
                  <a:srgbClr val="00B050"/>
                </a:solidFill>
                <a:effectLst/>
                <a:latin typeface="+mj-lt"/>
              </a:rPr>
              <a:t>(~3000 years ago)</a:t>
            </a:r>
          </a:p>
        </p:txBody>
      </p:sp>
      <p:sp>
        <p:nvSpPr>
          <p:cNvPr id="12" name="Rectangle 11">
            <a:extLst>
              <a:ext uri="{FF2B5EF4-FFF2-40B4-BE49-F238E27FC236}">
                <a16:creationId xmlns:a16="http://schemas.microsoft.com/office/drawing/2014/main" id="{1CC456FF-AA4F-6BA5-192D-7442099D9BC2}"/>
              </a:ext>
            </a:extLst>
          </p:cNvPr>
          <p:cNvSpPr/>
          <p:nvPr/>
        </p:nvSpPr>
        <p:spPr>
          <a:xfrm>
            <a:off x="324555" y="3964842"/>
            <a:ext cx="947985" cy="1260475"/>
          </a:xfrm>
          <a:prstGeom prst="rect">
            <a:avLst/>
          </a:prstGeom>
          <a:noFill/>
          <a:ln w="381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213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84">
            <a:extLst>
              <a:ext uri="{FF2B5EF4-FFF2-40B4-BE49-F238E27FC236}">
                <a16:creationId xmlns:a16="http://schemas.microsoft.com/office/drawing/2014/main" id="{624E0517-7DF9-4CF9-A0BA-62C63BAD55DE}"/>
              </a:ext>
            </a:extLst>
          </p:cNvPr>
          <p:cNvSpPr txBox="1">
            <a:spLocks/>
          </p:cNvSpPr>
          <p:nvPr/>
        </p:nvSpPr>
        <p:spPr>
          <a:xfrm>
            <a:off x="673946" y="5038258"/>
            <a:ext cx="2597573" cy="365099"/>
          </a:xfrm>
          <a:prstGeom prst="rect">
            <a:avLst/>
          </a:prstGeom>
          <a:noFill/>
          <a:ln>
            <a:noFill/>
          </a:ln>
          <a:effectLst>
            <a:outerShdw dist="31750" dir="2700000" algn="ctr" rotWithShape="0">
              <a:schemeClr val="tx1"/>
            </a:outerShdw>
          </a:effectLst>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2000" b="1" dirty="0">
                <a:solidFill>
                  <a:schemeClr val="bg1">
                    <a:lumMod val="95000"/>
                  </a:schemeClr>
                </a:solidFill>
                <a:latin typeface="Impact" panose="020B0806030902050204" pitchFamily="34" charset="0"/>
                <a:ea typeface="Arial"/>
                <a:cs typeface="Arial"/>
                <a:sym typeface="Arial"/>
              </a:rPr>
              <a:t>May 5, 2023</a:t>
            </a:r>
            <a:endParaRPr lang="en" sz="2000" b="1" dirty="0">
              <a:solidFill>
                <a:schemeClr val="bg1">
                  <a:lumMod val="95000"/>
                </a:schemeClr>
              </a:solidFill>
              <a:latin typeface="Impact" panose="020B0806030902050204" pitchFamily="34" charset="0"/>
              <a:ea typeface="Arial"/>
              <a:cs typeface="Arial"/>
              <a:sym typeface="Arial"/>
            </a:endParaRPr>
          </a:p>
        </p:txBody>
      </p:sp>
      <p:sp>
        <p:nvSpPr>
          <p:cNvPr id="5" name="Title 1">
            <a:extLst>
              <a:ext uri="{FF2B5EF4-FFF2-40B4-BE49-F238E27FC236}">
                <a16:creationId xmlns:a16="http://schemas.microsoft.com/office/drawing/2014/main" id="{44215DCB-1F80-4DD6-91A9-C9940F82A8F0}"/>
              </a:ext>
            </a:extLst>
          </p:cNvPr>
          <p:cNvSpPr txBox="1">
            <a:spLocks/>
          </p:cNvSpPr>
          <p:nvPr/>
        </p:nvSpPr>
        <p:spPr>
          <a:xfrm>
            <a:off x="326357" y="2160521"/>
            <a:ext cx="8102370" cy="1470025"/>
          </a:xfrm>
          <a:prstGeom prst="rect">
            <a:avLst/>
          </a:prstGeom>
          <a:effectLst>
            <a:outerShdw dist="63500" dir="2700000" algn="ctr" rotWithShape="0">
              <a:schemeClr val="tx1"/>
            </a:outerShdw>
          </a:effectLst>
        </p:spPr>
        <p:txBody>
          <a:bodyPr vert="horz" lIns="91440" tIns="45720" rIns="91440" bIns="45720" rtlCol="0" anchor="ctr">
            <a:noAutofit/>
          </a:bodyPr>
          <a:lstStyle>
            <a:lvl1pPr algn="l" defTabSz="457200" rtl="0" eaLnBrk="1" latinLnBrk="0" hangingPunct="1">
              <a:spcBef>
                <a:spcPct val="0"/>
              </a:spcBef>
              <a:buNone/>
              <a:defRPr sz="7150" b="0" i="0" kern="1200">
                <a:solidFill>
                  <a:schemeClr val="bg1"/>
                </a:solidFill>
                <a:latin typeface="Georgia"/>
                <a:ea typeface="+mj-ea"/>
                <a:cs typeface="Georgia"/>
              </a:defRPr>
            </a:lvl1pPr>
          </a:lstStyle>
          <a:p>
            <a:pPr algn="ctr"/>
            <a:r>
              <a:rPr lang="en-US" altLang="en-US" sz="4800" dirty="0">
                <a:latin typeface="Impact" panose="020B0806030902050204" pitchFamily="34" charset="0"/>
              </a:rPr>
              <a:t>Shaping the Future of </a:t>
            </a:r>
          </a:p>
          <a:p>
            <a:pPr algn="ctr"/>
            <a:r>
              <a:rPr lang="en-US" altLang="en-US" sz="4800" dirty="0">
                <a:latin typeface="Impact" panose="020B0806030902050204" pitchFamily="34" charset="0"/>
              </a:rPr>
              <a:t>Online Education: </a:t>
            </a:r>
          </a:p>
          <a:p>
            <a:pPr algn="ctr"/>
            <a:r>
              <a:rPr lang="en-US" altLang="en-US" sz="4800" dirty="0">
                <a:latin typeface="Impact" panose="020B0806030902050204" pitchFamily="34" charset="0"/>
              </a:rPr>
              <a:t>A Game Design Perspective</a:t>
            </a:r>
            <a:endParaRPr lang="en-US" sz="5400" dirty="0">
              <a:latin typeface="Impact" panose="020B0806030902050204" pitchFamily="34" charset="0"/>
            </a:endParaRPr>
          </a:p>
        </p:txBody>
      </p:sp>
      <p:sp>
        <p:nvSpPr>
          <p:cNvPr id="6" name="Subtitle 2">
            <a:extLst>
              <a:ext uri="{FF2B5EF4-FFF2-40B4-BE49-F238E27FC236}">
                <a16:creationId xmlns:a16="http://schemas.microsoft.com/office/drawing/2014/main" id="{8E210F8F-664C-4C93-9B1C-6446C2D27C83}"/>
              </a:ext>
            </a:extLst>
          </p:cNvPr>
          <p:cNvSpPr txBox="1">
            <a:spLocks/>
          </p:cNvSpPr>
          <p:nvPr/>
        </p:nvSpPr>
        <p:spPr>
          <a:xfrm>
            <a:off x="669249" y="4613685"/>
            <a:ext cx="5299751" cy="745344"/>
          </a:xfrm>
          <a:prstGeom prst="rect">
            <a:avLst/>
          </a:prstGeom>
          <a:effectLst>
            <a:outerShdw dist="38100" dir="2700000" algn="ctr" rotWithShape="0">
              <a:schemeClr val="tx1"/>
            </a:outerShdw>
          </a:effectLst>
        </p:spPr>
        <p:txBody>
          <a:bodyPr vert="horz" lIns="91440" tIns="45720" rIns="91440" bIns="45720" rtlCol="0">
            <a:normAutofit/>
          </a:bodyPr>
          <a:lstStyle>
            <a:lvl1pPr marL="0" indent="0" algn="l" defTabSz="457200" rtl="0" eaLnBrk="1" latinLnBrk="0" hangingPunct="1">
              <a:spcBef>
                <a:spcPct val="20000"/>
              </a:spcBef>
              <a:buFont typeface="Arial"/>
              <a:buNone/>
              <a:defRPr sz="2800" b="0" i="0" kern="1200">
                <a:solidFill>
                  <a:schemeClr val="bg1"/>
                </a:solidFill>
                <a:latin typeface="Arial"/>
                <a:ea typeface="+mn-ea"/>
                <a:cs typeface="Arial"/>
              </a:defRPr>
            </a:lvl1pPr>
            <a:lvl2pPr marL="457200" indent="0" algn="ctr" defTabSz="457200" rtl="0" eaLnBrk="1" latinLnBrk="0" hangingPunct="1">
              <a:spcBef>
                <a:spcPct val="20000"/>
              </a:spcBef>
              <a:buFont typeface="Arial"/>
              <a:buNone/>
              <a:defRPr sz="2500" kern="1200">
                <a:solidFill>
                  <a:schemeClr val="tx1">
                    <a:tint val="75000"/>
                  </a:schemeClr>
                </a:solidFill>
                <a:latin typeface="Georgia"/>
                <a:ea typeface="+mn-ea"/>
                <a:cs typeface="Georgia"/>
              </a:defRPr>
            </a:lvl2pPr>
            <a:lvl3pPr marL="914400" indent="0" algn="ctr" defTabSz="457200" rtl="0" eaLnBrk="1" latinLnBrk="0" hangingPunct="1">
              <a:spcBef>
                <a:spcPct val="20000"/>
              </a:spcBef>
              <a:buFont typeface="Arial"/>
              <a:buNone/>
              <a:defRPr sz="2400" kern="1200">
                <a:solidFill>
                  <a:schemeClr val="tx1">
                    <a:tint val="75000"/>
                  </a:schemeClr>
                </a:solidFill>
                <a:latin typeface="Georgia"/>
                <a:ea typeface="+mn-ea"/>
                <a:cs typeface="Georgia"/>
              </a:defRPr>
            </a:lvl3pPr>
            <a:lvl4pPr marL="1371600" indent="0" algn="ctr" defTabSz="457200" rtl="0" eaLnBrk="1" latinLnBrk="0" hangingPunct="1">
              <a:spcBef>
                <a:spcPct val="20000"/>
              </a:spcBef>
              <a:buFont typeface="Arial"/>
              <a:buNone/>
              <a:defRPr sz="2000" b="0" i="0" kern="1200">
                <a:solidFill>
                  <a:schemeClr val="tx1">
                    <a:tint val="75000"/>
                  </a:schemeClr>
                </a:solidFill>
                <a:latin typeface="Georgia"/>
                <a:ea typeface="+mn-ea"/>
                <a:cs typeface="Georgia"/>
              </a:defRPr>
            </a:lvl4pPr>
            <a:lvl5pPr marL="1828800" indent="0" algn="ctr" defTabSz="457200" rtl="0" eaLnBrk="1" latinLnBrk="0" hangingPunct="1">
              <a:spcBef>
                <a:spcPct val="20000"/>
              </a:spcBef>
              <a:buFont typeface="Arial"/>
              <a:buNone/>
              <a:defRPr sz="1800" b="0" i="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400" dirty="0">
                <a:solidFill>
                  <a:schemeClr val="bg1">
                    <a:lumMod val="95000"/>
                  </a:schemeClr>
                </a:solidFill>
                <a:latin typeface="Impact" panose="020B0806030902050204" pitchFamily="34" charset="0"/>
              </a:rPr>
              <a:t>Dr. Yaguang Zhang</a:t>
            </a:r>
          </a:p>
        </p:txBody>
      </p:sp>
      <p:sp>
        <p:nvSpPr>
          <p:cNvPr id="10" name="Subtitle 2">
            <a:extLst>
              <a:ext uri="{FF2B5EF4-FFF2-40B4-BE49-F238E27FC236}">
                <a16:creationId xmlns:a16="http://schemas.microsoft.com/office/drawing/2014/main" id="{E11F504B-4B7E-EBBC-0149-2F002CCFBCDE}"/>
              </a:ext>
            </a:extLst>
          </p:cNvPr>
          <p:cNvSpPr txBox="1">
            <a:spLocks/>
          </p:cNvSpPr>
          <p:nvPr/>
        </p:nvSpPr>
        <p:spPr>
          <a:xfrm>
            <a:off x="-23052" y="-23051"/>
            <a:ext cx="9144000" cy="376518"/>
          </a:xfrm>
          <a:prstGeom prst="rect">
            <a:avLst/>
          </a:prstGeom>
          <a:solidFill>
            <a:schemeClr val="tx1"/>
          </a:solidFill>
          <a:effectLst>
            <a:outerShdw dist="38100" dir="2700000" algn="ctr" rotWithShape="0">
              <a:schemeClr val="tx1"/>
            </a:outerShdw>
          </a:effectLst>
        </p:spPr>
        <p:txBody>
          <a:bodyPr vert="horz" lIns="91440" tIns="45720" rIns="91440" bIns="45720" rtlCol="0">
            <a:noAutofit/>
          </a:bodyPr>
          <a:lstStyle>
            <a:lvl1pPr marL="0" indent="0" algn="l" defTabSz="457200" rtl="0" eaLnBrk="1" latinLnBrk="0" hangingPunct="1">
              <a:spcBef>
                <a:spcPct val="20000"/>
              </a:spcBef>
              <a:buFont typeface="Arial"/>
              <a:buNone/>
              <a:defRPr sz="2800" b="0" i="0" kern="1200">
                <a:solidFill>
                  <a:schemeClr val="bg1"/>
                </a:solidFill>
                <a:latin typeface="Arial"/>
                <a:ea typeface="+mn-ea"/>
                <a:cs typeface="Arial"/>
              </a:defRPr>
            </a:lvl1pPr>
            <a:lvl2pPr marL="457200" indent="0" algn="ctr" defTabSz="457200" rtl="0" eaLnBrk="1" latinLnBrk="0" hangingPunct="1">
              <a:spcBef>
                <a:spcPct val="20000"/>
              </a:spcBef>
              <a:buFont typeface="Arial"/>
              <a:buNone/>
              <a:defRPr sz="2500" kern="1200">
                <a:solidFill>
                  <a:schemeClr val="tx1">
                    <a:tint val="75000"/>
                  </a:schemeClr>
                </a:solidFill>
                <a:latin typeface="Georgia"/>
                <a:ea typeface="+mn-ea"/>
                <a:cs typeface="Georgia"/>
              </a:defRPr>
            </a:lvl2pPr>
            <a:lvl3pPr marL="914400" indent="0" algn="ctr" defTabSz="457200" rtl="0" eaLnBrk="1" latinLnBrk="0" hangingPunct="1">
              <a:spcBef>
                <a:spcPct val="20000"/>
              </a:spcBef>
              <a:buFont typeface="Arial"/>
              <a:buNone/>
              <a:defRPr sz="2400" kern="1200">
                <a:solidFill>
                  <a:schemeClr val="tx1">
                    <a:tint val="75000"/>
                  </a:schemeClr>
                </a:solidFill>
                <a:latin typeface="Georgia"/>
                <a:ea typeface="+mn-ea"/>
                <a:cs typeface="Georgia"/>
              </a:defRPr>
            </a:lvl3pPr>
            <a:lvl4pPr marL="1371600" indent="0" algn="ctr" defTabSz="457200" rtl="0" eaLnBrk="1" latinLnBrk="0" hangingPunct="1">
              <a:spcBef>
                <a:spcPct val="20000"/>
              </a:spcBef>
              <a:buFont typeface="Arial"/>
              <a:buNone/>
              <a:defRPr sz="2000" b="0" i="0" kern="1200">
                <a:solidFill>
                  <a:schemeClr val="tx1">
                    <a:tint val="75000"/>
                  </a:schemeClr>
                </a:solidFill>
                <a:latin typeface="Georgia"/>
                <a:ea typeface="+mn-ea"/>
                <a:cs typeface="Georgia"/>
              </a:defRPr>
            </a:lvl4pPr>
            <a:lvl5pPr marL="1828800" indent="0" algn="ctr" defTabSz="457200" rtl="0" eaLnBrk="1" latinLnBrk="0" hangingPunct="1">
              <a:spcBef>
                <a:spcPct val="20000"/>
              </a:spcBef>
              <a:buFont typeface="Arial"/>
              <a:buNone/>
              <a:defRPr sz="1800" b="0" i="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r>
              <a:rPr lang="en-US" sz="1800" dirty="0">
                <a:solidFill>
                  <a:schemeClr val="bg1">
                    <a:lumMod val="95000"/>
                  </a:schemeClr>
                </a:solidFill>
                <a:latin typeface="Impact" panose="020B0806030902050204" pitchFamily="34" charset="0"/>
              </a:rPr>
              <a:t>Teaching Seminar by Clinical Assistant or Associate Professor in Online Education Candidate</a:t>
            </a:r>
          </a:p>
        </p:txBody>
      </p:sp>
    </p:spTree>
    <p:extLst>
      <p:ext uri="{BB962C8B-B14F-4D97-AF65-F5344CB8AC3E}">
        <p14:creationId xmlns:p14="http://schemas.microsoft.com/office/powerpoint/2010/main" val="18319045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20</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8C234D52-636D-ED8E-EFAD-63406CFBBBAC}"/>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About Dr. Yaguang </a:t>
            </a:r>
            <a:r>
              <a:rPr lang="en-US" sz="3600" u="sng" dirty="0">
                <a:solidFill>
                  <a:schemeClr val="bg1">
                    <a:lumMod val="65000"/>
                  </a:schemeClr>
                </a:solidFill>
              </a:rPr>
              <a:t>Zhang</a:t>
            </a:r>
            <a:endParaRPr lang="en-US" u="sng" dirty="0">
              <a:solidFill>
                <a:schemeClr val="bg1">
                  <a:lumMod val="65000"/>
                </a:schemeClr>
              </a:solidFill>
            </a:endParaRPr>
          </a:p>
          <a:p>
            <a:pPr marL="342900">
              <a:spcBef>
                <a:spcPts val="0"/>
              </a:spcBef>
              <a:buSzPts val="3200"/>
            </a:pPr>
            <a:endParaRPr lang="en-US" dirty="0"/>
          </a:p>
        </p:txBody>
      </p:sp>
      <p:sp>
        <p:nvSpPr>
          <p:cNvPr id="10" name="TextBox 9">
            <a:extLst>
              <a:ext uri="{FF2B5EF4-FFF2-40B4-BE49-F238E27FC236}">
                <a16:creationId xmlns:a16="http://schemas.microsoft.com/office/drawing/2014/main" id="{49E2E5DF-9F59-849F-E4D1-13FB454437FC}"/>
              </a:ext>
            </a:extLst>
          </p:cNvPr>
          <p:cNvSpPr txBox="1"/>
          <p:nvPr/>
        </p:nvSpPr>
        <p:spPr>
          <a:xfrm>
            <a:off x="4216400" y="966866"/>
            <a:ext cx="5422900" cy="523220"/>
          </a:xfrm>
          <a:prstGeom prst="rect">
            <a:avLst/>
          </a:prstGeom>
          <a:noFill/>
        </p:spPr>
        <p:txBody>
          <a:bodyPr wrap="square">
            <a:spAutoFit/>
          </a:bodyPr>
          <a:lstStyle/>
          <a:p>
            <a:r>
              <a:rPr lang="en-US" sz="2800" dirty="0">
                <a:solidFill>
                  <a:schemeClr val="bg1">
                    <a:lumMod val="65000"/>
                  </a:schemeClr>
                </a:solidFill>
              </a:rPr>
              <a:t>↳ Family name, default setting</a:t>
            </a:r>
          </a:p>
        </p:txBody>
      </p:sp>
      <p:sp>
        <p:nvSpPr>
          <p:cNvPr id="4" name="Google Shape;136;p26">
            <a:extLst>
              <a:ext uri="{FF2B5EF4-FFF2-40B4-BE49-F238E27FC236}">
                <a16:creationId xmlns:a16="http://schemas.microsoft.com/office/drawing/2014/main" id="{8D8F766A-D7A1-64ED-81DE-F6D2A93778B6}"/>
              </a:ext>
            </a:extLst>
          </p:cNvPr>
          <p:cNvSpPr txBox="1">
            <a:spLocks/>
          </p:cNvSpPr>
          <p:nvPr/>
        </p:nvSpPr>
        <p:spPr>
          <a:xfrm>
            <a:off x="895500" y="6949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br>
              <a:rPr lang="en-US" sz="3600" dirty="0"/>
            </a:br>
            <a:endParaRPr lang="en-US" sz="1600" dirty="0"/>
          </a:p>
          <a:p>
            <a:pPr marL="342900">
              <a:spcBef>
                <a:spcPts val="0"/>
              </a:spcBef>
              <a:spcAft>
                <a:spcPts val="600"/>
              </a:spcAft>
              <a:buSzPts val="3200"/>
            </a:pPr>
            <a:r>
              <a:rPr lang="en-US" dirty="0"/>
              <a:t>Ya-</a:t>
            </a:r>
          </a:p>
          <a:p>
            <a:pPr marL="0" indent="0">
              <a:spcBef>
                <a:spcPts val="0"/>
              </a:spcBef>
              <a:spcAft>
                <a:spcPts val="600"/>
              </a:spcAft>
              <a:buSzPts val="3200"/>
              <a:buNone/>
            </a:pPr>
            <a:r>
              <a:rPr lang="en-US" altLang="zh-CN" dirty="0"/>
              <a:t>    </a:t>
            </a:r>
            <a:r>
              <a:rPr lang="zh-CN" altLang="en-US" dirty="0"/>
              <a:t>亚</a:t>
            </a:r>
            <a:r>
              <a:rPr lang="en-US" altLang="zh-CN" dirty="0"/>
              <a:t>: second (best)</a:t>
            </a:r>
            <a:endParaRPr lang="en-US" dirty="0"/>
          </a:p>
          <a:p>
            <a:pPr marL="342900">
              <a:spcBef>
                <a:spcPts val="0"/>
              </a:spcBef>
              <a:spcAft>
                <a:spcPts val="600"/>
              </a:spcAft>
              <a:buSzPts val="3200"/>
            </a:pPr>
            <a:r>
              <a:rPr lang="en-US" dirty="0" err="1"/>
              <a:t>guang</a:t>
            </a:r>
            <a:endParaRPr lang="en-US" dirty="0"/>
          </a:p>
          <a:p>
            <a:pPr marL="0" indent="0">
              <a:spcBef>
                <a:spcPts val="0"/>
              </a:spcBef>
              <a:spcAft>
                <a:spcPts val="600"/>
              </a:spcAft>
              <a:buSzPts val="3200"/>
              <a:buNone/>
            </a:pPr>
            <a:r>
              <a:rPr lang="zh-CN" altLang="en-US" dirty="0"/>
              <a:t>    光</a:t>
            </a:r>
            <a:r>
              <a:rPr lang="en-US" altLang="zh-CN" dirty="0"/>
              <a:t>: light</a:t>
            </a:r>
            <a:endParaRPr lang="en-US" dirty="0"/>
          </a:p>
          <a:p>
            <a:pPr marL="342900">
              <a:spcBef>
                <a:spcPts val="0"/>
              </a:spcBef>
              <a:buSzPts val="3200"/>
            </a:pPr>
            <a:endParaRPr lang="en-US" dirty="0"/>
          </a:p>
          <a:p>
            <a:pPr marL="342900">
              <a:spcBef>
                <a:spcPts val="0"/>
              </a:spcBef>
              <a:buSzPts val="3200"/>
            </a:pPr>
            <a:endParaRPr lang="en-US" dirty="0"/>
          </a:p>
        </p:txBody>
      </p:sp>
      <p:pic>
        <p:nvPicPr>
          <p:cNvPr id="9218" name="Picture 2" descr="光字的演变">
            <a:extLst>
              <a:ext uri="{FF2B5EF4-FFF2-40B4-BE49-F238E27FC236}">
                <a16:creationId xmlns:a16="http://schemas.microsoft.com/office/drawing/2014/main" id="{998690E2-7E25-D0A1-DB3E-79E000BA00FF}"/>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324555" y="3964842"/>
            <a:ext cx="8494890" cy="12604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8655042-D8E6-8F8E-85A0-DE3B202C36CD}"/>
              </a:ext>
            </a:extLst>
          </p:cNvPr>
          <p:cNvSpPr txBox="1"/>
          <p:nvPr/>
        </p:nvSpPr>
        <p:spPr>
          <a:xfrm>
            <a:off x="74508" y="5105857"/>
            <a:ext cx="3409245" cy="1015663"/>
          </a:xfrm>
          <a:prstGeom prst="rect">
            <a:avLst/>
          </a:prstGeom>
          <a:noFill/>
        </p:spPr>
        <p:txBody>
          <a:bodyPr wrap="square">
            <a:spAutoFit/>
          </a:bodyPr>
          <a:lstStyle/>
          <a:p>
            <a:pPr algn="r"/>
            <a:r>
              <a:rPr lang="en-US" sz="3000" dirty="0">
                <a:solidFill>
                  <a:srgbClr val="00B050"/>
                </a:solidFill>
              </a:rPr>
              <a:t>↳ </a:t>
            </a:r>
            <a:r>
              <a:rPr lang="en-US" sz="3000" b="0" i="0" dirty="0">
                <a:solidFill>
                  <a:srgbClr val="00B050"/>
                </a:solidFill>
                <a:effectLst/>
                <a:latin typeface="+mj-lt"/>
              </a:rPr>
              <a:t>Oracle bone script</a:t>
            </a:r>
            <a:br>
              <a:rPr lang="en-US" sz="3000" b="0" i="0" dirty="0">
                <a:solidFill>
                  <a:srgbClr val="00B050"/>
                </a:solidFill>
                <a:effectLst/>
                <a:latin typeface="+mj-lt"/>
              </a:rPr>
            </a:br>
            <a:r>
              <a:rPr lang="en-US" sz="3000" b="0" i="0" dirty="0">
                <a:solidFill>
                  <a:srgbClr val="00B050"/>
                </a:solidFill>
                <a:effectLst/>
                <a:latin typeface="+mj-lt"/>
              </a:rPr>
              <a:t>(~3000 years ago)</a:t>
            </a:r>
          </a:p>
        </p:txBody>
      </p:sp>
      <p:sp>
        <p:nvSpPr>
          <p:cNvPr id="12" name="Rectangle 11">
            <a:extLst>
              <a:ext uri="{FF2B5EF4-FFF2-40B4-BE49-F238E27FC236}">
                <a16:creationId xmlns:a16="http://schemas.microsoft.com/office/drawing/2014/main" id="{1CC456FF-AA4F-6BA5-192D-7442099D9BC2}"/>
              </a:ext>
            </a:extLst>
          </p:cNvPr>
          <p:cNvSpPr/>
          <p:nvPr/>
        </p:nvSpPr>
        <p:spPr>
          <a:xfrm>
            <a:off x="324555" y="3964842"/>
            <a:ext cx="947985" cy="1260475"/>
          </a:xfrm>
          <a:prstGeom prst="rect">
            <a:avLst/>
          </a:prstGeom>
          <a:noFill/>
          <a:ln w="381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F52F5574-BDA2-C6B8-906E-0E63743E72DF}"/>
              </a:ext>
            </a:extLst>
          </p:cNvPr>
          <p:cNvGrpSpPr/>
          <p:nvPr/>
        </p:nvGrpSpPr>
        <p:grpSpPr>
          <a:xfrm>
            <a:off x="4304745" y="3271579"/>
            <a:ext cx="2444045" cy="2646999"/>
            <a:chOff x="2762955" y="2764474"/>
            <a:chExt cx="947985" cy="1260475"/>
          </a:xfrm>
        </p:grpSpPr>
        <p:pic>
          <p:nvPicPr>
            <p:cNvPr id="14" name="Picture 2" descr="光字的演变">
              <a:extLst>
                <a:ext uri="{FF2B5EF4-FFF2-40B4-BE49-F238E27FC236}">
                  <a16:creationId xmlns:a16="http://schemas.microsoft.com/office/drawing/2014/main" id="{7069B6DD-E0DF-ACCE-4067-98B8E9079F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8841"/>
            <a:stretch/>
          </p:blipFill>
          <p:spPr bwMode="auto">
            <a:xfrm>
              <a:off x="2762955" y="2764474"/>
              <a:ext cx="947985" cy="1260475"/>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E6578121-77A6-3AEE-7CFF-AF5F1991851A}"/>
                </a:ext>
              </a:extLst>
            </p:cNvPr>
            <p:cNvSpPr/>
            <p:nvPr/>
          </p:nvSpPr>
          <p:spPr>
            <a:xfrm>
              <a:off x="2762955" y="2764474"/>
              <a:ext cx="947985" cy="1260475"/>
            </a:xfrm>
            <a:prstGeom prst="rect">
              <a:avLst/>
            </a:prstGeom>
            <a:noFill/>
            <a:ln w="381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Picture 2" descr="光字的演变">
            <a:extLst>
              <a:ext uri="{FF2B5EF4-FFF2-40B4-BE49-F238E27FC236}">
                <a16:creationId xmlns:a16="http://schemas.microsoft.com/office/drawing/2014/main" id="{22ECEF2C-E049-9B8F-AF6A-A212A9D0EB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8841"/>
          <a:stretch/>
        </p:blipFill>
        <p:spPr bwMode="auto">
          <a:xfrm>
            <a:off x="324555" y="3964842"/>
            <a:ext cx="947985" cy="12604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1568FC1-4C68-B719-5F68-5EDD4611CB51}"/>
              </a:ext>
            </a:extLst>
          </p:cNvPr>
          <p:cNvSpPr/>
          <p:nvPr/>
        </p:nvSpPr>
        <p:spPr>
          <a:xfrm>
            <a:off x="324555" y="3964842"/>
            <a:ext cx="947985" cy="1260475"/>
          </a:xfrm>
          <a:prstGeom prst="rect">
            <a:avLst/>
          </a:prstGeom>
          <a:noFill/>
          <a:ln w="381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6EBE68BC-A36B-779C-C53A-F40D5885D158}"/>
              </a:ext>
            </a:extLst>
          </p:cNvPr>
          <p:cNvSpPr/>
          <p:nvPr/>
        </p:nvSpPr>
        <p:spPr>
          <a:xfrm>
            <a:off x="5301659" y="4508500"/>
            <a:ext cx="273641" cy="469900"/>
          </a:xfrm>
          <a:custGeom>
            <a:avLst/>
            <a:gdLst>
              <a:gd name="connsiteX0" fmla="*/ 254591 w 273641"/>
              <a:gd name="connsiteY0" fmla="*/ 0 h 469900"/>
              <a:gd name="connsiteX1" fmla="*/ 235541 w 273641"/>
              <a:gd name="connsiteY1" fmla="*/ 31750 h 469900"/>
              <a:gd name="connsiteX2" fmla="*/ 216491 w 273641"/>
              <a:gd name="connsiteY2" fmla="*/ 44450 h 469900"/>
              <a:gd name="connsiteX3" fmla="*/ 210141 w 273641"/>
              <a:gd name="connsiteY3" fmla="*/ 69850 h 469900"/>
              <a:gd name="connsiteX4" fmla="*/ 197441 w 273641"/>
              <a:gd name="connsiteY4" fmla="*/ 88900 h 469900"/>
              <a:gd name="connsiteX5" fmla="*/ 178391 w 273641"/>
              <a:gd name="connsiteY5" fmla="*/ 139700 h 469900"/>
              <a:gd name="connsiteX6" fmla="*/ 152991 w 273641"/>
              <a:gd name="connsiteY6" fmla="*/ 158750 h 469900"/>
              <a:gd name="connsiteX7" fmla="*/ 127591 w 273641"/>
              <a:gd name="connsiteY7" fmla="*/ 196850 h 469900"/>
              <a:gd name="connsiteX8" fmla="*/ 108541 w 273641"/>
              <a:gd name="connsiteY8" fmla="*/ 234950 h 469900"/>
              <a:gd name="connsiteX9" fmla="*/ 152991 w 273641"/>
              <a:gd name="connsiteY9" fmla="*/ 260350 h 469900"/>
              <a:gd name="connsiteX10" fmla="*/ 216491 w 273641"/>
              <a:gd name="connsiteY10" fmla="*/ 304800 h 469900"/>
              <a:gd name="connsiteX11" fmla="*/ 235541 w 273641"/>
              <a:gd name="connsiteY11" fmla="*/ 311150 h 469900"/>
              <a:gd name="connsiteX12" fmla="*/ 273641 w 273641"/>
              <a:gd name="connsiteY12" fmla="*/ 336550 h 469900"/>
              <a:gd name="connsiteX13" fmla="*/ 241891 w 273641"/>
              <a:gd name="connsiteY13" fmla="*/ 374650 h 469900"/>
              <a:gd name="connsiteX14" fmla="*/ 191091 w 273641"/>
              <a:gd name="connsiteY14" fmla="*/ 387350 h 469900"/>
              <a:gd name="connsiteX15" fmla="*/ 172041 w 273641"/>
              <a:gd name="connsiteY15" fmla="*/ 381000 h 469900"/>
              <a:gd name="connsiteX16" fmla="*/ 133941 w 273641"/>
              <a:gd name="connsiteY16" fmla="*/ 355600 h 469900"/>
              <a:gd name="connsiteX17" fmla="*/ 76791 w 273641"/>
              <a:gd name="connsiteY17" fmla="*/ 336550 h 469900"/>
              <a:gd name="connsiteX18" fmla="*/ 38691 w 273641"/>
              <a:gd name="connsiteY18" fmla="*/ 323850 h 469900"/>
              <a:gd name="connsiteX19" fmla="*/ 19641 w 273641"/>
              <a:gd name="connsiteY19" fmla="*/ 317500 h 469900"/>
              <a:gd name="connsiteX20" fmla="*/ 591 w 273641"/>
              <a:gd name="connsiteY20" fmla="*/ 323850 h 469900"/>
              <a:gd name="connsiteX21" fmla="*/ 6941 w 273641"/>
              <a:gd name="connsiteY21" fmla="*/ 342900 h 469900"/>
              <a:gd name="connsiteX22" fmla="*/ 591 w 273641"/>
              <a:gd name="connsiteY22" fmla="*/ 400050 h 469900"/>
              <a:gd name="connsiteX23" fmla="*/ 591 w 273641"/>
              <a:gd name="connsiteY23" fmla="*/ 469900 h 46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3641" h="469900">
                <a:moveTo>
                  <a:pt x="254591" y="0"/>
                </a:moveTo>
                <a:cubicBezTo>
                  <a:pt x="248241" y="10583"/>
                  <a:pt x="243573" y="22379"/>
                  <a:pt x="235541" y="31750"/>
                </a:cubicBezTo>
                <a:cubicBezTo>
                  <a:pt x="230574" y="37544"/>
                  <a:pt x="220724" y="38100"/>
                  <a:pt x="216491" y="44450"/>
                </a:cubicBezTo>
                <a:cubicBezTo>
                  <a:pt x="211650" y="51712"/>
                  <a:pt x="213579" y="61828"/>
                  <a:pt x="210141" y="69850"/>
                </a:cubicBezTo>
                <a:cubicBezTo>
                  <a:pt x="207135" y="76865"/>
                  <a:pt x="201674" y="82550"/>
                  <a:pt x="197441" y="88900"/>
                </a:cubicBezTo>
                <a:cubicBezTo>
                  <a:pt x="193297" y="105475"/>
                  <a:pt x="190111" y="126027"/>
                  <a:pt x="178391" y="139700"/>
                </a:cubicBezTo>
                <a:cubicBezTo>
                  <a:pt x="171503" y="147735"/>
                  <a:pt x="160022" y="150840"/>
                  <a:pt x="152991" y="158750"/>
                </a:cubicBezTo>
                <a:cubicBezTo>
                  <a:pt x="142850" y="170158"/>
                  <a:pt x="136058" y="184150"/>
                  <a:pt x="127591" y="196850"/>
                </a:cubicBezTo>
                <a:cubicBezTo>
                  <a:pt x="111178" y="221469"/>
                  <a:pt x="117304" y="208660"/>
                  <a:pt x="108541" y="234950"/>
                </a:cubicBezTo>
                <a:cubicBezTo>
                  <a:pt x="151313" y="277722"/>
                  <a:pt x="101823" y="234766"/>
                  <a:pt x="152991" y="260350"/>
                </a:cubicBezTo>
                <a:cubicBezTo>
                  <a:pt x="226058" y="296883"/>
                  <a:pt x="160741" y="272943"/>
                  <a:pt x="216491" y="304800"/>
                </a:cubicBezTo>
                <a:cubicBezTo>
                  <a:pt x="222303" y="308121"/>
                  <a:pt x="229690" y="307899"/>
                  <a:pt x="235541" y="311150"/>
                </a:cubicBezTo>
                <a:cubicBezTo>
                  <a:pt x="248884" y="318563"/>
                  <a:pt x="273641" y="336550"/>
                  <a:pt x="273641" y="336550"/>
                </a:cubicBezTo>
                <a:cubicBezTo>
                  <a:pt x="266454" y="358111"/>
                  <a:pt x="268677" y="363489"/>
                  <a:pt x="241891" y="374650"/>
                </a:cubicBezTo>
                <a:cubicBezTo>
                  <a:pt x="225779" y="381363"/>
                  <a:pt x="191091" y="387350"/>
                  <a:pt x="191091" y="387350"/>
                </a:cubicBezTo>
                <a:cubicBezTo>
                  <a:pt x="184741" y="385233"/>
                  <a:pt x="177892" y="384251"/>
                  <a:pt x="172041" y="381000"/>
                </a:cubicBezTo>
                <a:cubicBezTo>
                  <a:pt x="158698" y="373587"/>
                  <a:pt x="148421" y="360427"/>
                  <a:pt x="133941" y="355600"/>
                </a:cubicBezTo>
                <a:lnTo>
                  <a:pt x="76791" y="336550"/>
                </a:lnTo>
                <a:lnTo>
                  <a:pt x="38691" y="323850"/>
                </a:lnTo>
                <a:lnTo>
                  <a:pt x="19641" y="317500"/>
                </a:lnTo>
                <a:cubicBezTo>
                  <a:pt x="13291" y="319617"/>
                  <a:pt x="3584" y="317863"/>
                  <a:pt x="591" y="323850"/>
                </a:cubicBezTo>
                <a:cubicBezTo>
                  <a:pt x="-2402" y="329837"/>
                  <a:pt x="6941" y="336207"/>
                  <a:pt x="6941" y="342900"/>
                </a:cubicBezTo>
                <a:cubicBezTo>
                  <a:pt x="6941" y="362067"/>
                  <a:pt x="1548" y="380907"/>
                  <a:pt x="591" y="400050"/>
                </a:cubicBezTo>
                <a:cubicBezTo>
                  <a:pt x="-572" y="423304"/>
                  <a:pt x="591" y="446617"/>
                  <a:pt x="591" y="469900"/>
                </a:cubicBezTo>
              </a:path>
            </a:pathLst>
          </a:custGeom>
          <a:noFill/>
          <a:ln w="6350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4CA7F524-916C-9511-EB45-3FFFAA2AEEEF}"/>
              </a:ext>
            </a:extLst>
          </p:cNvPr>
          <p:cNvSpPr/>
          <p:nvPr/>
        </p:nvSpPr>
        <p:spPr>
          <a:xfrm>
            <a:off x="5352392" y="4220969"/>
            <a:ext cx="408432" cy="725681"/>
          </a:xfrm>
          <a:custGeom>
            <a:avLst/>
            <a:gdLst>
              <a:gd name="connsiteX0" fmla="*/ 102258 w 408432"/>
              <a:gd name="connsiteY0" fmla="*/ 224031 h 725681"/>
              <a:gd name="connsiteX1" fmla="*/ 95908 w 408432"/>
              <a:gd name="connsiteY1" fmla="*/ 90681 h 725681"/>
              <a:gd name="connsiteX2" fmla="*/ 76858 w 408432"/>
              <a:gd name="connsiteY2" fmla="*/ 77981 h 725681"/>
              <a:gd name="connsiteX3" fmla="*/ 57808 w 408432"/>
              <a:gd name="connsiteY3" fmla="*/ 71631 h 725681"/>
              <a:gd name="connsiteX4" fmla="*/ 13358 w 408432"/>
              <a:gd name="connsiteY4" fmla="*/ 46231 h 725681"/>
              <a:gd name="connsiteX5" fmla="*/ 7008 w 408432"/>
              <a:gd name="connsiteY5" fmla="*/ 27181 h 725681"/>
              <a:gd name="connsiteX6" fmla="*/ 658 w 408432"/>
              <a:gd name="connsiteY6" fmla="*/ 1781 h 725681"/>
              <a:gd name="connsiteX7" fmla="*/ 7008 w 408432"/>
              <a:gd name="connsiteY7" fmla="*/ 166881 h 725681"/>
              <a:gd name="connsiteX8" fmla="*/ 32408 w 408432"/>
              <a:gd name="connsiteY8" fmla="*/ 173231 h 725681"/>
              <a:gd name="connsiteX9" fmla="*/ 83208 w 408432"/>
              <a:gd name="connsiteY9" fmla="*/ 185931 h 725681"/>
              <a:gd name="connsiteX10" fmla="*/ 102258 w 408432"/>
              <a:gd name="connsiteY10" fmla="*/ 166881 h 725681"/>
              <a:gd name="connsiteX11" fmla="*/ 121308 w 408432"/>
              <a:gd name="connsiteY11" fmla="*/ 154181 h 725681"/>
              <a:gd name="connsiteX12" fmla="*/ 134008 w 408432"/>
              <a:gd name="connsiteY12" fmla="*/ 103381 h 725681"/>
              <a:gd name="connsiteX13" fmla="*/ 172108 w 408432"/>
              <a:gd name="connsiteY13" fmla="*/ 58931 h 725681"/>
              <a:gd name="connsiteX14" fmla="*/ 191158 w 408432"/>
              <a:gd name="connsiteY14" fmla="*/ 14481 h 725681"/>
              <a:gd name="connsiteX15" fmla="*/ 203858 w 408432"/>
              <a:gd name="connsiteY15" fmla="*/ 33531 h 725681"/>
              <a:gd name="connsiteX16" fmla="*/ 222908 w 408432"/>
              <a:gd name="connsiteY16" fmla="*/ 52581 h 725681"/>
              <a:gd name="connsiteX17" fmla="*/ 229258 w 408432"/>
              <a:gd name="connsiteY17" fmla="*/ 71631 h 725681"/>
              <a:gd name="connsiteX18" fmla="*/ 261008 w 408432"/>
              <a:gd name="connsiteY18" fmla="*/ 109731 h 725681"/>
              <a:gd name="connsiteX19" fmla="*/ 267358 w 408432"/>
              <a:gd name="connsiteY19" fmla="*/ 128781 h 725681"/>
              <a:gd name="connsiteX20" fmla="*/ 280058 w 408432"/>
              <a:gd name="connsiteY20" fmla="*/ 160531 h 725681"/>
              <a:gd name="connsiteX21" fmla="*/ 292758 w 408432"/>
              <a:gd name="connsiteY21" fmla="*/ 211331 h 725681"/>
              <a:gd name="connsiteX22" fmla="*/ 299108 w 408432"/>
              <a:gd name="connsiteY22" fmla="*/ 230381 h 725681"/>
              <a:gd name="connsiteX23" fmla="*/ 324508 w 408432"/>
              <a:gd name="connsiteY23" fmla="*/ 217681 h 725681"/>
              <a:gd name="connsiteX24" fmla="*/ 343558 w 408432"/>
              <a:gd name="connsiteY24" fmla="*/ 211331 h 725681"/>
              <a:gd name="connsiteX25" fmla="*/ 362608 w 408432"/>
              <a:gd name="connsiteY25" fmla="*/ 192281 h 725681"/>
              <a:gd name="connsiteX26" fmla="*/ 375308 w 408432"/>
              <a:gd name="connsiteY26" fmla="*/ 173231 h 725681"/>
              <a:gd name="connsiteX27" fmla="*/ 394358 w 408432"/>
              <a:gd name="connsiteY27" fmla="*/ 166881 h 725681"/>
              <a:gd name="connsiteX28" fmla="*/ 388008 w 408432"/>
              <a:gd name="connsiteY28" fmla="*/ 8131 h 725681"/>
              <a:gd name="connsiteX29" fmla="*/ 368958 w 408432"/>
              <a:gd name="connsiteY29" fmla="*/ 20831 h 725681"/>
              <a:gd name="connsiteX30" fmla="*/ 362608 w 408432"/>
              <a:gd name="connsiteY30" fmla="*/ 39881 h 725681"/>
              <a:gd name="connsiteX31" fmla="*/ 305458 w 408432"/>
              <a:gd name="connsiteY31" fmla="*/ 84331 h 725681"/>
              <a:gd name="connsiteX32" fmla="*/ 286408 w 408432"/>
              <a:gd name="connsiteY32" fmla="*/ 90681 h 725681"/>
              <a:gd name="connsiteX33" fmla="*/ 267358 w 408432"/>
              <a:gd name="connsiteY33" fmla="*/ 103381 h 725681"/>
              <a:gd name="connsiteX34" fmla="*/ 261008 w 408432"/>
              <a:gd name="connsiteY34" fmla="*/ 122431 h 725681"/>
              <a:gd name="connsiteX35" fmla="*/ 273708 w 408432"/>
              <a:gd name="connsiteY35" fmla="*/ 154181 h 725681"/>
              <a:gd name="connsiteX36" fmla="*/ 292758 w 408432"/>
              <a:gd name="connsiteY36" fmla="*/ 198631 h 725681"/>
              <a:gd name="connsiteX37" fmla="*/ 286408 w 408432"/>
              <a:gd name="connsiteY37" fmla="*/ 236731 h 725681"/>
              <a:gd name="connsiteX38" fmla="*/ 248308 w 408432"/>
              <a:gd name="connsiteY38" fmla="*/ 249431 h 725681"/>
              <a:gd name="connsiteX39" fmla="*/ 222908 w 408432"/>
              <a:gd name="connsiteY39" fmla="*/ 255781 h 725681"/>
              <a:gd name="connsiteX40" fmla="*/ 191158 w 408432"/>
              <a:gd name="connsiteY40" fmla="*/ 262131 h 725681"/>
              <a:gd name="connsiteX41" fmla="*/ 172108 w 408432"/>
              <a:gd name="connsiteY41" fmla="*/ 268481 h 725681"/>
              <a:gd name="connsiteX42" fmla="*/ 114958 w 408432"/>
              <a:gd name="connsiteY42" fmla="*/ 236731 h 725681"/>
              <a:gd name="connsiteX43" fmla="*/ 108608 w 408432"/>
              <a:gd name="connsiteY43" fmla="*/ 217681 h 725681"/>
              <a:gd name="connsiteX44" fmla="*/ 95908 w 408432"/>
              <a:gd name="connsiteY44" fmla="*/ 198631 h 725681"/>
              <a:gd name="connsiteX45" fmla="*/ 114958 w 408432"/>
              <a:gd name="connsiteY45" fmla="*/ 211331 h 725681"/>
              <a:gd name="connsiteX46" fmla="*/ 159408 w 408432"/>
              <a:gd name="connsiteY46" fmla="*/ 243081 h 725681"/>
              <a:gd name="connsiteX47" fmla="*/ 178458 w 408432"/>
              <a:gd name="connsiteY47" fmla="*/ 262131 h 725681"/>
              <a:gd name="connsiteX48" fmla="*/ 197508 w 408432"/>
              <a:gd name="connsiteY48" fmla="*/ 268481 h 725681"/>
              <a:gd name="connsiteX49" fmla="*/ 203858 w 408432"/>
              <a:gd name="connsiteY49" fmla="*/ 287531 h 725681"/>
              <a:gd name="connsiteX50" fmla="*/ 210208 w 408432"/>
              <a:gd name="connsiteY50" fmla="*/ 452631 h 725681"/>
              <a:gd name="connsiteX51" fmla="*/ 216558 w 408432"/>
              <a:gd name="connsiteY51" fmla="*/ 592331 h 725681"/>
              <a:gd name="connsiteX52" fmla="*/ 216558 w 408432"/>
              <a:gd name="connsiteY52" fmla="*/ 725681 h 725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8432" h="725681">
                <a:moveTo>
                  <a:pt x="102258" y="224031"/>
                </a:moveTo>
                <a:cubicBezTo>
                  <a:pt x="100141" y="179581"/>
                  <a:pt x="103533" y="134523"/>
                  <a:pt x="95908" y="90681"/>
                </a:cubicBezTo>
                <a:cubicBezTo>
                  <a:pt x="94600" y="83162"/>
                  <a:pt x="83684" y="81394"/>
                  <a:pt x="76858" y="77981"/>
                </a:cubicBezTo>
                <a:cubicBezTo>
                  <a:pt x="70871" y="74988"/>
                  <a:pt x="63960" y="74268"/>
                  <a:pt x="57808" y="71631"/>
                </a:cubicBezTo>
                <a:cubicBezTo>
                  <a:pt x="35250" y="61963"/>
                  <a:pt x="32490" y="58986"/>
                  <a:pt x="13358" y="46231"/>
                </a:cubicBezTo>
                <a:cubicBezTo>
                  <a:pt x="11241" y="39881"/>
                  <a:pt x="8847" y="33617"/>
                  <a:pt x="7008" y="27181"/>
                </a:cubicBezTo>
                <a:cubicBezTo>
                  <a:pt x="4610" y="18790"/>
                  <a:pt x="658" y="-6946"/>
                  <a:pt x="658" y="1781"/>
                </a:cubicBezTo>
                <a:cubicBezTo>
                  <a:pt x="658" y="56855"/>
                  <a:pt x="-3020" y="112728"/>
                  <a:pt x="7008" y="166881"/>
                </a:cubicBezTo>
                <a:cubicBezTo>
                  <a:pt x="8597" y="175462"/>
                  <a:pt x="24017" y="170833"/>
                  <a:pt x="32408" y="173231"/>
                </a:cubicBezTo>
                <a:cubicBezTo>
                  <a:pt x="77969" y="186248"/>
                  <a:pt x="18657" y="173021"/>
                  <a:pt x="83208" y="185931"/>
                </a:cubicBezTo>
                <a:cubicBezTo>
                  <a:pt x="89558" y="179581"/>
                  <a:pt x="95359" y="172630"/>
                  <a:pt x="102258" y="166881"/>
                </a:cubicBezTo>
                <a:cubicBezTo>
                  <a:pt x="108121" y="161995"/>
                  <a:pt x="117895" y="161007"/>
                  <a:pt x="121308" y="154181"/>
                </a:cubicBezTo>
                <a:cubicBezTo>
                  <a:pt x="129114" y="138569"/>
                  <a:pt x="123535" y="117345"/>
                  <a:pt x="134008" y="103381"/>
                </a:cubicBezTo>
                <a:cubicBezTo>
                  <a:pt x="158446" y="70797"/>
                  <a:pt x="145574" y="85465"/>
                  <a:pt x="172108" y="58931"/>
                </a:cubicBezTo>
                <a:cubicBezTo>
                  <a:pt x="174390" y="52086"/>
                  <a:pt x="185451" y="15908"/>
                  <a:pt x="191158" y="14481"/>
                </a:cubicBezTo>
                <a:cubicBezTo>
                  <a:pt x="198562" y="12630"/>
                  <a:pt x="198972" y="27668"/>
                  <a:pt x="203858" y="33531"/>
                </a:cubicBezTo>
                <a:cubicBezTo>
                  <a:pt x="209607" y="40430"/>
                  <a:pt x="216558" y="46231"/>
                  <a:pt x="222908" y="52581"/>
                </a:cubicBezTo>
                <a:cubicBezTo>
                  <a:pt x="225025" y="58931"/>
                  <a:pt x="225545" y="66062"/>
                  <a:pt x="229258" y="71631"/>
                </a:cubicBezTo>
                <a:cubicBezTo>
                  <a:pt x="257345" y="113762"/>
                  <a:pt x="240233" y="68180"/>
                  <a:pt x="261008" y="109731"/>
                </a:cubicBezTo>
                <a:cubicBezTo>
                  <a:pt x="264001" y="115718"/>
                  <a:pt x="265008" y="122514"/>
                  <a:pt x="267358" y="128781"/>
                </a:cubicBezTo>
                <a:cubicBezTo>
                  <a:pt x="271360" y="139454"/>
                  <a:pt x="276706" y="149636"/>
                  <a:pt x="280058" y="160531"/>
                </a:cubicBezTo>
                <a:cubicBezTo>
                  <a:pt x="285191" y="177214"/>
                  <a:pt x="287238" y="194772"/>
                  <a:pt x="292758" y="211331"/>
                </a:cubicBezTo>
                <a:lnTo>
                  <a:pt x="299108" y="230381"/>
                </a:lnTo>
                <a:cubicBezTo>
                  <a:pt x="307575" y="226148"/>
                  <a:pt x="315807" y="221410"/>
                  <a:pt x="324508" y="217681"/>
                </a:cubicBezTo>
                <a:cubicBezTo>
                  <a:pt x="330660" y="215044"/>
                  <a:pt x="337989" y="215044"/>
                  <a:pt x="343558" y="211331"/>
                </a:cubicBezTo>
                <a:cubicBezTo>
                  <a:pt x="351030" y="206350"/>
                  <a:pt x="356859" y="199180"/>
                  <a:pt x="362608" y="192281"/>
                </a:cubicBezTo>
                <a:cubicBezTo>
                  <a:pt x="367494" y="186418"/>
                  <a:pt x="369349" y="177999"/>
                  <a:pt x="375308" y="173231"/>
                </a:cubicBezTo>
                <a:cubicBezTo>
                  <a:pt x="380535" y="169050"/>
                  <a:pt x="388008" y="168998"/>
                  <a:pt x="394358" y="166881"/>
                </a:cubicBezTo>
                <a:cubicBezTo>
                  <a:pt x="413590" y="109186"/>
                  <a:pt x="414620" y="114579"/>
                  <a:pt x="388008" y="8131"/>
                </a:cubicBezTo>
                <a:cubicBezTo>
                  <a:pt x="386157" y="727"/>
                  <a:pt x="375308" y="16598"/>
                  <a:pt x="368958" y="20831"/>
                </a:cubicBezTo>
                <a:cubicBezTo>
                  <a:pt x="366841" y="27181"/>
                  <a:pt x="366321" y="34312"/>
                  <a:pt x="362608" y="39881"/>
                </a:cubicBezTo>
                <a:cubicBezTo>
                  <a:pt x="353216" y="53970"/>
                  <a:pt x="316271" y="80727"/>
                  <a:pt x="305458" y="84331"/>
                </a:cubicBezTo>
                <a:cubicBezTo>
                  <a:pt x="299108" y="86448"/>
                  <a:pt x="292395" y="87688"/>
                  <a:pt x="286408" y="90681"/>
                </a:cubicBezTo>
                <a:cubicBezTo>
                  <a:pt x="279582" y="94094"/>
                  <a:pt x="273708" y="99148"/>
                  <a:pt x="267358" y="103381"/>
                </a:cubicBezTo>
                <a:cubicBezTo>
                  <a:pt x="265241" y="109731"/>
                  <a:pt x="260178" y="115789"/>
                  <a:pt x="261008" y="122431"/>
                </a:cubicBezTo>
                <a:cubicBezTo>
                  <a:pt x="262422" y="133742"/>
                  <a:pt x="269079" y="143765"/>
                  <a:pt x="273708" y="154181"/>
                </a:cubicBezTo>
                <a:cubicBezTo>
                  <a:pt x="294633" y="201261"/>
                  <a:pt x="279716" y="159504"/>
                  <a:pt x="292758" y="198631"/>
                </a:cubicBezTo>
                <a:cubicBezTo>
                  <a:pt x="290641" y="211331"/>
                  <a:pt x="294886" y="227041"/>
                  <a:pt x="286408" y="236731"/>
                </a:cubicBezTo>
                <a:cubicBezTo>
                  <a:pt x="277593" y="246806"/>
                  <a:pt x="261295" y="246184"/>
                  <a:pt x="248308" y="249431"/>
                </a:cubicBezTo>
                <a:cubicBezTo>
                  <a:pt x="239841" y="251548"/>
                  <a:pt x="231427" y="253888"/>
                  <a:pt x="222908" y="255781"/>
                </a:cubicBezTo>
                <a:cubicBezTo>
                  <a:pt x="212372" y="258122"/>
                  <a:pt x="201629" y="259513"/>
                  <a:pt x="191158" y="262131"/>
                </a:cubicBezTo>
                <a:cubicBezTo>
                  <a:pt x="184664" y="263754"/>
                  <a:pt x="178458" y="266364"/>
                  <a:pt x="172108" y="268481"/>
                </a:cubicBezTo>
                <a:cubicBezTo>
                  <a:pt x="125489" y="252941"/>
                  <a:pt x="143474" y="265247"/>
                  <a:pt x="114958" y="236731"/>
                </a:cubicBezTo>
                <a:cubicBezTo>
                  <a:pt x="112841" y="230381"/>
                  <a:pt x="111601" y="223668"/>
                  <a:pt x="108608" y="217681"/>
                </a:cubicBezTo>
                <a:cubicBezTo>
                  <a:pt x="105195" y="210855"/>
                  <a:pt x="90512" y="204027"/>
                  <a:pt x="95908" y="198631"/>
                </a:cubicBezTo>
                <a:cubicBezTo>
                  <a:pt x="101304" y="193235"/>
                  <a:pt x="109164" y="206364"/>
                  <a:pt x="114958" y="211331"/>
                </a:cubicBezTo>
                <a:cubicBezTo>
                  <a:pt x="153309" y="244203"/>
                  <a:pt x="124405" y="231413"/>
                  <a:pt x="159408" y="243081"/>
                </a:cubicBezTo>
                <a:cubicBezTo>
                  <a:pt x="165758" y="249431"/>
                  <a:pt x="170986" y="257150"/>
                  <a:pt x="178458" y="262131"/>
                </a:cubicBezTo>
                <a:cubicBezTo>
                  <a:pt x="184027" y="265844"/>
                  <a:pt x="192775" y="263748"/>
                  <a:pt x="197508" y="268481"/>
                </a:cubicBezTo>
                <a:cubicBezTo>
                  <a:pt x="202241" y="273214"/>
                  <a:pt x="201741" y="281181"/>
                  <a:pt x="203858" y="287531"/>
                </a:cubicBezTo>
                <a:cubicBezTo>
                  <a:pt x="205975" y="342564"/>
                  <a:pt x="207915" y="397605"/>
                  <a:pt x="210208" y="452631"/>
                </a:cubicBezTo>
                <a:cubicBezTo>
                  <a:pt x="212149" y="499205"/>
                  <a:pt x="215474" y="545729"/>
                  <a:pt x="216558" y="592331"/>
                </a:cubicBezTo>
                <a:cubicBezTo>
                  <a:pt x="217591" y="636769"/>
                  <a:pt x="216558" y="681231"/>
                  <a:pt x="216558" y="725681"/>
                </a:cubicBezTo>
              </a:path>
            </a:pathLst>
          </a:custGeom>
          <a:noFill/>
          <a:ln w="635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81878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21</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8C234D52-636D-ED8E-EFAD-63406CFBBBAC}"/>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About Dr. Yaguang </a:t>
            </a:r>
            <a:r>
              <a:rPr lang="en-US" sz="3600" u="sng" dirty="0">
                <a:solidFill>
                  <a:schemeClr val="bg1">
                    <a:lumMod val="65000"/>
                  </a:schemeClr>
                </a:solidFill>
              </a:rPr>
              <a:t>Zhang</a:t>
            </a:r>
            <a:endParaRPr lang="en-US" u="sng" dirty="0">
              <a:solidFill>
                <a:schemeClr val="bg1">
                  <a:lumMod val="65000"/>
                </a:schemeClr>
              </a:solidFill>
            </a:endParaRPr>
          </a:p>
          <a:p>
            <a:pPr marL="342900">
              <a:spcBef>
                <a:spcPts val="0"/>
              </a:spcBef>
              <a:buSzPts val="3200"/>
            </a:pPr>
            <a:endParaRPr lang="en-US" dirty="0"/>
          </a:p>
        </p:txBody>
      </p:sp>
      <p:sp>
        <p:nvSpPr>
          <p:cNvPr id="10" name="TextBox 9">
            <a:extLst>
              <a:ext uri="{FF2B5EF4-FFF2-40B4-BE49-F238E27FC236}">
                <a16:creationId xmlns:a16="http://schemas.microsoft.com/office/drawing/2014/main" id="{49E2E5DF-9F59-849F-E4D1-13FB454437FC}"/>
              </a:ext>
            </a:extLst>
          </p:cNvPr>
          <p:cNvSpPr txBox="1"/>
          <p:nvPr/>
        </p:nvSpPr>
        <p:spPr>
          <a:xfrm>
            <a:off x="4216400" y="966866"/>
            <a:ext cx="5422900" cy="523220"/>
          </a:xfrm>
          <a:prstGeom prst="rect">
            <a:avLst/>
          </a:prstGeom>
          <a:noFill/>
        </p:spPr>
        <p:txBody>
          <a:bodyPr wrap="square">
            <a:spAutoFit/>
          </a:bodyPr>
          <a:lstStyle/>
          <a:p>
            <a:r>
              <a:rPr lang="en-US" sz="2800" dirty="0">
                <a:solidFill>
                  <a:schemeClr val="bg1">
                    <a:lumMod val="65000"/>
                  </a:schemeClr>
                </a:solidFill>
              </a:rPr>
              <a:t>↳ Family name, default setting</a:t>
            </a:r>
          </a:p>
        </p:txBody>
      </p:sp>
      <p:sp>
        <p:nvSpPr>
          <p:cNvPr id="6" name="TextBox 5">
            <a:extLst>
              <a:ext uri="{FF2B5EF4-FFF2-40B4-BE49-F238E27FC236}">
                <a16:creationId xmlns:a16="http://schemas.microsoft.com/office/drawing/2014/main" id="{9E637759-60A6-3620-AF55-17B193FD1CB2}"/>
              </a:ext>
            </a:extLst>
          </p:cNvPr>
          <p:cNvSpPr txBox="1"/>
          <p:nvPr/>
        </p:nvSpPr>
        <p:spPr>
          <a:xfrm>
            <a:off x="4311500" y="2157333"/>
            <a:ext cx="4819650" cy="1077218"/>
          </a:xfrm>
          <a:prstGeom prst="rect">
            <a:avLst/>
          </a:prstGeom>
          <a:noFill/>
        </p:spPr>
        <p:txBody>
          <a:bodyPr wrap="square">
            <a:spAutoFit/>
          </a:bodyPr>
          <a:lstStyle/>
          <a:p>
            <a:pPr algn="ctr"/>
            <a:r>
              <a:rPr lang="en-US" sz="3200" dirty="0"/>
              <a:t>Stride for excellence to humbly serve others</a:t>
            </a:r>
          </a:p>
        </p:txBody>
      </p:sp>
      <p:sp>
        <p:nvSpPr>
          <p:cNvPr id="7" name="Left Brace 6">
            <a:extLst>
              <a:ext uri="{FF2B5EF4-FFF2-40B4-BE49-F238E27FC236}">
                <a16:creationId xmlns:a16="http://schemas.microsoft.com/office/drawing/2014/main" id="{53C438D0-CACC-6100-C87E-3F02E900E739}"/>
              </a:ext>
            </a:extLst>
          </p:cNvPr>
          <p:cNvSpPr/>
          <p:nvPr/>
        </p:nvSpPr>
        <p:spPr>
          <a:xfrm rot="10800000">
            <a:off x="4449826" y="1679970"/>
            <a:ext cx="217424" cy="2026030"/>
          </a:xfrm>
          <a:prstGeom prst="leftBrace">
            <a:avLst>
              <a:gd name="adj1" fmla="val 32842"/>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Google Shape;136;p26">
            <a:extLst>
              <a:ext uri="{FF2B5EF4-FFF2-40B4-BE49-F238E27FC236}">
                <a16:creationId xmlns:a16="http://schemas.microsoft.com/office/drawing/2014/main" id="{1C026012-1A3A-1041-D891-FFC3A7D059CD}"/>
              </a:ext>
            </a:extLst>
          </p:cNvPr>
          <p:cNvSpPr txBox="1">
            <a:spLocks/>
          </p:cNvSpPr>
          <p:nvPr/>
        </p:nvSpPr>
        <p:spPr>
          <a:xfrm>
            <a:off x="895500" y="6949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br>
              <a:rPr lang="en-US" sz="3600" dirty="0"/>
            </a:br>
            <a:endParaRPr lang="en-US" sz="1600" dirty="0"/>
          </a:p>
          <a:p>
            <a:pPr marL="342900">
              <a:spcBef>
                <a:spcPts val="0"/>
              </a:spcBef>
              <a:spcAft>
                <a:spcPts val="600"/>
              </a:spcAft>
              <a:buSzPts val="3200"/>
            </a:pPr>
            <a:r>
              <a:rPr lang="en-US" dirty="0"/>
              <a:t>Ya-</a:t>
            </a:r>
          </a:p>
          <a:p>
            <a:pPr marL="0" indent="0">
              <a:spcBef>
                <a:spcPts val="0"/>
              </a:spcBef>
              <a:spcAft>
                <a:spcPts val="600"/>
              </a:spcAft>
              <a:buSzPts val="3200"/>
              <a:buNone/>
            </a:pPr>
            <a:r>
              <a:rPr lang="en-US" altLang="zh-CN" dirty="0"/>
              <a:t>    </a:t>
            </a:r>
            <a:r>
              <a:rPr lang="zh-CN" altLang="en-US" dirty="0"/>
              <a:t>亚</a:t>
            </a:r>
            <a:r>
              <a:rPr lang="en-US" altLang="zh-CN" dirty="0"/>
              <a:t>: </a:t>
            </a:r>
            <a:r>
              <a:rPr lang="en-US" altLang="zh-CN" dirty="0">
                <a:solidFill>
                  <a:schemeClr val="bg1">
                    <a:lumMod val="65000"/>
                  </a:schemeClr>
                </a:solidFill>
              </a:rPr>
              <a:t>second (best)</a:t>
            </a:r>
            <a:endParaRPr lang="en-US" dirty="0">
              <a:solidFill>
                <a:schemeClr val="bg1">
                  <a:lumMod val="65000"/>
                </a:schemeClr>
              </a:solidFill>
            </a:endParaRPr>
          </a:p>
          <a:p>
            <a:pPr marL="342900">
              <a:spcBef>
                <a:spcPts val="0"/>
              </a:spcBef>
              <a:spcAft>
                <a:spcPts val="600"/>
              </a:spcAft>
              <a:buSzPts val="3200"/>
            </a:pPr>
            <a:r>
              <a:rPr lang="en-US" dirty="0" err="1"/>
              <a:t>guang</a:t>
            </a:r>
            <a:endParaRPr lang="en-US" dirty="0"/>
          </a:p>
          <a:p>
            <a:pPr marL="0" indent="0">
              <a:spcBef>
                <a:spcPts val="0"/>
              </a:spcBef>
              <a:spcAft>
                <a:spcPts val="600"/>
              </a:spcAft>
              <a:buSzPts val="3200"/>
              <a:buNone/>
            </a:pPr>
            <a:r>
              <a:rPr lang="zh-CN" altLang="en-US" dirty="0"/>
              <a:t>    光</a:t>
            </a:r>
            <a:r>
              <a:rPr lang="en-US" altLang="zh-CN" dirty="0"/>
              <a:t>: </a:t>
            </a:r>
            <a:r>
              <a:rPr lang="en-US" altLang="zh-CN" dirty="0">
                <a:solidFill>
                  <a:schemeClr val="bg1">
                    <a:lumMod val="65000"/>
                  </a:schemeClr>
                </a:solidFill>
              </a:rPr>
              <a:t>light</a:t>
            </a:r>
          </a:p>
        </p:txBody>
      </p:sp>
    </p:spTree>
    <p:extLst>
      <p:ext uri="{BB962C8B-B14F-4D97-AF65-F5344CB8AC3E}">
        <p14:creationId xmlns:p14="http://schemas.microsoft.com/office/powerpoint/2010/main" val="820005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22</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8C234D52-636D-ED8E-EFAD-63406CFBBBAC}"/>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About Dr. Yaguang </a:t>
            </a:r>
            <a:r>
              <a:rPr lang="en-US" sz="3600" u="sng" dirty="0">
                <a:solidFill>
                  <a:schemeClr val="bg1">
                    <a:lumMod val="65000"/>
                  </a:schemeClr>
                </a:solidFill>
              </a:rPr>
              <a:t>Zhang</a:t>
            </a:r>
            <a:endParaRPr lang="en-US" u="sng" dirty="0">
              <a:solidFill>
                <a:schemeClr val="bg1">
                  <a:lumMod val="65000"/>
                </a:schemeClr>
              </a:solidFill>
            </a:endParaRPr>
          </a:p>
          <a:p>
            <a:pPr marL="342900">
              <a:spcBef>
                <a:spcPts val="0"/>
              </a:spcBef>
              <a:buSzPts val="3200"/>
            </a:pPr>
            <a:endParaRPr lang="en-US" dirty="0"/>
          </a:p>
        </p:txBody>
      </p:sp>
      <p:sp>
        <p:nvSpPr>
          <p:cNvPr id="10" name="TextBox 9">
            <a:extLst>
              <a:ext uri="{FF2B5EF4-FFF2-40B4-BE49-F238E27FC236}">
                <a16:creationId xmlns:a16="http://schemas.microsoft.com/office/drawing/2014/main" id="{49E2E5DF-9F59-849F-E4D1-13FB454437FC}"/>
              </a:ext>
            </a:extLst>
          </p:cNvPr>
          <p:cNvSpPr txBox="1"/>
          <p:nvPr/>
        </p:nvSpPr>
        <p:spPr>
          <a:xfrm>
            <a:off x="4216400" y="966866"/>
            <a:ext cx="5422900" cy="523220"/>
          </a:xfrm>
          <a:prstGeom prst="rect">
            <a:avLst/>
          </a:prstGeom>
          <a:noFill/>
        </p:spPr>
        <p:txBody>
          <a:bodyPr wrap="square">
            <a:spAutoFit/>
          </a:bodyPr>
          <a:lstStyle/>
          <a:p>
            <a:r>
              <a:rPr lang="en-US" sz="2800" dirty="0">
                <a:solidFill>
                  <a:schemeClr val="bg1">
                    <a:lumMod val="65000"/>
                  </a:schemeClr>
                </a:solidFill>
              </a:rPr>
              <a:t>↳ Family name, default setting</a:t>
            </a:r>
          </a:p>
        </p:txBody>
      </p:sp>
      <p:sp>
        <p:nvSpPr>
          <p:cNvPr id="6" name="TextBox 5">
            <a:extLst>
              <a:ext uri="{FF2B5EF4-FFF2-40B4-BE49-F238E27FC236}">
                <a16:creationId xmlns:a16="http://schemas.microsoft.com/office/drawing/2014/main" id="{9E637759-60A6-3620-AF55-17B193FD1CB2}"/>
              </a:ext>
            </a:extLst>
          </p:cNvPr>
          <p:cNvSpPr txBox="1"/>
          <p:nvPr/>
        </p:nvSpPr>
        <p:spPr>
          <a:xfrm>
            <a:off x="4311500" y="2157333"/>
            <a:ext cx="4819650" cy="1077218"/>
          </a:xfrm>
          <a:prstGeom prst="rect">
            <a:avLst/>
          </a:prstGeom>
          <a:noFill/>
        </p:spPr>
        <p:txBody>
          <a:bodyPr wrap="square">
            <a:spAutoFit/>
          </a:bodyPr>
          <a:lstStyle/>
          <a:p>
            <a:pPr algn="ctr"/>
            <a:r>
              <a:rPr lang="en-US" sz="3200" dirty="0"/>
              <a:t>Stride for excellence to humbly serve others</a:t>
            </a:r>
          </a:p>
        </p:txBody>
      </p:sp>
      <p:sp>
        <p:nvSpPr>
          <p:cNvPr id="7" name="Left Brace 6">
            <a:extLst>
              <a:ext uri="{FF2B5EF4-FFF2-40B4-BE49-F238E27FC236}">
                <a16:creationId xmlns:a16="http://schemas.microsoft.com/office/drawing/2014/main" id="{53C438D0-CACC-6100-C87E-3F02E900E739}"/>
              </a:ext>
            </a:extLst>
          </p:cNvPr>
          <p:cNvSpPr/>
          <p:nvPr/>
        </p:nvSpPr>
        <p:spPr>
          <a:xfrm rot="10800000">
            <a:off x="4449826" y="1679970"/>
            <a:ext cx="217424" cy="2026030"/>
          </a:xfrm>
          <a:prstGeom prst="leftBrace">
            <a:avLst>
              <a:gd name="adj1" fmla="val 32842"/>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Google Shape;136;p26">
            <a:extLst>
              <a:ext uri="{FF2B5EF4-FFF2-40B4-BE49-F238E27FC236}">
                <a16:creationId xmlns:a16="http://schemas.microsoft.com/office/drawing/2014/main" id="{1C026012-1A3A-1041-D891-FFC3A7D059CD}"/>
              </a:ext>
            </a:extLst>
          </p:cNvPr>
          <p:cNvSpPr txBox="1">
            <a:spLocks/>
          </p:cNvSpPr>
          <p:nvPr/>
        </p:nvSpPr>
        <p:spPr>
          <a:xfrm>
            <a:off x="895500" y="6949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br>
              <a:rPr lang="en-US" sz="3600" dirty="0"/>
            </a:br>
            <a:endParaRPr lang="en-US" sz="1600" dirty="0"/>
          </a:p>
          <a:p>
            <a:pPr marL="342900">
              <a:spcBef>
                <a:spcPts val="0"/>
              </a:spcBef>
              <a:spcAft>
                <a:spcPts val="600"/>
              </a:spcAft>
              <a:buSzPts val="3200"/>
            </a:pPr>
            <a:r>
              <a:rPr lang="en-US" dirty="0"/>
              <a:t>Ya-</a:t>
            </a:r>
          </a:p>
          <a:p>
            <a:pPr marL="0" indent="0">
              <a:spcBef>
                <a:spcPts val="0"/>
              </a:spcBef>
              <a:spcAft>
                <a:spcPts val="600"/>
              </a:spcAft>
              <a:buSzPts val="3200"/>
              <a:buNone/>
            </a:pPr>
            <a:r>
              <a:rPr lang="en-US" altLang="zh-CN" dirty="0"/>
              <a:t>    </a:t>
            </a:r>
            <a:r>
              <a:rPr lang="zh-CN" altLang="en-US" dirty="0"/>
              <a:t>亚</a:t>
            </a:r>
            <a:r>
              <a:rPr lang="en-US" altLang="zh-CN" dirty="0"/>
              <a:t>: </a:t>
            </a:r>
            <a:r>
              <a:rPr lang="en-US" altLang="zh-CN" dirty="0">
                <a:solidFill>
                  <a:schemeClr val="bg1">
                    <a:lumMod val="65000"/>
                  </a:schemeClr>
                </a:solidFill>
              </a:rPr>
              <a:t>second (best)</a:t>
            </a:r>
            <a:endParaRPr lang="en-US" dirty="0">
              <a:solidFill>
                <a:schemeClr val="bg1">
                  <a:lumMod val="65000"/>
                </a:schemeClr>
              </a:solidFill>
            </a:endParaRPr>
          </a:p>
          <a:p>
            <a:pPr marL="342900">
              <a:spcBef>
                <a:spcPts val="0"/>
              </a:spcBef>
              <a:spcAft>
                <a:spcPts val="600"/>
              </a:spcAft>
              <a:buSzPts val="3200"/>
            </a:pPr>
            <a:r>
              <a:rPr lang="en-US" dirty="0" err="1"/>
              <a:t>guang</a:t>
            </a:r>
            <a:endParaRPr lang="en-US" dirty="0"/>
          </a:p>
          <a:p>
            <a:pPr marL="0" indent="0">
              <a:spcBef>
                <a:spcPts val="0"/>
              </a:spcBef>
              <a:spcAft>
                <a:spcPts val="600"/>
              </a:spcAft>
              <a:buSzPts val="3200"/>
              <a:buNone/>
            </a:pPr>
            <a:r>
              <a:rPr lang="zh-CN" altLang="en-US" dirty="0"/>
              <a:t>    光</a:t>
            </a:r>
            <a:r>
              <a:rPr lang="en-US" altLang="zh-CN" dirty="0"/>
              <a:t>: </a:t>
            </a:r>
            <a:r>
              <a:rPr lang="en-US" altLang="zh-CN" dirty="0">
                <a:solidFill>
                  <a:schemeClr val="bg1">
                    <a:lumMod val="65000"/>
                  </a:schemeClr>
                </a:solidFill>
              </a:rPr>
              <a:t>light</a:t>
            </a:r>
            <a:endParaRPr lang="en-US" dirty="0">
              <a:solidFill>
                <a:schemeClr val="bg1">
                  <a:lumMod val="65000"/>
                </a:schemeClr>
              </a:solidFill>
            </a:endParaRPr>
          </a:p>
          <a:p>
            <a:pPr marL="342900">
              <a:spcBef>
                <a:spcPts val="0"/>
              </a:spcBef>
              <a:buSzPts val="3200"/>
            </a:pPr>
            <a:endParaRPr lang="en-US" dirty="0"/>
          </a:p>
          <a:p>
            <a:pPr marL="0" indent="0">
              <a:spcBef>
                <a:spcPts val="0"/>
              </a:spcBef>
              <a:buSzPts val="3200"/>
              <a:buNone/>
            </a:pPr>
            <a:r>
              <a:rPr lang="en-US" altLang="zh-CN" dirty="0"/>
              <a:t>Far-fetched? </a:t>
            </a:r>
          </a:p>
        </p:txBody>
      </p:sp>
    </p:spTree>
    <p:extLst>
      <p:ext uri="{BB962C8B-B14F-4D97-AF65-F5344CB8AC3E}">
        <p14:creationId xmlns:p14="http://schemas.microsoft.com/office/powerpoint/2010/main" val="40970902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23</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8C234D52-636D-ED8E-EFAD-63406CFBBBAC}"/>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About Dr. Yaguang </a:t>
            </a:r>
            <a:r>
              <a:rPr lang="en-US" sz="3600" u="sng" dirty="0">
                <a:solidFill>
                  <a:schemeClr val="bg1">
                    <a:lumMod val="65000"/>
                  </a:schemeClr>
                </a:solidFill>
              </a:rPr>
              <a:t>Zhang</a:t>
            </a:r>
            <a:endParaRPr lang="en-US" u="sng" dirty="0">
              <a:solidFill>
                <a:schemeClr val="bg1">
                  <a:lumMod val="65000"/>
                </a:schemeClr>
              </a:solidFill>
            </a:endParaRPr>
          </a:p>
          <a:p>
            <a:pPr marL="342900">
              <a:spcBef>
                <a:spcPts val="0"/>
              </a:spcBef>
              <a:buSzPts val="3200"/>
            </a:pPr>
            <a:endParaRPr lang="en-US" dirty="0"/>
          </a:p>
        </p:txBody>
      </p:sp>
      <p:sp>
        <p:nvSpPr>
          <p:cNvPr id="10" name="TextBox 9">
            <a:extLst>
              <a:ext uri="{FF2B5EF4-FFF2-40B4-BE49-F238E27FC236}">
                <a16:creationId xmlns:a16="http://schemas.microsoft.com/office/drawing/2014/main" id="{49E2E5DF-9F59-849F-E4D1-13FB454437FC}"/>
              </a:ext>
            </a:extLst>
          </p:cNvPr>
          <p:cNvSpPr txBox="1"/>
          <p:nvPr/>
        </p:nvSpPr>
        <p:spPr>
          <a:xfrm>
            <a:off x="4216400" y="966866"/>
            <a:ext cx="5422900" cy="523220"/>
          </a:xfrm>
          <a:prstGeom prst="rect">
            <a:avLst/>
          </a:prstGeom>
          <a:noFill/>
        </p:spPr>
        <p:txBody>
          <a:bodyPr wrap="square">
            <a:spAutoFit/>
          </a:bodyPr>
          <a:lstStyle/>
          <a:p>
            <a:r>
              <a:rPr lang="en-US" sz="2800" dirty="0">
                <a:solidFill>
                  <a:schemeClr val="bg1">
                    <a:lumMod val="65000"/>
                  </a:schemeClr>
                </a:solidFill>
              </a:rPr>
              <a:t>↳ Family name, default setting</a:t>
            </a:r>
          </a:p>
        </p:txBody>
      </p:sp>
      <p:sp>
        <p:nvSpPr>
          <p:cNvPr id="4" name="Google Shape;136;p26">
            <a:extLst>
              <a:ext uri="{FF2B5EF4-FFF2-40B4-BE49-F238E27FC236}">
                <a16:creationId xmlns:a16="http://schemas.microsoft.com/office/drawing/2014/main" id="{8D8F766A-D7A1-64ED-81DE-F6D2A93778B6}"/>
              </a:ext>
            </a:extLst>
          </p:cNvPr>
          <p:cNvSpPr txBox="1">
            <a:spLocks/>
          </p:cNvSpPr>
          <p:nvPr/>
        </p:nvSpPr>
        <p:spPr>
          <a:xfrm>
            <a:off x="895500" y="694950"/>
            <a:ext cx="787385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br>
              <a:rPr lang="en-US" sz="3600" dirty="0"/>
            </a:br>
            <a:endParaRPr lang="en-US" sz="1600" dirty="0"/>
          </a:p>
          <a:p>
            <a:pPr marL="342900">
              <a:spcBef>
                <a:spcPts val="0"/>
              </a:spcBef>
              <a:spcAft>
                <a:spcPts val="600"/>
              </a:spcAft>
              <a:buSzPts val="3200"/>
            </a:pPr>
            <a:r>
              <a:rPr lang="en-US" dirty="0"/>
              <a:t>Ya-</a:t>
            </a:r>
          </a:p>
          <a:p>
            <a:pPr marL="0" indent="0">
              <a:spcBef>
                <a:spcPts val="0"/>
              </a:spcBef>
              <a:spcAft>
                <a:spcPts val="600"/>
              </a:spcAft>
              <a:buSzPts val="3200"/>
              <a:buNone/>
            </a:pPr>
            <a:r>
              <a:rPr lang="en-US" altLang="zh-CN" dirty="0"/>
              <a:t>    </a:t>
            </a:r>
            <a:r>
              <a:rPr lang="zh-CN" altLang="en-US" dirty="0"/>
              <a:t>亚</a:t>
            </a:r>
            <a:r>
              <a:rPr lang="en-US" altLang="zh-CN" dirty="0"/>
              <a:t>: </a:t>
            </a:r>
            <a:r>
              <a:rPr lang="en-US" altLang="zh-CN" dirty="0">
                <a:solidFill>
                  <a:schemeClr val="bg1">
                    <a:lumMod val="65000"/>
                  </a:schemeClr>
                </a:solidFill>
              </a:rPr>
              <a:t>second (best)</a:t>
            </a:r>
            <a:endParaRPr lang="en-US" dirty="0">
              <a:solidFill>
                <a:schemeClr val="bg1">
                  <a:lumMod val="65000"/>
                </a:schemeClr>
              </a:solidFill>
            </a:endParaRPr>
          </a:p>
          <a:p>
            <a:pPr marL="342900">
              <a:spcBef>
                <a:spcPts val="0"/>
              </a:spcBef>
              <a:spcAft>
                <a:spcPts val="600"/>
              </a:spcAft>
              <a:buSzPts val="3200"/>
            </a:pPr>
            <a:r>
              <a:rPr lang="en-US" dirty="0" err="1"/>
              <a:t>guang</a:t>
            </a:r>
            <a:endParaRPr lang="en-US" dirty="0"/>
          </a:p>
          <a:p>
            <a:pPr marL="0" indent="0">
              <a:spcBef>
                <a:spcPts val="0"/>
              </a:spcBef>
              <a:spcAft>
                <a:spcPts val="600"/>
              </a:spcAft>
              <a:buSzPts val="3200"/>
              <a:buNone/>
            </a:pPr>
            <a:r>
              <a:rPr lang="zh-CN" altLang="en-US" dirty="0"/>
              <a:t>    光</a:t>
            </a:r>
            <a:r>
              <a:rPr lang="en-US" altLang="zh-CN" dirty="0"/>
              <a:t>: </a:t>
            </a:r>
            <a:r>
              <a:rPr lang="en-US" altLang="zh-CN" dirty="0">
                <a:solidFill>
                  <a:schemeClr val="bg1">
                    <a:lumMod val="65000"/>
                  </a:schemeClr>
                </a:solidFill>
              </a:rPr>
              <a:t>light</a:t>
            </a:r>
            <a:endParaRPr lang="en-US" dirty="0">
              <a:solidFill>
                <a:schemeClr val="bg1">
                  <a:lumMod val="65000"/>
                </a:schemeClr>
              </a:solidFill>
            </a:endParaRPr>
          </a:p>
          <a:p>
            <a:pPr marL="342900">
              <a:spcBef>
                <a:spcPts val="0"/>
              </a:spcBef>
              <a:buSzPts val="3200"/>
            </a:pPr>
            <a:endParaRPr lang="en-US" dirty="0"/>
          </a:p>
          <a:p>
            <a:pPr marL="0" indent="0">
              <a:spcBef>
                <a:spcPts val="0"/>
              </a:spcBef>
              <a:buSzPts val="3200"/>
              <a:buNone/>
            </a:pPr>
            <a:r>
              <a:rPr lang="en-US" altLang="zh-CN" dirty="0"/>
              <a:t>Far-fetched?</a:t>
            </a:r>
          </a:p>
          <a:p>
            <a:pPr marL="0" indent="0">
              <a:spcBef>
                <a:spcPts val="0"/>
              </a:spcBef>
              <a:buSzPts val="3200"/>
              <a:buNone/>
            </a:pPr>
            <a:r>
              <a:rPr lang="en-US" altLang="zh-CN" dirty="0"/>
              <a:t>Still, I </a:t>
            </a:r>
            <a:r>
              <a:rPr lang="en-US" altLang="zh-CN" u="sng" dirty="0"/>
              <a:t>choose</a:t>
            </a:r>
            <a:r>
              <a:rPr lang="en-US" altLang="zh-CN" dirty="0"/>
              <a:t> to interpret my name this way…</a:t>
            </a:r>
            <a:endParaRPr lang="en-US" dirty="0"/>
          </a:p>
          <a:p>
            <a:pPr marL="0" indent="0">
              <a:spcBef>
                <a:spcPts val="0"/>
              </a:spcBef>
              <a:spcAft>
                <a:spcPts val="600"/>
              </a:spcAft>
              <a:buSzPts val="3200"/>
              <a:buNone/>
            </a:pPr>
            <a:r>
              <a:rPr lang="en-US" altLang="zh-CN" dirty="0"/>
              <a:t> </a:t>
            </a:r>
          </a:p>
        </p:txBody>
      </p:sp>
      <p:sp>
        <p:nvSpPr>
          <p:cNvPr id="6" name="TextBox 5">
            <a:extLst>
              <a:ext uri="{FF2B5EF4-FFF2-40B4-BE49-F238E27FC236}">
                <a16:creationId xmlns:a16="http://schemas.microsoft.com/office/drawing/2014/main" id="{9E637759-60A6-3620-AF55-17B193FD1CB2}"/>
              </a:ext>
            </a:extLst>
          </p:cNvPr>
          <p:cNvSpPr txBox="1"/>
          <p:nvPr/>
        </p:nvSpPr>
        <p:spPr>
          <a:xfrm>
            <a:off x="4311500" y="2157333"/>
            <a:ext cx="4819650" cy="1077218"/>
          </a:xfrm>
          <a:prstGeom prst="rect">
            <a:avLst/>
          </a:prstGeom>
          <a:noFill/>
        </p:spPr>
        <p:txBody>
          <a:bodyPr wrap="square">
            <a:spAutoFit/>
          </a:bodyPr>
          <a:lstStyle/>
          <a:p>
            <a:pPr algn="ctr"/>
            <a:r>
              <a:rPr lang="en-US" sz="3200" dirty="0"/>
              <a:t>Stride for excellence to humbly serve others</a:t>
            </a:r>
          </a:p>
        </p:txBody>
      </p:sp>
      <p:sp>
        <p:nvSpPr>
          <p:cNvPr id="7" name="Left Brace 6">
            <a:extLst>
              <a:ext uri="{FF2B5EF4-FFF2-40B4-BE49-F238E27FC236}">
                <a16:creationId xmlns:a16="http://schemas.microsoft.com/office/drawing/2014/main" id="{53C438D0-CACC-6100-C87E-3F02E900E739}"/>
              </a:ext>
            </a:extLst>
          </p:cNvPr>
          <p:cNvSpPr/>
          <p:nvPr/>
        </p:nvSpPr>
        <p:spPr>
          <a:xfrm rot="10800000">
            <a:off x="4449826" y="1679970"/>
            <a:ext cx="217424" cy="2026030"/>
          </a:xfrm>
          <a:prstGeom prst="leftBrace">
            <a:avLst>
              <a:gd name="adj1" fmla="val 32842"/>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655282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24</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17F92155-5F30-9C85-DC27-9E553CE76056}"/>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Pedagogical philosophy: Goals</a:t>
            </a:r>
            <a:br>
              <a:rPr lang="en-US" sz="5400" dirty="0"/>
            </a:br>
            <a:endParaRPr lang="en-US" sz="2800" dirty="0"/>
          </a:p>
          <a:p>
            <a:pPr marL="342900">
              <a:spcBef>
                <a:spcPts val="0"/>
              </a:spcBef>
              <a:spcAft>
                <a:spcPts val="600"/>
              </a:spcAft>
              <a:buSzPts val="3200"/>
            </a:pPr>
            <a:r>
              <a:rPr lang="en-US" dirty="0"/>
              <a:t>What kind of students do we want to produce/cultivate?</a:t>
            </a:r>
          </a:p>
          <a:p>
            <a:pPr marL="342900">
              <a:spcBef>
                <a:spcPts val="0"/>
              </a:spcBef>
              <a:buSzPts val="3200"/>
            </a:pPr>
            <a:endParaRPr lang="en-US" dirty="0"/>
          </a:p>
        </p:txBody>
      </p:sp>
      <p:pic>
        <p:nvPicPr>
          <p:cNvPr id="5" name="Picture 4">
            <a:extLst>
              <a:ext uri="{FF2B5EF4-FFF2-40B4-BE49-F238E27FC236}">
                <a16:creationId xmlns:a16="http://schemas.microsoft.com/office/drawing/2014/main" id="{28E251DB-E061-05D9-05BE-17AF09C8E79E}"/>
              </a:ext>
            </a:extLst>
          </p:cNvPr>
          <p:cNvPicPr>
            <a:picLocks noChangeAspect="1"/>
          </p:cNvPicPr>
          <p:nvPr/>
        </p:nvPicPr>
        <p:blipFill>
          <a:blip r:embed="rId3"/>
          <a:stretch>
            <a:fillRect/>
          </a:stretch>
        </p:blipFill>
        <p:spPr>
          <a:xfrm>
            <a:off x="0" y="3267223"/>
            <a:ext cx="9144000" cy="3590777"/>
          </a:xfrm>
          <a:prstGeom prst="rect">
            <a:avLst/>
          </a:prstGeom>
        </p:spPr>
      </p:pic>
      <p:sp>
        <p:nvSpPr>
          <p:cNvPr id="7" name="TextBox 6">
            <a:extLst>
              <a:ext uri="{FF2B5EF4-FFF2-40B4-BE49-F238E27FC236}">
                <a16:creationId xmlns:a16="http://schemas.microsoft.com/office/drawing/2014/main" id="{754C7168-89AC-A80D-16F2-16399E88AD37}"/>
              </a:ext>
            </a:extLst>
          </p:cNvPr>
          <p:cNvSpPr txBox="1"/>
          <p:nvPr/>
        </p:nvSpPr>
        <p:spPr>
          <a:xfrm>
            <a:off x="3674808" y="6372880"/>
            <a:ext cx="8132232" cy="400110"/>
          </a:xfrm>
          <a:prstGeom prst="rect">
            <a:avLst/>
          </a:prstGeom>
          <a:noFill/>
        </p:spPr>
        <p:txBody>
          <a:bodyPr wrap="square">
            <a:spAutoFit/>
          </a:bodyPr>
          <a:lstStyle/>
          <a:p>
            <a:r>
              <a:rPr lang="en-US" sz="2000" u="sng" dirty="0">
                <a:solidFill>
                  <a:srgbClr val="0563C1"/>
                </a:solidFill>
                <a:effectLst/>
                <a:latin typeface="+mj-lt"/>
                <a:ea typeface="等线" panose="02010600030101010101" pitchFamily="2" charset="-122"/>
                <a:cs typeface="Times New Roman" panose="02020603050405020304" pitchFamily="18" charset="0"/>
                <a:hlinkClick r:id="rId4"/>
              </a:rPr>
              <a:t>2021-2026 College of Agriculture Strategic Plan</a:t>
            </a:r>
            <a:endParaRPr lang="en-US" sz="2000" dirty="0">
              <a:latin typeface="+mj-lt"/>
            </a:endParaRPr>
          </a:p>
        </p:txBody>
      </p:sp>
      <p:pic>
        <p:nvPicPr>
          <p:cNvPr id="17410" name="Picture 2">
            <a:extLst>
              <a:ext uri="{FF2B5EF4-FFF2-40B4-BE49-F238E27FC236}">
                <a16:creationId xmlns:a16="http://schemas.microsoft.com/office/drawing/2014/main" id="{FC7A084A-178D-F212-E037-0F8FF53ACE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64680" y="5498760"/>
            <a:ext cx="740982" cy="926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1735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25</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17F92155-5F30-9C85-DC27-9E553CE76056}"/>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Pedagogical philosophy: Goals</a:t>
            </a:r>
            <a:br>
              <a:rPr lang="en-US" sz="5400" dirty="0"/>
            </a:br>
            <a:endParaRPr lang="en-US" sz="2800" dirty="0"/>
          </a:p>
          <a:p>
            <a:pPr marL="342900">
              <a:spcBef>
                <a:spcPts val="0"/>
              </a:spcBef>
              <a:spcAft>
                <a:spcPts val="600"/>
              </a:spcAft>
              <a:buSzPts val="3200"/>
            </a:pPr>
            <a:r>
              <a:rPr lang="en-US" dirty="0"/>
              <a:t>What kind of students do we want to produce/cultivate?</a:t>
            </a:r>
          </a:p>
          <a:p>
            <a:pPr marL="971550" lvl="1" indent="-514350">
              <a:spcBef>
                <a:spcPts val="0"/>
              </a:spcBef>
              <a:spcAft>
                <a:spcPts val="600"/>
              </a:spcAft>
              <a:buSzPts val="3200"/>
              <a:buFont typeface="+mj-lt"/>
              <a:buAutoNum type="arabicPeriod"/>
            </a:pPr>
            <a:r>
              <a:rPr lang="en-US" dirty="0"/>
              <a:t>Motivated to serve others</a:t>
            </a:r>
          </a:p>
          <a:p>
            <a:pPr marL="342900">
              <a:spcBef>
                <a:spcPts val="0"/>
              </a:spcBef>
              <a:buSzPts val="3200"/>
            </a:pPr>
            <a:endParaRPr lang="en-US" dirty="0"/>
          </a:p>
        </p:txBody>
      </p:sp>
      <p:pic>
        <p:nvPicPr>
          <p:cNvPr id="4" name="Picture 3">
            <a:extLst>
              <a:ext uri="{FF2B5EF4-FFF2-40B4-BE49-F238E27FC236}">
                <a16:creationId xmlns:a16="http://schemas.microsoft.com/office/drawing/2014/main" id="{02FD4450-97D5-D455-B973-29C73A66C706}"/>
              </a:ext>
            </a:extLst>
          </p:cNvPr>
          <p:cNvPicPr>
            <a:picLocks noChangeAspect="1"/>
          </p:cNvPicPr>
          <p:nvPr/>
        </p:nvPicPr>
        <p:blipFill>
          <a:blip r:embed="rId3"/>
          <a:stretch>
            <a:fillRect/>
          </a:stretch>
        </p:blipFill>
        <p:spPr>
          <a:xfrm>
            <a:off x="0" y="3267223"/>
            <a:ext cx="9144000" cy="3590777"/>
          </a:xfrm>
          <a:prstGeom prst="rect">
            <a:avLst/>
          </a:prstGeom>
        </p:spPr>
      </p:pic>
      <p:pic>
        <p:nvPicPr>
          <p:cNvPr id="6" name="Picture 2">
            <a:extLst>
              <a:ext uri="{FF2B5EF4-FFF2-40B4-BE49-F238E27FC236}">
                <a16:creationId xmlns:a16="http://schemas.microsoft.com/office/drawing/2014/main" id="{DFF6D308-D940-7DA0-DED7-25195707DC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4680" y="5498760"/>
            <a:ext cx="740982" cy="926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120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26</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17F92155-5F30-9C85-DC27-9E553CE76056}"/>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Pedagogical philosophy: </a:t>
            </a:r>
            <a:r>
              <a:rPr lang="en-US" sz="3600" dirty="0">
                <a:solidFill>
                  <a:schemeClr val="tx2">
                    <a:lumMod val="60000"/>
                    <a:lumOff val="40000"/>
                  </a:schemeClr>
                </a:solidFill>
              </a:rPr>
              <a:t>Approaches</a:t>
            </a:r>
            <a:br>
              <a:rPr lang="en-US" sz="5400" dirty="0"/>
            </a:br>
            <a:endParaRPr lang="en-US" dirty="0"/>
          </a:p>
        </p:txBody>
      </p:sp>
      <p:grpSp>
        <p:nvGrpSpPr>
          <p:cNvPr id="33" name="Group 32">
            <a:extLst>
              <a:ext uri="{FF2B5EF4-FFF2-40B4-BE49-F238E27FC236}">
                <a16:creationId xmlns:a16="http://schemas.microsoft.com/office/drawing/2014/main" id="{FE95C584-092B-1189-E6BC-50B51CB4A9D4}"/>
              </a:ext>
            </a:extLst>
          </p:cNvPr>
          <p:cNvGrpSpPr/>
          <p:nvPr/>
        </p:nvGrpSpPr>
        <p:grpSpPr>
          <a:xfrm>
            <a:off x="669361" y="1913156"/>
            <a:ext cx="7790116" cy="3681920"/>
            <a:chOff x="821761" y="1913156"/>
            <a:chExt cx="7790116" cy="3681920"/>
          </a:xfrm>
        </p:grpSpPr>
        <p:sp>
          <p:nvSpPr>
            <p:cNvPr id="5" name="TextBox 4">
              <a:extLst>
                <a:ext uri="{FF2B5EF4-FFF2-40B4-BE49-F238E27FC236}">
                  <a16:creationId xmlns:a16="http://schemas.microsoft.com/office/drawing/2014/main" id="{E99F95E5-0BA4-1B86-CF3B-D45E53CB9FB6}"/>
                </a:ext>
              </a:extLst>
            </p:cNvPr>
            <p:cNvSpPr txBox="1"/>
            <p:nvPr/>
          </p:nvSpPr>
          <p:spPr>
            <a:xfrm>
              <a:off x="3595228" y="1913156"/>
              <a:ext cx="1953546" cy="1015663"/>
            </a:xfrm>
            <a:prstGeom prst="rect">
              <a:avLst/>
            </a:prstGeom>
            <a:noFill/>
            <a:ln w="19050">
              <a:solidFill>
                <a:srgbClr val="00B050"/>
              </a:solidFill>
            </a:ln>
          </p:spPr>
          <p:txBody>
            <a:bodyPr wrap="square">
              <a:spAutoFit/>
            </a:bodyPr>
            <a:lstStyle/>
            <a:p>
              <a:pPr algn="ctr"/>
              <a:r>
                <a:rPr lang="en-US" sz="3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Student</a:t>
              </a:r>
              <a:br>
                <a:rPr lang="en-US" sz="3000" dirty="0">
                  <a:solidFill>
                    <a:srgbClr val="00B050"/>
                  </a:solidFill>
                  <a:latin typeface="Calibri" panose="020F0502020204030204" pitchFamily="34" charset="0"/>
                  <a:ea typeface="等线" panose="02010600030101010101" pitchFamily="2" charset="-122"/>
                  <a:cs typeface="Times New Roman" panose="02020603050405020304" pitchFamily="18" charset="0"/>
                </a:rPr>
              </a:br>
              <a:r>
                <a:rPr lang="en-US" sz="3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Motivation</a:t>
              </a:r>
              <a:endParaRPr lang="en-US" sz="3000" dirty="0">
                <a:solidFill>
                  <a:srgbClr val="00B050"/>
                </a:solidFill>
              </a:endParaRPr>
            </a:p>
          </p:txBody>
        </p:sp>
        <p:sp>
          <p:nvSpPr>
            <p:cNvPr id="7" name="TextBox 6">
              <a:extLst>
                <a:ext uri="{FF2B5EF4-FFF2-40B4-BE49-F238E27FC236}">
                  <a16:creationId xmlns:a16="http://schemas.microsoft.com/office/drawing/2014/main" id="{72482DC5-0D66-BC39-1D4C-5615D36DBA83}"/>
                </a:ext>
              </a:extLst>
            </p:cNvPr>
            <p:cNvSpPr txBox="1"/>
            <p:nvPr/>
          </p:nvSpPr>
          <p:spPr>
            <a:xfrm>
              <a:off x="2130989" y="3268592"/>
              <a:ext cx="1735898" cy="553998"/>
            </a:xfrm>
            <a:prstGeom prst="rect">
              <a:avLst/>
            </a:prstGeom>
            <a:noFill/>
          </p:spPr>
          <p:txBody>
            <a:bodyPr wrap="square">
              <a:spAutoFit/>
            </a:bodyPr>
            <a:lstStyle/>
            <a:p>
              <a:pPr algn="ctr"/>
              <a:r>
                <a:rPr lang="en-US" sz="3000" i="1" dirty="0">
                  <a:solidFill>
                    <a:schemeClr val="tx2">
                      <a:lumMod val="60000"/>
                      <a:lumOff val="40000"/>
                    </a:schemeClr>
                  </a:solidFill>
                  <a:latin typeface="Calibri" panose="020F0502020204030204" pitchFamily="34" charset="0"/>
                  <a:ea typeface="等线" panose="02010600030101010101" pitchFamily="2" charset="-122"/>
                  <a:cs typeface="Times New Roman" panose="02020603050405020304" pitchFamily="18" charset="0"/>
                </a:rPr>
                <a:t>Exposure</a:t>
              </a:r>
              <a:endParaRPr lang="en-US" sz="3000" i="1" dirty="0">
                <a:solidFill>
                  <a:schemeClr val="tx2">
                    <a:lumMod val="60000"/>
                    <a:lumOff val="40000"/>
                  </a:schemeClr>
                </a:solidFill>
              </a:endParaRPr>
            </a:p>
          </p:txBody>
        </p:sp>
        <p:sp>
          <p:nvSpPr>
            <p:cNvPr id="10" name="TextBox 9">
              <a:extLst>
                <a:ext uri="{FF2B5EF4-FFF2-40B4-BE49-F238E27FC236}">
                  <a16:creationId xmlns:a16="http://schemas.microsoft.com/office/drawing/2014/main" id="{5C771617-80C6-242B-9FD7-35BB968D14DC}"/>
                </a:ext>
              </a:extLst>
            </p:cNvPr>
            <p:cNvSpPr txBox="1"/>
            <p:nvPr/>
          </p:nvSpPr>
          <p:spPr>
            <a:xfrm>
              <a:off x="2426970" y="4284672"/>
              <a:ext cx="1361583" cy="553998"/>
            </a:xfrm>
            <a:prstGeom prst="rect">
              <a:avLst/>
            </a:prstGeom>
            <a:noFill/>
            <a:ln w="19050">
              <a:solidFill>
                <a:srgbClr val="00B050"/>
              </a:solidFill>
            </a:ln>
          </p:spPr>
          <p:txBody>
            <a:bodyPr wrap="square">
              <a:spAutoFit/>
            </a:bodyPr>
            <a:lstStyle/>
            <a:p>
              <a:pPr algn="ctr"/>
              <a:r>
                <a:rPr lang="en-US" sz="3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Feeling</a:t>
              </a:r>
              <a:endParaRPr lang="en-US" sz="3000" dirty="0">
                <a:solidFill>
                  <a:srgbClr val="00B050"/>
                </a:solidFill>
              </a:endParaRPr>
            </a:p>
          </p:txBody>
        </p:sp>
        <p:sp>
          <p:nvSpPr>
            <p:cNvPr id="11" name="TextBox 10">
              <a:extLst>
                <a:ext uri="{FF2B5EF4-FFF2-40B4-BE49-F238E27FC236}">
                  <a16:creationId xmlns:a16="http://schemas.microsoft.com/office/drawing/2014/main" id="{583E1F34-B744-586A-43F5-569BC7405E84}"/>
                </a:ext>
              </a:extLst>
            </p:cNvPr>
            <p:cNvSpPr txBox="1"/>
            <p:nvPr/>
          </p:nvSpPr>
          <p:spPr>
            <a:xfrm>
              <a:off x="5355449" y="4284672"/>
              <a:ext cx="1837986" cy="553998"/>
            </a:xfrm>
            <a:prstGeom prst="rect">
              <a:avLst/>
            </a:prstGeom>
            <a:noFill/>
            <a:ln w="19050">
              <a:solidFill>
                <a:srgbClr val="00B050"/>
              </a:solidFill>
            </a:ln>
          </p:spPr>
          <p:txBody>
            <a:bodyPr wrap="square">
              <a:spAutoFit/>
            </a:bodyPr>
            <a:lstStyle/>
            <a:p>
              <a:pPr algn="ctr"/>
              <a:r>
                <a:rPr lang="en-US" sz="3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Reasoning</a:t>
              </a:r>
              <a:endParaRPr lang="en-US" sz="3000" dirty="0">
                <a:solidFill>
                  <a:srgbClr val="00B050"/>
                </a:solidFill>
              </a:endParaRPr>
            </a:p>
          </p:txBody>
        </p:sp>
        <p:sp>
          <p:nvSpPr>
            <p:cNvPr id="13" name="TextBox 12">
              <a:extLst>
                <a:ext uri="{FF2B5EF4-FFF2-40B4-BE49-F238E27FC236}">
                  <a16:creationId xmlns:a16="http://schemas.microsoft.com/office/drawing/2014/main" id="{47B18A1A-2EBD-A1E2-73E7-440E9785FB8A}"/>
                </a:ext>
              </a:extLst>
            </p:cNvPr>
            <p:cNvSpPr txBox="1"/>
            <p:nvPr/>
          </p:nvSpPr>
          <p:spPr>
            <a:xfrm>
              <a:off x="821761" y="4887190"/>
              <a:ext cx="4572000" cy="707886"/>
            </a:xfrm>
            <a:prstGeom prst="rect">
              <a:avLst/>
            </a:prstGeom>
            <a:noFill/>
          </p:spPr>
          <p:txBody>
            <a:bodyPr wrap="square">
              <a:spAutoFit/>
            </a:bodyPr>
            <a:lstStyle/>
            <a:p>
              <a:pPr algn="ct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“It </a:t>
              </a:r>
              <a:r>
                <a:rPr lang="en-US" sz="2000" u="sng" dirty="0">
                  <a:solidFill>
                    <a:srgbClr val="00B050"/>
                  </a:solidFill>
                  <a:latin typeface="Calibri" panose="020F0502020204030204" pitchFamily="34" charset="0"/>
                  <a:ea typeface="等线" panose="02010600030101010101" pitchFamily="2" charset="-122"/>
                  <a:cs typeface="Times New Roman" panose="02020603050405020304" pitchFamily="18" charset="0"/>
                </a:rPr>
                <a:t>feels</a:t>
              </a: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 interesting!”</a:t>
              </a:r>
            </a:p>
            <a:p>
              <a:pPr algn="ct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“I </a:t>
              </a:r>
              <a:r>
                <a:rPr lang="en-US" sz="2000" u="sng" dirty="0">
                  <a:solidFill>
                    <a:srgbClr val="00B050"/>
                  </a:solidFill>
                  <a:latin typeface="Calibri" panose="020F0502020204030204" pitchFamily="34" charset="0"/>
                  <a:ea typeface="等线" panose="02010600030101010101" pitchFamily="2" charset="-122"/>
                  <a:cs typeface="Times New Roman" panose="02020603050405020304" pitchFamily="18" charset="0"/>
                </a:rPr>
                <a:t>enjoy</a:t>
              </a: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 learning more about it.”</a:t>
              </a:r>
              <a:endParaRPr lang="en-US" sz="2000" dirty="0">
                <a:solidFill>
                  <a:srgbClr val="00B050"/>
                </a:solidFill>
              </a:endParaRPr>
            </a:p>
          </p:txBody>
        </p:sp>
        <p:sp>
          <p:nvSpPr>
            <p:cNvPr id="15" name="TextBox 14">
              <a:extLst>
                <a:ext uri="{FF2B5EF4-FFF2-40B4-BE49-F238E27FC236}">
                  <a16:creationId xmlns:a16="http://schemas.microsoft.com/office/drawing/2014/main" id="{C320FA8E-5613-4E3C-4410-4F74C1FE6D57}"/>
                </a:ext>
              </a:extLst>
            </p:cNvPr>
            <p:cNvSpPr txBox="1"/>
            <p:nvPr/>
          </p:nvSpPr>
          <p:spPr>
            <a:xfrm>
              <a:off x="3937007" y="4887190"/>
              <a:ext cx="4674870" cy="707886"/>
            </a:xfrm>
            <a:prstGeom prst="rect">
              <a:avLst/>
            </a:prstGeom>
            <a:noFill/>
          </p:spPr>
          <p:txBody>
            <a:bodyPr wrap="square">
              <a:spAutoFit/>
            </a:bodyPr>
            <a:lstStyle/>
            <a:p>
              <a:pPr algn="ct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“It is </a:t>
              </a:r>
              <a:r>
                <a:rPr lang="en-US" sz="2000" u="sng" dirty="0">
                  <a:solidFill>
                    <a:srgbClr val="00B050"/>
                  </a:solidFill>
                  <a:latin typeface="Calibri" panose="020F0502020204030204" pitchFamily="34" charset="0"/>
                  <a:ea typeface="等线" panose="02010600030101010101" pitchFamily="2" charset="-122"/>
                  <a:cs typeface="Times New Roman" panose="02020603050405020304" pitchFamily="18" charset="0"/>
                </a:rPr>
                <a:t>useful!</a:t>
              </a: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a:t>
              </a:r>
              <a:b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b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“I </a:t>
              </a:r>
              <a:r>
                <a:rPr lang="en-US" sz="2000" u="sng" dirty="0">
                  <a:solidFill>
                    <a:srgbClr val="00B050"/>
                  </a:solidFill>
                  <a:latin typeface="Calibri" panose="020F0502020204030204" pitchFamily="34" charset="0"/>
                  <a:ea typeface="等线" panose="02010600030101010101" pitchFamily="2" charset="-122"/>
                  <a:cs typeface="Times New Roman" panose="02020603050405020304" pitchFamily="18" charset="0"/>
                </a:rPr>
                <a:t>need</a:t>
              </a: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 to learn it.”</a:t>
              </a:r>
              <a:endParaRPr lang="en-US" sz="2000" dirty="0"/>
            </a:p>
          </p:txBody>
        </p:sp>
        <p:cxnSp>
          <p:nvCxnSpPr>
            <p:cNvPr id="19" name="Straight Arrow Connector 18">
              <a:extLst>
                <a:ext uri="{FF2B5EF4-FFF2-40B4-BE49-F238E27FC236}">
                  <a16:creationId xmlns:a16="http://schemas.microsoft.com/office/drawing/2014/main" id="{CB9B9F39-1A1D-CB4F-8192-18035016DA35}"/>
                </a:ext>
              </a:extLst>
            </p:cNvPr>
            <p:cNvCxnSpPr>
              <a:cxnSpLocks/>
              <a:stCxn id="10" idx="0"/>
              <a:endCxn id="5" idx="2"/>
            </p:cNvCxnSpPr>
            <p:nvPr/>
          </p:nvCxnSpPr>
          <p:spPr>
            <a:xfrm flipV="1">
              <a:off x="3107762" y="2928819"/>
              <a:ext cx="1464239" cy="1355853"/>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5A156E47-A9F6-69EE-3B0E-2E9A1D22F6AE}"/>
                </a:ext>
              </a:extLst>
            </p:cNvPr>
            <p:cNvCxnSpPr>
              <a:cxnSpLocks/>
              <a:stCxn id="11" idx="0"/>
              <a:endCxn id="5" idx="2"/>
            </p:cNvCxnSpPr>
            <p:nvPr/>
          </p:nvCxnSpPr>
          <p:spPr>
            <a:xfrm flipH="1" flipV="1">
              <a:off x="4572001" y="2928819"/>
              <a:ext cx="1702441" cy="1355853"/>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90234ABF-80F9-9CF1-BDA2-C2B1A82411CC}"/>
                </a:ext>
              </a:extLst>
            </p:cNvPr>
            <p:cNvSpPr txBox="1"/>
            <p:nvPr/>
          </p:nvSpPr>
          <p:spPr>
            <a:xfrm>
              <a:off x="5209369" y="3268592"/>
              <a:ext cx="1735898" cy="553998"/>
            </a:xfrm>
            <a:prstGeom prst="rect">
              <a:avLst/>
            </a:prstGeom>
            <a:noFill/>
          </p:spPr>
          <p:txBody>
            <a:bodyPr wrap="square">
              <a:spAutoFit/>
            </a:bodyPr>
            <a:lstStyle/>
            <a:p>
              <a:pPr algn="ctr"/>
              <a:r>
                <a:rPr lang="en-US" sz="3000" i="1" dirty="0">
                  <a:solidFill>
                    <a:schemeClr val="tx2">
                      <a:lumMod val="60000"/>
                      <a:lumOff val="40000"/>
                    </a:schemeClr>
                  </a:solidFill>
                  <a:latin typeface="Calibri" panose="020F0502020204030204" pitchFamily="34" charset="0"/>
                  <a:ea typeface="等线" panose="02010600030101010101" pitchFamily="2" charset="-122"/>
                  <a:cs typeface="Times New Roman" panose="02020603050405020304" pitchFamily="18" charset="0"/>
                </a:rPr>
                <a:t>Logic</a:t>
              </a:r>
              <a:endParaRPr lang="en-US" sz="3000" i="1" dirty="0">
                <a:solidFill>
                  <a:schemeClr val="tx2">
                    <a:lumMod val="60000"/>
                    <a:lumOff val="40000"/>
                  </a:schemeClr>
                </a:solidFill>
              </a:endParaRPr>
            </a:p>
          </p:txBody>
        </p:sp>
      </p:grpSp>
    </p:spTree>
    <p:extLst>
      <p:ext uri="{BB962C8B-B14F-4D97-AF65-F5344CB8AC3E}">
        <p14:creationId xmlns:p14="http://schemas.microsoft.com/office/powerpoint/2010/main" val="33739715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27</a:t>
            </a:fld>
            <a:endParaRPr lang="en" sz="1600" dirty="0">
              <a:solidFill>
                <a:srgbClr val="888888"/>
              </a:solidFill>
              <a:latin typeface="Arial"/>
              <a:ea typeface="Arial"/>
              <a:cs typeface="Arial"/>
              <a:sym typeface="Arial"/>
            </a:endParaRPr>
          </a:p>
        </p:txBody>
      </p:sp>
      <p:sp>
        <p:nvSpPr>
          <p:cNvPr id="4" name="Google Shape;136;p26">
            <a:extLst>
              <a:ext uri="{FF2B5EF4-FFF2-40B4-BE49-F238E27FC236}">
                <a16:creationId xmlns:a16="http://schemas.microsoft.com/office/drawing/2014/main" id="{01F40647-7D9E-1242-C1F3-99C7A84CAC1A}"/>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Teaching demo: Optimization</a:t>
            </a:r>
            <a:br>
              <a:rPr lang="en-US" sz="5400" dirty="0"/>
            </a:br>
            <a:endParaRPr lang="en-US" sz="2800" dirty="0"/>
          </a:p>
          <a:p>
            <a:pPr marL="342900">
              <a:spcBef>
                <a:spcPts val="0"/>
              </a:spcBef>
              <a:spcAft>
                <a:spcPts val="600"/>
              </a:spcAft>
              <a:buSzPts val="3200"/>
            </a:pPr>
            <a:r>
              <a:rPr lang="en-US" dirty="0"/>
              <a:t>A framework for guiding/making decisions</a:t>
            </a:r>
          </a:p>
          <a:p>
            <a:pPr marL="800100" lvl="1">
              <a:spcBef>
                <a:spcPts val="0"/>
              </a:spcBef>
              <a:spcAft>
                <a:spcPts val="600"/>
              </a:spcAft>
              <a:buSzPts val="3200"/>
            </a:pPr>
            <a:r>
              <a:rPr lang="en-US" dirty="0"/>
              <a:t>Data-driven</a:t>
            </a:r>
          </a:p>
          <a:p>
            <a:pPr marL="800100" lvl="1">
              <a:spcBef>
                <a:spcPts val="0"/>
              </a:spcBef>
              <a:spcAft>
                <a:spcPts val="600"/>
              </a:spcAft>
              <a:buSzPts val="3200"/>
            </a:pPr>
            <a:r>
              <a:rPr lang="en-US" dirty="0"/>
              <a:t>Can be used to set goals for AI</a:t>
            </a:r>
          </a:p>
          <a:p>
            <a:pPr marL="800100" lvl="1">
              <a:spcBef>
                <a:spcPts val="0"/>
              </a:spcBef>
              <a:spcAft>
                <a:spcPts val="600"/>
              </a:spcAft>
              <a:buSzPts val="3200"/>
            </a:pPr>
            <a:r>
              <a:rPr lang="en-US" dirty="0"/>
              <a:t>Good for AGR 333 - Data Science for Ag</a:t>
            </a:r>
          </a:p>
          <a:p>
            <a:pPr marL="342900">
              <a:spcBef>
                <a:spcPts val="0"/>
              </a:spcBef>
              <a:buSzPts val="3200"/>
            </a:pPr>
            <a:endParaRPr lang="en-US" dirty="0"/>
          </a:p>
        </p:txBody>
      </p:sp>
    </p:spTree>
    <p:extLst>
      <p:ext uri="{BB962C8B-B14F-4D97-AF65-F5344CB8AC3E}">
        <p14:creationId xmlns:p14="http://schemas.microsoft.com/office/powerpoint/2010/main" val="23394851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28</a:t>
            </a:fld>
            <a:endParaRPr lang="en" sz="1600" dirty="0">
              <a:solidFill>
                <a:srgbClr val="888888"/>
              </a:solidFill>
              <a:latin typeface="Arial"/>
              <a:ea typeface="Arial"/>
              <a:cs typeface="Arial"/>
              <a:sym typeface="Arial"/>
            </a:endParaRPr>
          </a:p>
        </p:txBody>
      </p:sp>
      <p:sp>
        <p:nvSpPr>
          <p:cNvPr id="4" name="Google Shape;136;p26">
            <a:extLst>
              <a:ext uri="{FF2B5EF4-FFF2-40B4-BE49-F238E27FC236}">
                <a16:creationId xmlns:a16="http://schemas.microsoft.com/office/drawing/2014/main" id="{01F40647-7D9E-1242-C1F3-99C7A84CAC1A}"/>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Teaching demo: Optimization</a:t>
            </a:r>
            <a:br>
              <a:rPr lang="en-US" sz="5400" dirty="0"/>
            </a:br>
            <a:endParaRPr lang="en-US" sz="2800" dirty="0"/>
          </a:p>
          <a:p>
            <a:pPr marL="342900">
              <a:spcBef>
                <a:spcPts val="0"/>
              </a:spcBef>
              <a:spcAft>
                <a:spcPts val="600"/>
              </a:spcAft>
              <a:buSzPts val="3200"/>
            </a:pPr>
            <a:r>
              <a:rPr lang="en-US" dirty="0"/>
              <a:t>A framework for guiding/making decisions</a:t>
            </a:r>
          </a:p>
          <a:p>
            <a:pPr marL="342900">
              <a:spcBef>
                <a:spcPts val="0"/>
              </a:spcBef>
              <a:spcAft>
                <a:spcPts val="600"/>
              </a:spcAft>
              <a:buSzPts val="3200"/>
            </a:pPr>
            <a:r>
              <a:rPr lang="en-US" dirty="0"/>
              <a:t>Teaching goals:</a:t>
            </a:r>
          </a:p>
          <a:p>
            <a:pPr marL="800100" lvl="1">
              <a:spcBef>
                <a:spcPts val="0"/>
              </a:spcBef>
              <a:spcAft>
                <a:spcPts val="600"/>
              </a:spcAft>
              <a:buSzPts val="3200"/>
            </a:pPr>
            <a:r>
              <a:rPr lang="en-US" dirty="0"/>
              <a:t>Optimization is useful</a:t>
            </a:r>
          </a:p>
          <a:p>
            <a:pPr marL="800100" lvl="1">
              <a:spcBef>
                <a:spcPts val="0"/>
              </a:spcBef>
              <a:spcAft>
                <a:spcPts val="600"/>
              </a:spcAft>
              <a:buSzPts val="3200"/>
            </a:pPr>
            <a:r>
              <a:rPr lang="en-US" dirty="0"/>
              <a:t>Helping others is good</a:t>
            </a:r>
          </a:p>
          <a:p>
            <a:pPr marL="342900">
              <a:spcBef>
                <a:spcPts val="0"/>
              </a:spcBef>
              <a:buSzPts val="3200"/>
            </a:pPr>
            <a:endParaRPr lang="en-US" dirty="0"/>
          </a:p>
        </p:txBody>
      </p:sp>
    </p:spTree>
    <p:extLst>
      <p:ext uri="{BB962C8B-B14F-4D97-AF65-F5344CB8AC3E}">
        <p14:creationId xmlns:p14="http://schemas.microsoft.com/office/powerpoint/2010/main" val="7600024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29</a:t>
            </a:fld>
            <a:endParaRPr lang="en" sz="1600" dirty="0">
              <a:solidFill>
                <a:srgbClr val="888888"/>
              </a:solidFill>
              <a:latin typeface="Arial"/>
              <a:ea typeface="Arial"/>
              <a:cs typeface="Arial"/>
              <a:sym typeface="Arial"/>
            </a:endParaRPr>
          </a:p>
        </p:txBody>
      </p:sp>
      <p:sp>
        <p:nvSpPr>
          <p:cNvPr id="4" name="Google Shape;136;p26">
            <a:extLst>
              <a:ext uri="{FF2B5EF4-FFF2-40B4-BE49-F238E27FC236}">
                <a16:creationId xmlns:a16="http://schemas.microsoft.com/office/drawing/2014/main" id="{01F40647-7D9E-1242-C1F3-99C7A84CAC1A}"/>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Teaching demo: Optimization</a:t>
            </a:r>
            <a:br>
              <a:rPr lang="en-US" sz="5400" dirty="0"/>
            </a:br>
            <a:endParaRPr lang="en-US" sz="2800" dirty="0"/>
          </a:p>
          <a:p>
            <a:pPr marL="342900">
              <a:spcBef>
                <a:spcPts val="0"/>
              </a:spcBef>
              <a:spcAft>
                <a:spcPts val="600"/>
              </a:spcAft>
              <a:buSzPts val="3200"/>
            </a:pPr>
            <a:r>
              <a:rPr lang="en-US" dirty="0"/>
              <a:t>A framework for guiding/making decisions</a:t>
            </a:r>
          </a:p>
          <a:p>
            <a:pPr marL="342900">
              <a:spcBef>
                <a:spcPts val="0"/>
              </a:spcBef>
              <a:buSzPts val="3200"/>
            </a:pPr>
            <a:endParaRPr lang="en-US" dirty="0"/>
          </a:p>
        </p:txBody>
      </p:sp>
      <p:grpSp>
        <p:nvGrpSpPr>
          <p:cNvPr id="14" name="Group 13">
            <a:extLst>
              <a:ext uri="{FF2B5EF4-FFF2-40B4-BE49-F238E27FC236}">
                <a16:creationId xmlns:a16="http://schemas.microsoft.com/office/drawing/2014/main" id="{2CED3D83-1421-998E-1B0C-0A6AFEAC3E34}"/>
              </a:ext>
            </a:extLst>
          </p:cNvPr>
          <p:cNvGrpSpPr/>
          <p:nvPr/>
        </p:nvGrpSpPr>
        <p:grpSpPr>
          <a:xfrm>
            <a:off x="1062038" y="2544763"/>
            <a:ext cx="3567112" cy="2591375"/>
            <a:chOff x="3300413" y="2544763"/>
            <a:chExt cx="3567112" cy="2591375"/>
          </a:xfrm>
        </p:grpSpPr>
        <p:graphicFrame>
          <p:nvGraphicFramePr>
            <p:cNvPr id="3" name="Object 2">
              <a:extLst>
                <a:ext uri="{FF2B5EF4-FFF2-40B4-BE49-F238E27FC236}">
                  <a16:creationId xmlns:a16="http://schemas.microsoft.com/office/drawing/2014/main" id="{7D1BF329-2687-45EB-AD04-4B4F1BF3C807}"/>
                </a:ext>
              </a:extLst>
            </p:cNvPr>
            <p:cNvGraphicFramePr>
              <a:graphicFrameLocks noChangeAspect="1"/>
            </p:cNvGraphicFramePr>
            <p:nvPr/>
          </p:nvGraphicFramePr>
          <p:xfrm>
            <a:off x="3300413" y="2544763"/>
            <a:ext cx="2544762" cy="1166812"/>
          </p:xfrm>
          <a:graphic>
            <a:graphicData uri="http://schemas.openxmlformats.org/presentationml/2006/ole">
              <mc:AlternateContent xmlns:mc="http://schemas.openxmlformats.org/markup-compatibility/2006">
                <mc:Choice xmlns:v="urn:schemas-microsoft-com:vml" Requires="v">
                  <p:oleObj name="Equation" r:id="rId3" imgW="609480" imgH="279360" progId="Equation.DSMT4">
                    <p:embed/>
                  </p:oleObj>
                </mc:Choice>
                <mc:Fallback>
                  <p:oleObj name="Equation" r:id="rId3" imgW="609480" imgH="279360" progId="Equation.DSMT4">
                    <p:embed/>
                    <p:pic>
                      <p:nvPicPr>
                        <p:cNvPr id="3" name="Object 2">
                          <a:extLst>
                            <a:ext uri="{FF2B5EF4-FFF2-40B4-BE49-F238E27FC236}">
                              <a16:creationId xmlns:a16="http://schemas.microsoft.com/office/drawing/2014/main" id="{7D1BF329-2687-45EB-AD04-4B4F1BF3C807}"/>
                            </a:ext>
                          </a:extLst>
                        </p:cNvPr>
                        <p:cNvPicPr/>
                        <p:nvPr/>
                      </p:nvPicPr>
                      <p:blipFill>
                        <a:blip r:embed="rId4"/>
                        <a:stretch>
                          <a:fillRect/>
                        </a:stretch>
                      </p:blipFill>
                      <p:spPr>
                        <a:xfrm>
                          <a:off x="3300413" y="2544763"/>
                          <a:ext cx="2544762" cy="1166812"/>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0DD9A912-A41E-6990-7170-DEB9C88FB2B2}"/>
                </a:ext>
              </a:extLst>
            </p:cNvPr>
            <p:cNvSpPr txBox="1"/>
            <p:nvPr/>
          </p:nvSpPr>
          <p:spPr>
            <a:xfrm>
              <a:off x="4463900" y="3598863"/>
              <a:ext cx="2403625" cy="584775"/>
            </a:xfrm>
            <a:prstGeom prst="rect">
              <a:avLst/>
            </a:prstGeom>
            <a:noFill/>
          </p:spPr>
          <p:txBody>
            <a:bodyPr wrap="square">
              <a:spAutoFit/>
            </a:bodyPr>
            <a:lstStyle/>
            <a:p>
              <a:pPr algn="ctr"/>
              <a:r>
                <a:rPr lang="en-US" sz="3200" dirty="0">
                  <a:solidFill>
                    <a:srgbClr val="FF0000"/>
                  </a:solidFill>
                </a:rPr>
                <a:t>Cost function</a:t>
              </a:r>
            </a:p>
          </p:txBody>
        </p:sp>
        <p:sp>
          <p:nvSpPr>
            <p:cNvPr id="7" name="TextBox 6">
              <a:extLst>
                <a:ext uri="{FF2B5EF4-FFF2-40B4-BE49-F238E27FC236}">
                  <a16:creationId xmlns:a16="http://schemas.microsoft.com/office/drawing/2014/main" id="{7B4AD809-7C0F-6B69-00BE-455682326960}"/>
                </a:ext>
              </a:extLst>
            </p:cNvPr>
            <p:cNvSpPr txBox="1"/>
            <p:nvPr/>
          </p:nvSpPr>
          <p:spPr>
            <a:xfrm>
              <a:off x="3412975" y="4551363"/>
              <a:ext cx="1273325" cy="584775"/>
            </a:xfrm>
            <a:prstGeom prst="rect">
              <a:avLst/>
            </a:prstGeom>
            <a:noFill/>
          </p:spPr>
          <p:txBody>
            <a:bodyPr wrap="square">
              <a:spAutoFit/>
            </a:bodyPr>
            <a:lstStyle/>
            <a:p>
              <a:pPr algn="ctr"/>
              <a:r>
                <a:rPr lang="en-US" sz="3200" dirty="0">
                  <a:solidFill>
                    <a:srgbClr val="0000FF"/>
                  </a:solidFill>
                </a:rPr>
                <a:t>Action</a:t>
              </a:r>
            </a:p>
          </p:txBody>
        </p:sp>
        <p:sp>
          <p:nvSpPr>
            <p:cNvPr id="8" name="TextBox 7">
              <a:extLst>
                <a:ext uri="{FF2B5EF4-FFF2-40B4-BE49-F238E27FC236}">
                  <a16:creationId xmlns:a16="http://schemas.microsoft.com/office/drawing/2014/main" id="{DD5B1C8D-55E4-D8B5-0066-0203F0B9853D}"/>
                </a:ext>
              </a:extLst>
            </p:cNvPr>
            <p:cNvSpPr txBox="1"/>
            <p:nvPr/>
          </p:nvSpPr>
          <p:spPr>
            <a:xfrm>
              <a:off x="3989161" y="4075113"/>
              <a:ext cx="2668813" cy="584775"/>
            </a:xfrm>
            <a:prstGeom prst="rect">
              <a:avLst/>
            </a:prstGeom>
            <a:noFill/>
          </p:spPr>
          <p:txBody>
            <a:bodyPr wrap="square">
              <a:spAutoFit/>
            </a:bodyPr>
            <a:lstStyle/>
            <a:p>
              <a:pPr algn="ctr"/>
              <a:r>
                <a:rPr lang="en-US" sz="3200" dirty="0">
                  <a:solidFill>
                    <a:srgbClr val="FF00FF"/>
                  </a:solidFill>
                </a:rPr>
                <a:t>Feasible region</a:t>
              </a:r>
            </a:p>
          </p:txBody>
        </p:sp>
        <p:cxnSp>
          <p:nvCxnSpPr>
            <p:cNvPr id="10" name="Straight Arrow Connector 9">
              <a:extLst>
                <a:ext uri="{FF2B5EF4-FFF2-40B4-BE49-F238E27FC236}">
                  <a16:creationId xmlns:a16="http://schemas.microsoft.com/office/drawing/2014/main" id="{1BB16164-5B62-A1B9-F9FF-CF9D3AA79EFC}"/>
                </a:ext>
              </a:extLst>
            </p:cNvPr>
            <p:cNvCxnSpPr/>
            <p:nvPr/>
          </p:nvCxnSpPr>
          <p:spPr>
            <a:xfrm flipV="1">
              <a:off x="4676775" y="3267075"/>
              <a:ext cx="0" cy="434975"/>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697A61CE-FBD7-EA0E-B4F6-50D52B126BB9}"/>
                </a:ext>
              </a:extLst>
            </p:cNvPr>
            <p:cNvCxnSpPr>
              <a:cxnSpLocks/>
            </p:cNvCxnSpPr>
            <p:nvPr/>
          </p:nvCxnSpPr>
          <p:spPr>
            <a:xfrm flipV="1">
              <a:off x="4200525" y="3683000"/>
              <a:ext cx="0" cy="434975"/>
            </a:xfrm>
            <a:prstGeom prst="straightConnector1">
              <a:avLst/>
            </a:prstGeom>
            <a:ln>
              <a:solidFill>
                <a:srgbClr val="FF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D33D5265-DC38-C331-04EC-E70B589148A1}"/>
                </a:ext>
              </a:extLst>
            </p:cNvPr>
            <p:cNvCxnSpPr>
              <a:cxnSpLocks/>
            </p:cNvCxnSpPr>
            <p:nvPr/>
          </p:nvCxnSpPr>
          <p:spPr>
            <a:xfrm flipV="1">
              <a:off x="3619500" y="3683000"/>
              <a:ext cx="0" cy="916563"/>
            </a:xfrm>
            <a:prstGeom prst="straightConnector1">
              <a:avLst/>
            </a:prstGeom>
            <a:ln>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66857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3</a:t>
            </a:fld>
            <a:endParaRPr lang="en" sz="1600" dirty="0">
              <a:solidFill>
                <a:srgbClr val="888888"/>
              </a:solidFill>
              <a:latin typeface="Arial"/>
              <a:ea typeface="Arial"/>
              <a:cs typeface="Arial"/>
              <a:sym typeface="Arial"/>
            </a:endParaRPr>
          </a:p>
        </p:txBody>
      </p:sp>
      <p:pic>
        <p:nvPicPr>
          <p:cNvPr id="2050" name="Picture 2" descr="Snyder Lecture, Friday, April 21, 2023 at 1:30 PM">
            <a:extLst>
              <a:ext uri="{FF2B5EF4-FFF2-40B4-BE49-F238E27FC236}">
                <a16:creationId xmlns:a16="http://schemas.microsoft.com/office/drawing/2014/main" id="{9DB31B13-EE34-7CED-5B0A-0E03BDA180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75877"/>
            <a:ext cx="9144000" cy="4022725"/>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36;p26">
            <a:extLst>
              <a:ext uri="{FF2B5EF4-FFF2-40B4-BE49-F238E27FC236}">
                <a16:creationId xmlns:a16="http://schemas.microsoft.com/office/drawing/2014/main" id="{F4522037-4383-25E9-FE16-E1937EA41829}"/>
              </a:ext>
            </a:extLst>
          </p:cNvPr>
          <p:cNvSpPr txBox="1">
            <a:spLocks/>
          </p:cNvSpPr>
          <p:nvPr/>
        </p:nvSpPr>
        <p:spPr>
          <a:xfrm>
            <a:off x="743100" y="542550"/>
            <a:ext cx="7657800" cy="38967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342900">
              <a:spcBef>
                <a:spcPts val="0"/>
              </a:spcBef>
              <a:buSzPts val="3200"/>
            </a:pPr>
            <a:r>
              <a:rPr lang="en-US" dirty="0"/>
              <a:t>Shaping the Future of Higher Education? </a:t>
            </a:r>
            <a:r>
              <a:rPr lang="en-US" sz="2800" dirty="0"/>
              <a:t>Becoming a Land-grant University for Our Times</a:t>
            </a:r>
          </a:p>
        </p:txBody>
      </p:sp>
    </p:spTree>
    <p:extLst>
      <p:ext uri="{BB962C8B-B14F-4D97-AF65-F5344CB8AC3E}">
        <p14:creationId xmlns:p14="http://schemas.microsoft.com/office/powerpoint/2010/main" val="12957676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30</a:t>
            </a:fld>
            <a:endParaRPr lang="en" sz="1600" dirty="0">
              <a:solidFill>
                <a:srgbClr val="888888"/>
              </a:solidFill>
              <a:latin typeface="Arial"/>
              <a:ea typeface="Arial"/>
              <a:cs typeface="Arial"/>
              <a:sym typeface="Arial"/>
            </a:endParaRPr>
          </a:p>
        </p:txBody>
      </p:sp>
      <p:sp>
        <p:nvSpPr>
          <p:cNvPr id="4" name="Google Shape;136;p26">
            <a:extLst>
              <a:ext uri="{FF2B5EF4-FFF2-40B4-BE49-F238E27FC236}">
                <a16:creationId xmlns:a16="http://schemas.microsoft.com/office/drawing/2014/main" id="{01F40647-7D9E-1242-C1F3-99C7A84CAC1A}"/>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Teaching demo: Optimization</a:t>
            </a:r>
            <a:br>
              <a:rPr lang="en-US" sz="5400" dirty="0"/>
            </a:br>
            <a:endParaRPr lang="en-US" sz="2800" dirty="0"/>
          </a:p>
          <a:p>
            <a:pPr marL="342900">
              <a:spcBef>
                <a:spcPts val="0"/>
              </a:spcBef>
              <a:spcAft>
                <a:spcPts val="600"/>
              </a:spcAft>
              <a:buSzPts val="3200"/>
            </a:pPr>
            <a:r>
              <a:rPr lang="en-US" dirty="0"/>
              <a:t>A framework for guiding/making decisions</a:t>
            </a:r>
          </a:p>
          <a:p>
            <a:pPr marL="342900">
              <a:spcBef>
                <a:spcPts val="0"/>
              </a:spcBef>
              <a:buSzPts val="3200"/>
            </a:pPr>
            <a:endParaRPr lang="en-US" dirty="0"/>
          </a:p>
        </p:txBody>
      </p:sp>
      <p:grpSp>
        <p:nvGrpSpPr>
          <p:cNvPr id="14" name="Group 13">
            <a:extLst>
              <a:ext uri="{FF2B5EF4-FFF2-40B4-BE49-F238E27FC236}">
                <a16:creationId xmlns:a16="http://schemas.microsoft.com/office/drawing/2014/main" id="{2CED3D83-1421-998E-1B0C-0A6AFEAC3E34}"/>
              </a:ext>
            </a:extLst>
          </p:cNvPr>
          <p:cNvGrpSpPr/>
          <p:nvPr/>
        </p:nvGrpSpPr>
        <p:grpSpPr>
          <a:xfrm>
            <a:off x="611188" y="2519363"/>
            <a:ext cx="4151312" cy="2635825"/>
            <a:chOff x="2849563" y="2519363"/>
            <a:chExt cx="4151312" cy="2635825"/>
          </a:xfrm>
        </p:grpSpPr>
        <p:graphicFrame>
          <p:nvGraphicFramePr>
            <p:cNvPr id="3" name="Object 2">
              <a:extLst>
                <a:ext uri="{FF2B5EF4-FFF2-40B4-BE49-F238E27FC236}">
                  <a16:creationId xmlns:a16="http://schemas.microsoft.com/office/drawing/2014/main" id="{7D1BF329-2687-45EB-AD04-4B4F1BF3C807}"/>
                </a:ext>
              </a:extLst>
            </p:cNvPr>
            <p:cNvGraphicFramePr>
              <a:graphicFrameLocks noChangeAspect="1"/>
            </p:cNvGraphicFramePr>
            <p:nvPr/>
          </p:nvGraphicFramePr>
          <p:xfrm>
            <a:off x="2849563" y="2519363"/>
            <a:ext cx="3446462" cy="1219200"/>
          </p:xfrm>
          <a:graphic>
            <a:graphicData uri="http://schemas.openxmlformats.org/presentationml/2006/ole">
              <mc:AlternateContent xmlns:mc="http://schemas.openxmlformats.org/markup-compatibility/2006">
                <mc:Choice xmlns:v="urn:schemas-microsoft-com:vml" Requires="v">
                  <p:oleObj name="Equation" r:id="rId3" imgW="825480" imgH="291960" progId="Equation.DSMT4">
                    <p:embed/>
                  </p:oleObj>
                </mc:Choice>
                <mc:Fallback>
                  <p:oleObj name="Equation" r:id="rId3" imgW="825480" imgH="291960" progId="Equation.DSMT4">
                    <p:embed/>
                    <p:pic>
                      <p:nvPicPr>
                        <p:cNvPr id="3" name="Object 2">
                          <a:extLst>
                            <a:ext uri="{FF2B5EF4-FFF2-40B4-BE49-F238E27FC236}">
                              <a16:creationId xmlns:a16="http://schemas.microsoft.com/office/drawing/2014/main" id="{7D1BF329-2687-45EB-AD04-4B4F1BF3C807}"/>
                            </a:ext>
                          </a:extLst>
                        </p:cNvPr>
                        <p:cNvPicPr/>
                        <p:nvPr/>
                      </p:nvPicPr>
                      <p:blipFill>
                        <a:blip r:embed="rId4"/>
                        <a:stretch>
                          <a:fillRect/>
                        </a:stretch>
                      </p:blipFill>
                      <p:spPr>
                        <a:xfrm>
                          <a:off x="2849563" y="2519363"/>
                          <a:ext cx="3446462" cy="1219200"/>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0DD9A912-A41E-6990-7170-DEB9C88FB2B2}"/>
                </a:ext>
              </a:extLst>
            </p:cNvPr>
            <p:cNvSpPr txBox="1"/>
            <p:nvPr/>
          </p:nvSpPr>
          <p:spPr>
            <a:xfrm>
              <a:off x="4340075" y="3598863"/>
              <a:ext cx="2660800" cy="584775"/>
            </a:xfrm>
            <a:prstGeom prst="rect">
              <a:avLst/>
            </a:prstGeom>
            <a:noFill/>
          </p:spPr>
          <p:txBody>
            <a:bodyPr wrap="square">
              <a:spAutoFit/>
            </a:bodyPr>
            <a:lstStyle/>
            <a:p>
              <a:pPr algn="ctr"/>
              <a:r>
                <a:rPr lang="en-US" sz="3200" dirty="0">
                  <a:solidFill>
                    <a:srgbClr val="FF0000"/>
                  </a:solidFill>
                </a:rPr>
                <a:t>Expense - yield</a:t>
              </a:r>
            </a:p>
          </p:txBody>
        </p:sp>
        <p:sp>
          <p:nvSpPr>
            <p:cNvPr id="7" name="TextBox 6">
              <a:extLst>
                <a:ext uri="{FF2B5EF4-FFF2-40B4-BE49-F238E27FC236}">
                  <a16:creationId xmlns:a16="http://schemas.microsoft.com/office/drawing/2014/main" id="{7B4AD809-7C0F-6B69-00BE-455682326960}"/>
                </a:ext>
              </a:extLst>
            </p:cNvPr>
            <p:cNvSpPr txBox="1"/>
            <p:nvPr/>
          </p:nvSpPr>
          <p:spPr>
            <a:xfrm>
              <a:off x="3317725" y="4570413"/>
              <a:ext cx="3189437" cy="584775"/>
            </a:xfrm>
            <a:prstGeom prst="rect">
              <a:avLst/>
            </a:prstGeom>
            <a:noFill/>
          </p:spPr>
          <p:txBody>
            <a:bodyPr wrap="square">
              <a:spAutoFit/>
            </a:bodyPr>
            <a:lstStyle/>
            <a:p>
              <a:pPr algn="ctr"/>
              <a:r>
                <a:rPr lang="en-US" sz="3200" dirty="0">
                  <a:solidFill>
                    <a:srgbClr val="0000FF"/>
                  </a:solidFill>
                </a:rPr>
                <a:t>Fertilizer amount</a:t>
              </a:r>
            </a:p>
          </p:txBody>
        </p:sp>
        <p:sp>
          <p:nvSpPr>
            <p:cNvPr id="8" name="TextBox 7">
              <a:extLst>
                <a:ext uri="{FF2B5EF4-FFF2-40B4-BE49-F238E27FC236}">
                  <a16:creationId xmlns:a16="http://schemas.microsoft.com/office/drawing/2014/main" id="{DD5B1C8D-55E4-D8B5-0066-0203F0B9853D}"/>
                </a:ext>
              </a:extLst>
            </p:cNvPr>
            <p:cNvSpPr txBox="1"/>
            <p:nvPr/>
          </p:nvSpPr>
          <p:spPr>
            <a:xfrm>
              <a:off x="3674837" y="4094163"/>
              <a:ext cx="1612976" cy="584775"/>
            </a:xfrm>
            <a:prstGeom prst="rect">
              <a:avLst/>
            </a:prstGeom>
            <a:noFill/>
          </p:spPr>
          <p:txBody>
            <a:bodyPr wrap="square">
              <a:spAutoFit/>
            </a:bodyPr>
            <a:lstStyle/>
            <a:p>
              <a:pPr algn="ctr"/>
              <a:r>
                <a:rPr lang="en-US" sz="3200" dirty="0">
                  <a:solidFill>
                    <a:srgbClr val="FF00FF"/>
                  </a:solidFill>
                </a:rPr>
                <a:t>[0, 20]</a:t>
              </a:r>
            </a:p>
          </p:txBody>
        </p:sp>
        <p:cxnSp>
          <p:nvCxnSpPr>
            <p:cNvPr id="10" name="Straight Arrow Connector 9">
              <a:extLst>
                <a:ext uri="{FF2B5EF4-FFF2-40B4-BE49-F238E27FC236}">
                  <a16:creationId xmlns:a16="http://schemas.microsoft.com/office/drawing/2014/main" id="{1BB16164-5B62-A1B9-F9FF-CF9D3AA79EFC}"/>
                </a:ext>
              </a:extLst>
            </p:cNvPr>
            <p:cNvCxnSpPr/>
            <p:nvPr/>
          </p:nvCxnSpPr>
          <p:spPr>
            <a:xfrm flipV="1">
              <a:off x="5124450" y="3267075"/>
              <a:ext cx="0" cy="434975"/>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697A61CE-FBD7-EA0E-B4F6-50D52B126BB9}"/>
                </a:ext>
              </a:extLst>
            </p:cNvPr>
            <p:cNvCxnSpPr>
              <a:cxnSpLocks/>
            </p:cNvCxnSpPr>
            <p:nvPr/>
          </p:nvCxnSpPr>
          <p:spPr>
            <a:xfrm flipV="1">
              <a:off x="4181475" y="3702050"/>
              <a:ext cx="0" cy="434975"/>
            </a:xfrm>
            <a:prstGeom prst="straightConnector1">
              <a:avLst/>
            </a:prstGeom>
            <a:ln>
              <a:solidFill>
                <a:srgbClr val="FF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D33D5265-DC38-C331-04EC-E70B589148A1}"/>
                </a:ext>
              </a:extLst>
            </p:cNvPr>
            <p:cNvCxnSpPr>
              <a:cxnSpLocks/>
            </p:cNvCxnSpPr>
            <p:nvPr/>
          </p:nvCxnSpPr>
          <p:spPr>
            <a:xfrm flipV="1">
              <a:off x="3600450" y="3702050"/>
              <a:ext cx="0" cy="916563"/>
            </a:xfrm>
            <a:prstGeom prst="straightConnector1">
              <a:avLst/>
            </a:prstGeom>
            <a:ln>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6" name="TextBox 15">
            <a:extLst>
              <a:ext uri="{FF2B5EF4-FFF2-40B4-BE49-F238E27FC236}">
                <a16:creationId xmlns:a16="http://schemas.microsoft.com/office/drawing/2014/main" id="{95374BD5-CBED-1F17-EC80-172FBEA413EB}"/>
              </a:ext>
            </a:extLst>
          </p:cNvPr>
          <p:cNvSpPr txBox="1"/>
          <p:nvPr/>
        </p:nvSpPr>
        <p:spPr>
          <a:xfrm>
            <a:off x="390662" y="5417302"/>
            <a:ext cx="5419587" cy="1077218"/>
          </a:xfrm>
          <a:prstGeom prst="rect">
            <a:avLst/>
          </a:prstGeom>
          <a:noFill/>
        </p:spPr>
        <p:txBody>
          <a:bodyPr wrap="square">
            <a:spAutoFit/>
          </a:bodyPr>
          <a:lstStyle/>
          <a:p>
            <a:pPr marL="342900">
              <a:spcBef>
                <a:spcPts val="0"/>
              </a:spcBef>
              <a:buSzPts val="3200"/>
            </a:pPr>
            <a:r>
              <a:rPr lang="en-US" sz="3200" dirty="0"/>
              <a:t>Example: How much nitrogen fertilizer should we apply?</a:t>
            </a:r>
            <a:endParaRPr lang="en-US" sz="2800" dirty="0"/>
          </a:p>
        </p:txBody>
      </p:sp>
      <p:pic>
        <p:nvPicPr>
          <p:cNvPr id="17" name="Picture 16">
            <a:extLst>
              <a:ext uri="{FF2B5EF4-FFF2-40B4-BE49-F238E27FC236}">
                <a16:creationId xmlns:a16="http://schemas.microsoft.com/office/drawing/2014/main" id="{3C81E9BC-3F5A-DA3A-7EF5-A691ED58CF28}"/>
              </a:ext>
            </a:extLst>
          </p:cNvPr>
          <p:cNvPicPr>
            <a:picLocks noChangeAspect="1"/>
          </p:cNvPicPr>
          <p:nvPr/>
        </p:nvPicPr>
        <p:blipFill rotWithShape="1">
          <a:blip r:embed="rId5"/>
          <a:srcRect r="3733"/>
          <a:stretch/>
        </p:blipFill>
        <p:spPr>
          <a:xfrm>
            <a:off x="4892524" y="2112817"/>
            <a:ext cx="3070376" cy="3194024"/>
          </a:xfrm>
          <a:prstGeom prst="rect">
            <a:avLst/>
          </a:prstGeom>
        </p:spPr>
      </p:pic>
      <p:graphicFrame>
        <p:nvGraphicFramePr>
          <p:cNvPr id="19" name="Object 18">
            <a:extLst>
              <a:ext uri="{FF2B5EF4-FFF2-40B4-BE49-F238E27FC236}">
                <a16:creationId xmlns:a16="http://schemas.microsoft.com/office/drawing/2014/main" id="{F5FC12FC-9B81-F8D3-130F-7ED334BD372D}"/>
              </a:ext>
            </a:extLst>
          </p:cNvPr>
          <p:cNvGraphicFramePr>
            <a:graphicFrameLocks noChangeAspect="1"/>
          </p:cNvGraphicFramePr>
          <p:nvPr>
            <p:extLst>
              <p:ext uri="{D42A27DB-BD31-4B8C-83A1-F6EECF244321}">
                <p14:modId xmlns:p14="http://schemas.microsoft.com/office/powerpoint/2010/main" val="89691617"/>
              </p:ext>
            </p:extLst>
          </p:nvPr>
        </p:nvGraphicFramePr>
        <p:xfrm>
          <a:off x="7962900" y="2111375"/>
          <a:ext cx="619125" cy="354013"/>
        </p:xfrm>
        <a:graphic>
          <a:graphicData uri="http://schemas.openxmlformats.org/presentationml/2006/ole">
            <mc:AlternateContent xmlns:mc="http://schemas.openxmlformats.org/markup-compatibility/2006">
              <mc:Choice xmlns:v="urn:schemas-microsoft-com:vml" Requires="v">
                <p:oleObj name="Equation" r:id="rId6" imgW="355320" imgH="203040" progId="Equation.DSMT4">
                  <p:embed/>
                </p:oleObj>
              </mc:Choice>
              <mc:Fallback>
                <p:oleObj name="Equation" r:id="rId6" imgW="355320" imgH="203040" progId="Equation.DSMT4">
                  <p:embed/>
                  <p:pic>
                    <p:nvPicPr>
                      <p:cNvPr id="19" name="Object 18">
                        <a:extLst>
                          <a:ext uri="{FF2B5EF4-FFF2-40B4-BE49-F238E27FC236}">
                            <a16:creationId xmlns:a16="http://schemas.microsoft.com/office/drawing/2014/main" id="{F5FC12FC-9B81-F8D3-130F-7ED334BD372D}"/>
                          </a:ext>
                        </a:extLst>
                      </p:cNvPr>
                      <p:cNvPicPr/>
                      <p:nvPr/>
                    </p:nvPicPr>
                    <p:blipFill>
                      <a:blip r:embed="rId7"/>
                      <a:stretch>
                        <a:fillRect/>
                      </a:stretch>
                    </p:blipFill>
                    <p:spPr>
                      <a:xfrm>
                        <a:off x="7962900" y="2111375"/>
                        <a:ext cx="619125" cy="354013"/>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048CF815-4EE5-4F28-FDD0-4BCBCD68B7FF}"/>
              </a:ext>
            </a:extLst>
          </p:cNvPr>
          <p:cNvGraphicFramePr>
            <a:graphicFrameLocks noChangeAspect="1"/>
          </p:cNvGraphicFramePr>
          <p:nvPr>
            <p:extLst>
              <p:ext uri="{D42A27DB-BD31-4B8C-83A1-F6EECF244321}">
                <p14:modId xmlns:p14="http://schemas.microsoft.com/office/powerpoint/2010/main" val="2351921160"/>
              </p:ext>
            </p:extLst>
          </p:nvPr>
        </p:nvGraphicFramePr>
        <p:xfrm>
          <a:off x="7989888" y="4930775"/>
          <a:ext cx="242887" cy="242888"/>
        </p:xfrm>
        <a:graphic>
          <a:graphicData uri="http://schemas.openxmlformats.org/presentationml/2006/ole">
            <mc:AlternateContent xmlns:mc="http://schemas.openxmlformats.org/markup-compatibility/2006">
              <mc:Choice xmlns:v="urn:schemas-microsoft-com:vml" Requires="v">
                <p:oleObj name="Equation" r:id="rId8" imgW="139680" imgH="139680" progId="Equation.DSMT4">
                  <p:embed/>
                </p:oleObj>
              </mc:Choice>
              <mc:Fallback>
                <p:oleObj name="Equation" r:id="rId8" imgW="139680" imgH="139680" progId="Equation.DSMT4">
                  <p:embed/>
                  <p:pic>
                    <p:nvPicPr>
                      <p:cNvPr id="20" name="Object 19">
                        <a:extLst>
                          <a:ext uri="{FF2B5EF4-FFF2-40B4-BE49-F238E27FC236}">
                            <a16:creationId xmlns:a16="http://schemas.microsoft.com/office/drawing/2014/main" id="{048CF815-4EE5-4F28-FDD0-4BCBCD68B7FF}"/>
                          </a:ext>
                        </a:extLst>
                      </p:cNvPr>
                      <p:cNvPicPr/>
                      <p:nvPr/>
                    </p:nvPicPr>
                    <p:blipFill>
                      <a:blip r:embed="rId9"/>
                      <a:stretch>
                        <a:fillRect/>
                      </a:stretch>
                    </p:blipFill>
                    <p:spPr>
                      <a:xfrm>
                        <a:off x="7989888" y="4930775"/>
                        <a:ext cx="242887" cy="242888"/>
                      </a:xfrm>
                      <a:prstGeom prst="rect">
                        <a:avLst/>
                      </a:prstGeom>
                    </p:spPr>
                  </p:pic>
                </p:oleObj>
              </mc:Fallback>
            </mc:AlternateContent>
          </a:graphicData>
        </a:graphic>
      </p:graphicFrame>
      <p:cxnSp>
        <p:nvCxnSpPr>
          <p:cNvPr id="23" name="Straight Arrow Connector 22">
            <a:extLst>
              <a:ext uri="{FF2B5EF4-FFF2-40B4-BE49-F238E27FC236}">
                <a16:creationId xmlns:a16="http://schemas.microsoft.com/office/drawing/2014/main" id="{51C1DAEF-1F17-5686-BC9B-2FFAB5306FA2}"/>
              </a:ext>
            </a:extLst>
          </p:cNvPr>
          <p:cNvCxnSpPr>
            <a:cxnSpLocks/>
          </p:cNvCxnSpPr>
          <p:nvPr/>
        </p:nvCxnSpPr>
        <p:spPr>
          <a:xfrm flipH="1">
            <a:off x="7678625" y="2288381"/>
            <a:ext cx="328725" cy="0"/>
          </a:xfrm>
          <a:prstGeom prst="straightConnector1">
            <a:avLst/>
          </a:prstGeom>
          <a:ln>
            <a:solidFill>
              <a:srgbClr val="6896C5"/>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0632C576-E04B-1132-C6AF-F08CB21DF944}"/>
              </a:ext>
            </a:extLst>
          </p:cNvPr>
          <p:cNvSpPr txBox="1"/>
          <p:nvPr/>
        </p:nvSpPr>
        <p:spPr>
          <a:xfrm>
            <a:off x="5774049" y="4648622"/>
            <a:ext cx="2318875" cy="461665"/>
          </a:xfrm>
          <a:prstGeom prst="rect">
            <a:avLst/>
          </a:prstGeom>
          <a:noFill/>
        </p:spPr>
        <p:txBody>
          <a:bodyPr wrap="square">
            <a:spAutoFit/>
          </a:bodyPr>
          <a:lstStyle/>
          <a:p>
            <a:pPr marL="342900">
              <a:spcBef>
                <a:spcPts val="0"/>
              </a:spcBef>
              <a:buSzPts val="3200"/>
            </a:pPr>
            <a:r>
              <a:rPr lang="en-US" sz="2400" b="0" i="0" dirty="0">
                <a:effectLst/>
                <a:latin typeface="arial" panose="020B0604020202020204" pitchFamily="34" charset="0"/>
              </a:rPr>
              <a:t>• </a:t>
            </a:r>
            <a:r>
              <a:rPr lang="en-US" sz="2400" dirty="0"/>
              <a:t>(16.667, 2.5)</a:t>
            </a:r>
            <a:endParaRPr lang="en-US" sz="2000" dirty="0"/>
          </a:p>
        </p:txBody>
      </p:sp>
      <p:sp>
        <p:nvSpPr>
          <p:cNvPr id="5" name="Rectangle 4">
            <a:extLst>
              <a:ext uri="{FF2B5EF4-FFF2-40B4-BE49-F238E27FC236}">
                <a16:creationId xmlns:a16="http://schemas.microsoft.com/office/drawing/2014/main" id="{575F937C-895D-56B5-52FB-080F3C39E7E1}"/>
              </a:ext>
            </a:extLst>
          </p:cNvPr>
          <p:cNvSpPr/>
          <p:nvPr/>
        </p:nvSpPr>
        <p:spPr>
          <a:xfrm>
            <a:off x="5147310" y="2111375"/>
            <a:ext cx="1333500" cy="3194050"/>
          </a:xfrm>
          <a:prstGeom prst="rect">
            <a:avLst/>
          </a:prstGeom>
          <a:solidFill>
            <a:srgbClr val="FF00FF">
              <a:alpha val="1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25165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31</a:t>
            </a:fld>
            <a:endParaRPr lang="en" sz="1600" dirty="0">
              <a:solidFill>
                <a:srgbClr val="888888"/>
              </a:solidFill>
              <a:latin typeface="Arial"/>
              <a:ea typeface="Arial"/>
              <a:cs typeface="Arial"/>
              <a:sym typeface="Arial"/>
            </a:endParaRPr>
          </a:p>
        </p:txBody>
      </p:sp>
      <p:sp>
        <p:nvSpPr>
          <p:cNvPr id="4" name="Google Shape;136;p26">
            <a:extLst>
              <a:ext uri="{FF2B5EF4-FFF2-40B4-BE49-F238E27FC236}">
                <a16:creationId xmlns:a16="http://schemas.microsoft.com/office/drawing/2014/main" id="{01F40647-7D9E-1242-C1F3-99C7A84CAC1A}"/>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Teaching demo: Optimization</a:t>
            </a:r>
            <a:br>
              <a:rPr lang="en-US" sz="5400" dirty="0"/>
            </a:br>
            <a:endParaRPr lang="en-US" sz="2800" dirty="0"/>
          </a:p>
          <a:p>
            <a:pPr marL="342900">
              <a:spcBef>
                <a:spcPts val="0"/>
              </a:spcBef>
              <a:spcAft>
                <a:spcPts val="600"/>
              </a:spcAft>
              <a:buSzPts val="3200"/>
            </a:pPr>
            <a:r>
              <a:rPr lang="en-US" dirty="0"/>
              <a:t>A framework for guiding/making decisions</a:t>
            </a:r>
          </a:p>
          <a:p>
            <a:pPr marL="342900">
              <a:spcBef>
                <a:spcPts val="0"/>
              </a:spcBef>
              <a:buSzPts val="3200"/>
            </a:pPr>
            <a:endParaRPr lang="en-US" dirty="0"/>
          </a:p>
        </p:txBody>
      </p:sp>
      <p:grpSp>
        <p:nvGrpSpPr>
          <p:cNvPr id="14" name="Group 13">
            <a:extLst>
              <a:ext uri="{FF2B5EF4-FFF2-40B4-BE49-F238E27FC236}">
                <a16:creationId xmlns:a16="http://schemas.microsoft.com/office/drawing/2014/main" id="{2CED3D83-1421-998E-1B0C-0A6AFEAC3E34}"/>
              </a:ext>
            </a:extLst>
          </p:cNvPr>
          <p:cNvGrpSpPr/>
          <p:nvPr/>
        </p:nvGrpSpPr>
        <p:grpSpPr>
          <a:xfrm>
            <a:off x="611188" y="2519363"/>
            <a:ext cx="4151312" cy="2635825"/>
            <a:chOff x="2849563" y="2519363"/>
            <a:chExt cx="4151312" cy="2635825"/>
          </a:xfrm>
        </p:grpSpPr>
        <p:graphicFrame>
          <p:nvGraphicFramePr>
            <p:cNvPr id="3" name="Object 2">
              <a:extLst>
                <a:ext uri="{FF2B5EF4-FFF2-40B4-BE49-F238E27FC236}">
                  <a16:creationId xmlns:a16="http://schemas.microsoft.com/office/drawing/2014/main" id="{7D1BF329-2687-45EB-AD04-4B4F1BF3C807}"/>
                </a:ext>
              </a:extLst>
            </p:cNvPr>
            <p:cNvGraphicFramePr>
              <a:graphicFrameLocks noChangeAspect="1"/>
            </p:cNvGraphicFramePr>
            <p:nvPr/>
          </p:nvGraphicFramePr>
          <p:xfrm>
            <a:off x="2849563" y="2519363"/>
            <a:ext cx="3446462" cy="1219200"/>
          </p:xfrm>
          <a:graphic>
            <a:graphicData uri="http://schemas.openxmlformats.org/presentationml/2006/ole">
              <mc:AlternateContent xmlns:mc="http://schemas.openxmlformats.org/markup-compatibility/2006">
                <mc:Choice xmlns:v="urn:schemas-microsoft-com:vml" Requires="v">
                  <p:oleObj name="Equation" r:id="rId3" imgW="825480" imgH="291960" progId="Equation.DSMT4">
                    <p:embed/>
                  </p:oleObj>
                </mc:Choice>
                <mc:Fallback>
                  <p:oleObj name="Equation" r:id="rId3" imgW="825480" imgH="291960" progId="Equation.DSMT4">
                    <p:embed/>
                    <p:pic>
                      <p:nvPicPr>
                        <p:cNvPr id="3" name="Object 2">
                          <a:extLst>
                            <a:ext uri="{FF2B5EF4-FFF2-40B4-BE49-F238E27FC236}">
                              <a16:creationId xmlns:a16="http://schemas.microsoft.com/office/drawing/2014/main" id="{7D1BF329-2687-45EB-AD04-4B4F1BF3C807}"/>
                            </a:ext>
                          </a:extLst>
                        </p:cNvPr>
                        <p:cNvPicPr/>
                        <p:nvPr/>
                      </p:nvPicPr>
                      <p:blipFill>
                        <a:blip r:embed="rId4"/>
                        <a:stretch>
                          <a:fillRect/>
                        </a:stretch>
                      </p:blipFill>
                      <p:spPr>
                        <a:xfrm>
                          <a:off x="2849563" y="2519363"/>
                          <a:ext cx="3446462" cy="1219200"/>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0DD9A912-A41E-6990-7170-DEB9C88FB2B2}"/>
                </a:ext>
              </a:extLst>
            </p:cNvPr>
            <p:cNvSpPr txBox="1"/>
            <p:nvPr/>
          </p:nvSpPr>
          <p:spPr>
            <a:xfrm>
              <a:off x="4340075" y="3598863"/>
              <a:ext cx="2660800" cy="584775"/>
            </a:xfrm>
            <a:prstGeom prst="rect">
              <a:avLst/>
            </a:prstGeom>
            <a:noFill/>
          </p:spPr>
          <p:txBody>
            <a:bodyPr wrap="square">
              <a:spAutoFit/>
            </a:bodyPr>
            <a:lstStyle/>
            <a:p>
              <a:pPr algn="ctr"/>
              <a:r>
                <a:rPr lang="en-US" sz="3200" dirty="0">
                  <a:solidFill>
                    <a:srgbClr val="FF0000"/>
                  </a:solidFill>
                </a:rPr>
                <a:t>Expense - yield</a:t>
              </a:r>
            </a:p>
          </p:txBody>
        </p:sp>
        <p:sp>
          <p:nvSpPr>
            <p:cNvPr id="7" name="TextBox 6">
              <a:extLst>
                <a:ext uri="{FF2B5EF4-FFF2-40B4-BE49-F238E27FC236}">
                  <a16:creationId xmlns:a16="http://schemas.microsoft.com/office/drawing/2014/main" id="{7B4AD809-7C0F-6B69-00BE-455682326960}"/>
                </a:ext>
              </a:extLst>
            </p:cNvPr>
            <p:cNvSpPr txBox="1"/>
            <p:nvPr/>
          </p:nvSpPr>
          <p:spPr>
            <a:xfrm>
              <a:off x="3317725" y="4570413"/>
              <a:ext cx="3189437" cy="584775"/>
            </a:xfrm>
            <a:prstGeom prst="rect">
              <a:avLst/>
            </a:prstGeom>
            <a:noFill/>
          </p:spPr>
          <p:txBody>
            <a:bodyPr wrap="square">
              <a:spAutoFit/>
            </a:bodyPr>
            <a:lstStyle/>
            <a:p>
              <a:pPr algn="ctr"/>
              <a:r>
                <a:rPr lang="en-US" sz="3200" dirty="0">
                  <a:solidFill>
                    <a:srgbClr val="0000FF"/>
                  </a:solidFill>
                </a:rPr>
                <a:t>Fertilizer amount</a:t>
              </a:r>
            </a:p>
          </p:txBody>
        </p:sp>
        <p:sp>
          <p:nvSpPr>
            <p:cNvPr id="8" name="TextBox 7">
              <a:extLst>
                <a:ext uri="{FF2B5EF4-FFF2-40B4-BE49-F238E27FC236}">
                  <a16:creationId xmlns:a16="http://schemas.microsoft.com/office/drawing/2014/main" id="{DD5B1C8D-55E4-D8B5-0066-0203F0B9853D}"/>
                </a:ext>
              </a:extLst>
            </p:cNvPr>
            <p:cNvSpPr txBox="1"/>
            <p:nvPr/>
          </p:nvSpPr>
          <p:spPr>
            <a:xfrm>
              <a:off x="3674837" y="4094163"/>
              <a:ext cx="1612976" cy="584775"/>
            </a:xfrm>
            <a:prstGeom prst="rect">
              <a:avLst/>
            </a:prstGeom>
            <a:noFill/>
          </p:spPr>
          <p:txBody>
            <a:bodyPr wrap="square">
              <a:spAutoFit/>
            </a:bodyPr>
            <a:lstStyle/>
            <a:p>
              <a:pPr algn="ctr"/>
              <a:r>
                <a:rPr lang="en-US" sz="3200" dirty="0">
                  <a:solidFill>
                    <a:srgbClr val="FF00FF"/>
                  </a:solidFill>
                </a:rPr>
                <a:t>[0, </a:t>
              </a:r>
              <a:r>
                <a:rPr lang="en-US" sz="3200" dirty="0">
                  <a:solidFill>
                    <a:srgbClr val="FF00FF"/>
                  </a:solidFill>
                  <a:highlight>
                    <a:srgbClr val="FFFF00"/>
                  </a:highlight>
                </a:rPr>
                <a:t>10</a:t>
              </a:r>
              <a:r>
                <a:rPr lang="en-US" sz="3200" dirty="0">
                  <a:solidFill>
                    <a:srgbClr val="FF00FF"/>
                  </a:solidFill>
                </a:rPr>
                <a:t>]</a:t>
              </a:r>
            </a:p>
          </p:txBody>
        </p:sp>
        <p:cxnSp>
          <p:nvCxnSpPr>
            <p:cNvPr id="10" name="Straight Arrow Connector 9">
              <a:extLst>
                <a:ext uri="{FF2B5EF4-FFF2-40B4-BE49-F238E27FC236}">
                  <a16:creationId xmlns:a16="http://schemas.microsoft.com/office/drawing/2014/main" id="{1BB16164-5B62-A1B9-F9FF-CF9D3AA79EFC}"/>
                </a:ext>
              </a:extLst>
            </p:cNvPr>
            <p:cNvCxnSpPr/>
            <p:nvPr/>
          </p:nvCxnSpPr>
          <p:spPr>
            <a:xfrm flipV="1">
              <a:off x="5124450" y="3267075"/>
              <a:ext cx="0" cy="434975"/>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697A61CE-FBD7-EA0E-B4F6-50D52B126BB9}"/>
                </a:ext>
              </a:extLst>
            </p:cNvPr>
            <p:cNvCxnSpPr>
              <a:cxnSpLocks/>
            </p:cNvCxnSpPr>
            <p:nvPr/>
          </p:nvCxnSpPr>
          <p:spPr>
            <a:xfrm flipV="1">
              <a:off x="4181475" y="3702050"/>
              <a:ext cx="0" cy="434975"/>
            </a:xfrm>
            <a:prstGeom prst="straightConnector1">
              <a:avLst/>
            </a:prstGeom>
            <a:ln>
              <a:solidFill>
                <a:srgbClr val="FF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D33D5265-DC38-C331-04EC-E70B589148A1}"/>
                </a:ext>
              </a:extLst>
            </p:cNvPr>
            <p:cNvCxnSpPr>
              <a:cxnSpLocks/>
            </p:cNvCxnSpPr>
            <p:nvPr/>
          </p:nvCxnSpPr>
          <p:spPr>
            <a:xfrm flipV="1">
              <a:off x="3600450" y="3702050"/>
              <a:ext cx="0" cy="916563"/>
            </a:xfrm>
            <a:prstGeom prst="straightConnector1">
              <a:avLst/>
            </a:prstGeom>
            <a:ln>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6" name="TextBox 15">
            <a:extLst>
              <a:ext uri="{FF2B5EF4-FFF2-40B4-BE49-F238E27FC236}">
                <a16:creationId xmlns:a16="http://schemas.microsoft.com/office/drawing/2014/main" id="{95374BD5-CBED-1F17-EC80-172FBEA413EB}"/>
              </a:ext>
            </a:extLst>
          </p:cNvPr>
          <p:cNvSpPr txBox="1"/>
          <p:nvPr/>
        </p:nvSpPr>
        <p:spPr>
          <a:xfrm>
            <a:off x="390662" y="5417302"/>
            <a:ext cx="5419587" cy="1077218"/>
          </a:xfrm>
          <a:prstGeom prst="rect">
            <a:avLst/>
          </a:prstGeom>
          <a:noFill/>
        </p:spPr>
        <p:txBody>
          <a:bodyPr wrap="square">
            <a:spAutoFit/>
          </a:bodyPr>
          <a:lstStyle/>
          <a:p>
            <a:pPr marL="342900">
              <a:spcBef>
                <a:spcPts val="0"/>
              </a:spcBef>
              <a:buSzPts val="3200"/>
            </a:pPr>
            <a:r>
              <a:rPr lang="en-US" sz="3200" dirty="0"/>
              <a:t>Example: How much nitrogen fertilizer should we apply?</a:t>
            </a:r>
            <a:endParaRPr lang="en-US" sz="2800" dirty="0"/>
          </a:p>
        </p:txBody>
      </p:sp>
      <p:pic>
        <p:nvPicPr>
          <p:cNvPr id="17" name="Picture 16">
            <a:extLst>
              <a:ext uri="{FF2B5EF4-FFF2-40B4-BE49-F238E27FC236}">
                <a16:creationId xmlns:a16="http://schemas.microsoft.com/office/drawing/2014/main" id="{3C81E9BC-3F5A-DA3A-7EF5-A691ED58CF28}"/>
              </a:ext>
            </a:extLst>
          </p:cNvPr>
          <p:cNvPicPr>
            <a:picLocks noChangeAspect="1"/>
          </p:cNvPicPr>
          <p:nvPr/>
        </p:nvPicPr>
        <p:blipFill rotWithShape="1">
          <a:blip r:embed="rId5"/>
          <a:srcRect r="3733"/>
          <a:stretch/>
        </p:blipFill>
        <p:spPr>
          <a:xfrm>
            <a:off x="4892524" y="2112817"/>
            <a:ext cx="3070376" cy="3194024"/>
          </a:xfrm>
          <a:prstGeom prst="rect">
            <a:avLst/>
          </a:prstGeom>
        </p:spPr>
      </p:pic>
      <p:cxnSp>
        <p:nvCxnSpPr>
          <p:cNvPr id="23" name="Straight Arrow Connector 22">
            <a:extLst>
              <a:ext uri="{FF2B5EF4-FFF2-40B4-BE49-F238E27FC236}">
                <a16:creationId xmlns:a16="http://schemas.microsoft.com/office/drawing/2014/main" id="{51C1DAEF-1F17-5686-BC9B-2FFAB5306FA2}"/>
              </a:ext>
            </a:extLst>
          </p:cNvPr>
          <p:cNvCxnSpPr>
            <a:cxnSpLocks/>
          </p:cNvCxnSpPr>
          <p:nvPr/>
        </p:nvCxnSpPr>
        <p:spPr>
          <a:xfrm flipH="1">
            <a:off x="7678625" y="2288381"/>
            <a:ext cx="328725" cy="0"/>
          </a:xfrm>
          <a:prstGeom prst="straightConnector1">
            <a:avLst/>
          </a:prstGeom>
          <a:ln>
            <a:solidFill>
              <a:srgbClr val="6896C5"/>
            </a:solidFill>
            <a:tailEnd type="triangle"/>
          </a:ln>
          <a:effectLst/>
        </p:spPr>
        <p:style>
          <a:lnRef idx="2">
            <a:schemeClr val="accent1"/>
          </a:lnRef>
          <a:fillRef idx="0">
            <a:schemeClr val="accent1"/>
          </a:fillRef>
          <a:effectRef idx="1">
            <a:schemeClr val="accent1"/>
          </a:effectRef>
          <a:fontRef idx="minor">
            <a:schemeClr val="tx1"/>
          </a:fontRef>
        </p:style>
      </p:cxnSp>
      <p:graphicFrame>
        <p:nvGraphicFramePr>
          <p:cNvPr id="5" name="Object 4">
            <a:extLst>
              <a:ext uri="{FF2B5EF4-FFF2-40B4-BE49-F238E27FC236}">
                <a16:creationId xmlns:a16="http://schemas.microsoft.com/office/drawing/2014/main" id="{E75BB628-64DE-F78A-D6E2-9DC9583B57DE}"/>
              </a:ext>
            </a:extLst>
          </p:cNvPr>
          <p:cNvGraphicFramePr>
            <a:graphicFrameLocks noChangeAspect="1"/>
          </p:cNvGraphicFramePr>
          <p:nvPr>
            <p:extLst>
              <p:ext uri="{D42A27DB-BD31-4B8C-83A1-F6EECF244321}">
                <p14:modId xmlns:p14="http://schemas.microsoft.com/office/powerpoint/2010/main" val="3832198227"/>
              </p:ext>
            </p:extLst>
          </p:nvPr>
        </p:nvGraphicFramePr>
        <p:xfrm>
          <a:off x="7962900" y="2111375"/>
          <a:ext cx="619125" cy="354013"/>
        </p:xfrm>
        <a:graphic>
          <a:graphicData uri="http://schemas.openxmlformats.org/presentationml/2006/ole">
            <mc:AlternateContent xmlns:mc="http://schemas.openxmlformats.org/markup-compatibility/2006">
              <mc:Choice xmlns:v="urn:schemas-microsoft-com:vml" Requires="v">
                <p:oleObj name="Equation" r:id="rId6" imgW="355320" imgH="203040" progId="Equation.DSMT4">
                  <p:embed/>
                </p:oleObj>
              </mc:Choice>
              <mc:Fallback>
                <p:oleObj name="Equation" r:id="rId6" imgW="355320" imgH="203040" progId="Equation.DSMT4">
                  <p:embed/>
                  <p:pic>
                    <p:nvPicPr>
                      <p:cNvPr id="5" name="Object 4">
                        <a:extLst>
                          <a:ext uri="{FF2B5EF4-FFF2-40B4-BE49-F238E27FC236}">
                            <a16:creationId xmlns:a16="http://schemas.microsoft.com/office/drawing/2014/main" id="{E75BB628-64DE-F78A-D6E2-9DC9583B57DE}"/>
                          </a:ext>
                        </a:extLst>
                      </p:cNvPr>
                      <p:cNvPicPr/>
                      <p:nvPr/>
                    </p:nvPicPr>
                    <p:blipFill>
                      <a:blip r:embed="rId7"/>
                      <a:stretch>
                        <a:fillRect/>
                      </a:stretch>
                    </p:blipFill>
                    <p:spPr>
                      <a:xfrm>
                        <a:off x="7962900" y="2111375"/>
                        <a:ext cx="619125" cy="354013"/>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C339665B-8042-42AA-3437-E9FCAC44B4D0}"/>
              </a:ext>
            </a:extLst>
          </p:cNvPr>
          <p:cNvGraphicFramePr>
            <a:graphicFrameLocks noChangeAspect="1"/>
          </p:cNvGraphicFramePr>
          <p:nvPr>
            <p:extLst>
              <p:ext uri="{D42A27DB-BD31-4B8C-83A1-F6EECF244321}">
                <p14:modId xmlns:p14="http://schemas.microsoft.com/office/powerpoint/2010/main" val="1115939476"/>
              </p:ext>
            </p:extLst>
          </p:nvPr>
        </p:nvGraphicFramePr>
        <p:xfrm>
          <a:off x="7989888" y="4930775"/>
          <a:ext cx="242887" cy="242888"/>
        </p:xfrm>
        <a:graphic>
          <a:graphicData uri="http://schemas.openxmlformats.org/presentationml/2006/ole">
            <mc:AlternateContent xmlns:mc="http://schemas.openxmlformats.org/markup-compatibility/2006">
              <mc:Choice xmlns:v="urn:schemas-microsoft-com:vml" Requires="v">
                <p:oleObj name="Equation" r:id="rId8" imgW="139680" imgH="139680" progId="Equation.DSMT4">
                  <p:embed/>
                </p:oleObj>
              </mc:Choice>
              <mc:Fallback>
                <p:oleObj name="Equation" r:id="rId8" imgW="139680" imgH="139680" progId="Equation.DSMT4">
                  <p:embed/>
                  <p:pic>
                    <p:nvPicPr>
                      <p:cNvPr id="9" name="Object 8">
                        <a:extLst>
                          <a:ext uri="{FF2B5EF4-FFF2-40B4-BE49-F238E27FC236}">
                            <a16:creationId xmlns:a16="http://schemas.microsoft.com/office/drawing/2014/main" id="{C339665B-8042-42AA-3437-E9FCAC44B4D0}"/>
                          </a:ext>
                        </a:extLst>
                      </p:cNvPr>
                      <p:cNvPicPr/>
                      <p:nvPr/>
                    </p:nvPicPr>
                    <p:blipFill>
                      <a:blip r:embed="rId9"/>
                      <a:stretch>
                        <a:fillRect/>
                      </a:stretch>
                    </p:blipFill>
                    <p:spPr>
                      <a:xfrm>
                        <a:off x="7989888" y="4930775"/>
                        <a:ext cx="242887" cy="242888"/>
                      </a:xfrm>
                      <a:prstGeom prst="rect">
                        <a:avLst/>
                      </a:prstGeom>
                    </p:spPr>
                  </p:pic>
                </p:oleObj>
              </mc:Fallback>
            </mc:AlternateContent>
          </a:graphicData>
        </a:graphic>
      </p:graphicFrame>
      <p:sp>
        <p:nvSpPr>
          <p:cNvPr id="13" name="TextBox 12">
            <a:extLst>
              <a:ext uri="{FF2B5EF4-FFF2-40B4-BE49-F238E27FC236}">
                <a16:creationId xmlns:a16="http://schemas.microsoft.com/office/drawing/2014/main" id="{6A13338D-1909-F9A7-3951-204E9F6CF304}"/>
              </a:ext>
            </a:extLst>
          </p:cNvPr>
          <p:cNvSpPr txBox="1"/>
          <p:nvPr/>
        </p:nvSpPr>
        <p:spPr>
          <a:xfrm>
            <a:off x="5774049" y="4648622"/>
            <a:ext cx="2318875" cy="461665"/>
          </a:xfrm>
          <a:prstGeom prst="rect">
            <a:avLst/>
          </a:prstGeom>
          <a:noFill/>
        </p:spPr>
        <p:txBody>
          <a:bodyPr wrap="square">
            <a:spAutoFit/>
          </a:bodyPr>
          <a:lstStyle/>
          <a:p>
            <a:pPr marL="342900">
              <a:spcBef>
                <a:spcPts val="0"/>
              </a:spcBef>
              <a:buSzPts val="3200"/>
            </a:pPr>
            <a:r>
              <a:rPr lang="en-US" sz="2400" b="0" i="0" dirty="0">
                <a:solidFill>
                  <a:schemeClr val="bg1">
                    <a:lumMod val="75000"/>
                  </a:schemeClr>
                </a:solidFill>
                <a:effectLst/>
                <a:latin typeface="arial" panose="020B0604020202020204" pitchFamily="34" charset="0"/>
              </a:rPr>
              <a:t>• </a:t>
            </a:r>
            <a:r>
              <a:rPr lang="en-US" sz="2400" dirty="0">
                <a:solidFill>
                  <a:schemeClr val="bg1">
                    <a:lumMod val="75000"/>
                  </a:schemeClr>
                </a:solidFill>
              </a:rPr>
              <a:t>(16.667, 2.5)</a:t>
            </a:r>
            <a:endParaRPr lang="en-US" sz="2000" dirty="0">
              <a:solidFill>
                <a:schemeClr val="bg1">
                  <a:lumMod val="75000"/>
                </a:schemeClr>
              </a:solidFill>
            </a:endParaRPr>
          </a:p>
        </p:txBody>
      </p:sp>
      <p:sp>
        <p:nvSpPr>
          <p:cNvPr id="15" name="Rectangle 14">
            <a:extLst>
              <a:ext uri="{FF2B5EF4-FFF2-40B4-BE49-F238E27FC236}">
                <a16:creationId xmlns:a16="http://schemas.microsoft.com/office/drawing/2014/main" id="{38320B76-8B2C-8479-EA1A-B462A00D8A38}"/>
              </a:ext>
            </a:extLst>
          </p:cNvPr>
          <p:cNvSpPr/>
          <p:nvPr/>
        </p:nvSpPr>
        <p:spPr>
          <a:xfrm>
            <a:off x="5147310" y="2111375"/>
            <a:ext cx="662939" cy="3194050"/>
          </a:xfrm>
          <a:prstGeom prst="rect">
            <a:avLst/>
          </a:prstGeom>
          <a:solidFill>
            <a:srgbClr val="FF00FF">
              <a:alpha val="1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5318927-BDA4-0E44-4952-845798A7DCCB}"/>
              </a:ext>
            </a:extLst>
          </p:cNvPr>
          <p:cNvSpPr txBox="1"/>
          <p:nvPr/>
        </p:nvSpPr>
        <p:spPr>
          <a:xfrm>
            <a:off x="5326840" y="4380160"/>
            <a:ext cx="2318875" cy="461665"/>
          </a:xfrm>
          <a:prstGeom prst="rect">
            <a:avLst/>
          </a:prstGeom>
          <a:noFill/>
        </p:spPr>
        <p:txBody>
          <a:bodyPr wrap="square">
            <a:spAutoFit/>
          </a:bodyPr>
          <a:lstStyle/>
          <a:p>
            <a:pPr marL="342900">
              <a:spcBef>
                <a:spcPts val="0"/>
              </a:spcBef>
              <a:buSzPts val="3200"/>
            </a:pPr>
            <a:r>
              <a:rPr lang="en-US" sz="2400" b="0" i="0" dirty="0">
                <a:effectLst/>
                <a:latin typeface="arial" panose="020B0604020202020204" pitchFamily="34" charset="0"/>
              </a:rPr>
              <a:t>• </a:t>
            </a:r>
            <a:r>
              <a:rPr lang="en-US" sz="2400" dirty="0"/>
              <a:t>(10, </a:t>
            </a:r>
            <a:r>
              <a:rPr lang="en-US" sz="2400" dirty="0">
                <a:highlight>
                  <a:srgbClr val="FFFF00"/>
                </a:highlight>
              </a:rPr>
              <a:t>6.5</a:t>
            </a:r>
            <a:r>
              <a:rPr lang="en-US" sz="2400" dirty="0"/>
              <a:t>)</a:t>
            </a:r>
            <a:endParaRPr lang="en-US" sz="2000" dirty="0"/>
          </a:p>
        </p:txBody>
      </p:sp>
    </p:spTree>
    <p:extLst>
      <p:ext uri="{BB962C8B-B14F-4D97-AF65-F5344CB8AC3E}">
        <p14:creationId xmlns:p14="http://schemas.microsoft.com/office/powerpoint/2010/main" val="34898340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32</a:t>
            </a:fld>
            <a:endParaRPr lang="en" sz="1600" dirty="0">
              <a:solidFill>
                <a:srgbClr val="888888"/>
              </a:solidFill>
              <a:latin typeface="Arial"/>
              <a:ea typeface="Arial"/>
              <a:cs typeface="Arial"/>
              <a:sym typeface="Arial"/>
            </a:endParaRPr>
          </a:p>
        </p:txBody>
      </p:sp>
      <p:sp>
        <p:nvSpPr>
          <p:cNvPr id="4" name="Google Shape;136;p26">
            <a:extLst>
              <a:ext uri="{FF2B5EF4-FFF2-40B4-BE49-F238E27FC236}">
                <a16:creationId xmlns:a16="http://schemas.microsoft.com/office/drawing/2014/main" id="{01F40647-7D9E-1242-C1F3-99C7A84CAC1A}"/>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Teaching demo: Optimization</a:t>
            </a:r>
            <a:br>
              <a:rPr lang="en-US" sz="5400" dirty="0"/>
            </a:br>
            <a:endParaRPr lang="en-US" sz="2800" dirty="0"/>
          </a:p>
          <a:p>
            <a:pPr marL="342900">
              <a:spcBef>
                <a:spcPts val="0"/>
              </a:spcBef>
              <a:spcAft>
                <a:spcPts val="600"/>
              </a:spcAft>
              <a:buSzPts val="3200"/>
            </a:pPr>
            <a:r>
              <a:rPr lang="en-US" dirty="0"/>
              <a:t>A framework for guiding/making decisions</a:t>
            </a:r>
          </a:p>
          <a:p>
            <a:pPr marL="342900">
              <a:spcBef>
                <a:spcPts val="0"/>
              </a:spcBef>
              <a:buSzPts val="3200"/>
            </a:pPr>
            <a:endParaRPr lang="en-US" dirty="0"/>
          </a:p>
        </p:txBody>
      </p:sp>
      <p:grpSp>
        <p:nvGrpSpPr>
          <p:cNvPr id="14" name="Group 13">
            <a:extLst>
              <a:ext uri="{FF2B5EF4-FFF2-40B4-BE49-F238E27FC236}">
                <a16:creationId xmlns:a16="http://schemas.microsoft.com/office/drawing/2014/main" id="{2CED3D83-1421-998E-1B0C-0A6AFEAC3E34}"/>
              </a:ext>
            </a:extLst>
          </p:cNvPr>
          <p:cNvGrpSpPr/>
          <p:nvPr/>
        </p:nvGrpSpPr>
        <p:grpSpPr>
          <a:xfrm>
            <a:off x="611188" y="2519363"/>
            <a:ext cx="4151312" cy="2635825"/>
            <a:chOff x="2849563" y="2519363"/>
            <a:chExt cx="4151312" cy="2635825"/>
          </a:xfrm>
        </p:grpSpPr>
        <p:graphicFrame>
          <p:nvGraphicFramePr>
            <p:cNvPr id="3" name="Object 2">
              <a:extLst>
                <a:ext uri="{FF2B5EF4-FFF2-40B4-BE49-F238E27FC236}">
                  <a16:creationId xmlns:a16="http://schemas.microsoft.com/office/drawing/2014/main" id="{7D1BF329-2687-45EB-AD04-4B4F1BF3C807}"/>
                </a:ext>
              </a:extLst>
            </p:cNvPr>
            <p:cNvGraphicFramePr>
              <a:graphicFrameLocks noChangeAspect="1"/>
            </p:cNvGraphicFramePr>
            <p:nvPr/>
          </p:nvGraphicFramePr>
          <p:xfrm>
            <a:off x="2849563" y="2519363"/>
            <a:ext cx="3446462" cy="1219200"/>
          </p:xfrm>
          <a:graphic>
            <a:graphicData uri="http://schemas.openxmlformats.org/presentationml/2006/ole">
              <mc:AlternateContent xmlns:mc="http://schemas.openxmlformats.org/markup-compatibility/2006">
                <mc:Choice xmlns:v="urn:schemas-microsoft-com:vml" Requires="v">
                  <p:oleObj name="Equation" r:id="rId3" imgW="825480" imgH="291960" progId="Equation.DSMT4">
                    <p:embed/>
                  </p:oleObj>
                </mc:Choice>
                <mc:Fallback>
                  <p:oleObj name="Equation" r:id="rId3" imgW="825480" imgH="291960" progId="Equation.DSMT4">
                    <p:embed/>
                    <p:pic>
                      <p:nvPicPr>
                        <p:cNvPr id="3" name="Object 2">
                          <a:extLst>
                            <a:ext uri="{FF2B5EF4-FFF2-40B4-BE49-F238E27FC236}">
                              <a16:creationId xmlns:a16="http://schemas.microsoft.com/office/drawing/2014/main" id="{7D1BF329-2687-45EB-AD04-4B4F1BF3C807}"/>
                            </a:ext>
                          </a:extLst>
                        </p:cNvPr>
                        <p:cNvPicPr/>
                        <p:nvPr/>
                      </p:nvPicPr>
                      <p:blipFill>
                        <a:blip r:embed="rId4"/>
                        <a:stretch>
                          <a:fillRect/>
                        </a:stretch>
                      </p:blipFill>
                      <p:spPr>
                        <a:xfrm>
                          <a:off x="2849563" y="2519363"/>
                          <a:ext cx="3446462" cy="1219200"/>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0DD9A912-A41E-6990-7170-DEB9C88FB2B2}"/>
                </a:ext>
              </a:extLst>
            </p:cNvPr>
            <p:cNvSpPr txBox="1"/>
            <p:nvPr/>
          </p:nvSpPr>
          <p:spPr>
            <a:xfrm>
              <a:off x="4340075" y="3598863"/>
              <a:ext cx="2660800" cy="584775"/>
            </a:xfrm>
            <a:prstGeom prst="rect">
              <a:avLst/>
            </a:prstGeom>
            <a:noFill/>
          </p:spPr>
          <p:txBody>
            <a:bodyPr wrap="square">
              <a:spAutoFit/>
            </a:bodyPr>
            <a:lstStyle/>
            <a:p>
              <a:pPr algn="ctr"/>
              <a:r>
                <a:rPr lang="en-US" sz="3200" dirty="0">
                  <a:solidFill>
                    <a:srgbClr val="FF0000"/>
                  </a:solidFill>
                </a:rPr>
                <a:t>Expense - yield</a:t>
              </a:r>
            </a:p>
          </p:txBody>
        </p:sp>
        <p:sp>
          <p:nvSpPr>
            <p:cNvPr id="7" name="TextBox 6">
              <a:extLst>
                <a:ext uri="{FF2B5EF4-FFF2-40B4-BE49-F238E27FC236}">
                  <a16:creationId xmlns:a16="http://schemas.microsoft.com/office/drawing/2014/main" id="{7B4AD809-7C0F-6B69-00BE-455682326960}"/>
                </a:ext>
              </a:extLst>
            </p:cNvPr>
            <p:cNvSpPr txBox="1"/>
            <p:nvPr/>
          </p:nvSpPr>
          <p:spPr>
            <a:xfrm>
              <a:off x="3317725" y="4570413"/>
              <a:ext cx="3189437" cy="584775"/>
            </a:xfrm>
            <a:prstGeom prst="rect">
              <a:avLst/>
            </a:prstGeom>
            <a:noFill/>
          </p:spPr>
          <p:txBody>
            <a:bodyPr wrap="square">
              <a:spAutoFit/>
            </a:bodyPr>
            <a:lstStyle/>
            <a:p>
              <a:pPr algn="ctr"/>
              <a:r>
                <a:rPr lang="en-US" sz="3200" dirty="0">
                  <a:solidFill>
                    <a:srgbClr val="0000FF"/>
                  </a:solidFill>
                </a:rPr>
                <a:t>Fertilizer amount</a:t>
              </a:r>
            </a:p>
          </p:txBody>
        </p:sp>
        <p:sp>
          <p:nvSpPr>
            <p:cNvPr id="8" name="TextBox 7">
              <a:extLst>
                <a:ext uri="{FF2B5EF4-FFF2-40B4-BE49-F238E27FC236}">
                  <a16:creationId xmlns:a16="http://schemas.microsoft.com/office/drawing/2014/main" id="{DD5B1C8D-55E4-D8B5-0066-0203F0B9853D}"/>
                </a:ext>
              </a:extLst>
            </p:cNvPr>
            <p:cNvSpPr txBox="1"/>
            <p:nvPr/>
          </p:nvSpPr>
          <p:spPr>
            <a:xfrm>
              <a:off x="3674837" y="4094163"/>
              <a:ext cx="1612976" cy="584775"/>
            </a:xfrm>
            <a:prstGeom prst="rect">
              <a:avLst/>
            </a:prstGeom>
            <a:noFill/>
          </p:spPr>
          <p:txBody>
            <a:bodyPr wrap="square">
              <a:spAutoFit/>
            </a:bodyPr>
            <a:lstStyle/>
            <a:p>
              <a:pPr algn="ctr"/>
              <a:r>
                <a:rPr lang="en-US" sz="3200" dirty="0">
                  <a:solidFill>
                    <a:srgbClr val="FF00FF"/>
                  </a:solidFill>
                </a:rPr>
                <a:t>[0, </a:t>
              </a:r>
              <a:r>
                <a:rPr lang="en-US" sz="3200" dirty="0">
                  <a:solidFill>
                    <a:srgbClr val="FF00FF"/>
                  </a:solidFill>
                  <a:highlight>
                    <a:srgbClr val="FFFF00"/>
                  </a:highlight>
                </a:rPr>
                <a:t>10</a:t>
              </a:r>
              <a:r>
                <a:rPr lang="en-US" sz="3200" dirty="0">
                  <a:solidFill>
                    <a:srgbClr val="FF00FF"/>
                  </a:solidFill>
                </a:rPr>
                <a:t>]</a:t>
              </a:r>
            </a:p>
          </p:txBody>
        </p:sp>
        <p:cxnSp>
          <p:nvCxnSpPr>
            <p:cNvPr id="10" name="Straight Arrow Connector 9">
              <a:extLst>
                <a:ext uri="{FF2B5EF4-FFF2-40B4-BE49-F238E27FC236}">
                  <a16:creationId xmlns:a16="http://schemas.microsoft.com/office/drawing/2014/main" id="{1BB16164-5B62-A1B9-F9FF-CF9D3AA79EFC}"/>
                </a:ext>
              </a:extLst>
            </p:cNvPr>
            <p:cNvCxnSpPr/>
            <p:nvPr/>
          </p:nvCxnSpPr>
          <p:spPr>
            <a:xfrm flipV="1">
              <a:off x="5124450" y="3267075"/>
              <a:ext cx="0" cy="434975"/>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697A61CE-FBD7-EA0E-B4F6-50D52B126BB9}"/>
                </a:ext>
              </a:extLst>
            </p:cNvPr>
            <p:cNvCxnSpPr>
              <a:cxnSpLocks/>
            </p:cNvCxnSpPr>
            <p:nvPr/>
          </p:nvCxnSpPr>
          <p:spPr>
            <a:xfrm flipV="1">
              <a:off x="4181475" y="3702050"/>
              <a:ext cx="0" cy="434975"/>
            </a:xfrm>
            <a:prstGeom prst="straightConnector1">
              <a:avLst/>
            </a:prstGeom>
            <a:ln>
              <a:solidFill>
                <a:srgbClr val="FF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D33D5265-DC38-C331-04EC-E70B589148A1}"/>
                </a:ext>
              </a:extLst>
            </p:cNvPr>
            <p:cNvCxnSpPr>
              <a:cxnSpLocks/>
            </p:cNvCxnSpPr>
            <p:nvPr/>
          </p:nvCxnSpPr>
          <p:spPr>
            <a:xfrm flipV="1">
              <a:off x="3600450" y="3702050"/>
              <a:ext cx="0" cy="916563"/>
            </a:xfrm>
            <a:prstGeom prst="straightConnector1">
              <a:avLst/>
            </a:prstGeom>
            <a:ln>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6" name="TextBox 15">
            <a:extLst>
              <a:ext uri="{FF2B5EF4-FFF2-40B4-BE49-F238E27FC236}">
                <a16:creationId xmlns:a16="http://schemas.microsoft.com/office/drawing/2014/main" id="{95374BD5-CBED-1F17-EC80-172FBEA413EB}"/>
              </a:ext>
            </a:extLst>
          </p:cNvPr>
          <p:cNvSpPr txBox="1"/>
          <p:nvPr/>
        </p:nvSpPr>
        <p:spPr>
          <a:xfrm>
            <a:off x="390662" y="5417302"/>
            <a:ext cx="5419587" cy="1077218"/>
          </a:xfrm>
          <a:prstGeom prst="rect">
            <a:avLst/>
          </a:prstGeom>
          <a:noFill/>
        </p:spPr>
        <p:txBody>
          <a:bodyPr wrap="square">
            <a:spAutoFit/>
          </a:bodyPr>
          <a:lstStyle/>
          <a:p>
            <a:pPr marL="342900">
              <a:spcBef>
                <a:spcPts val="0"/>
              </a:spcBef>
              <a:buSzPts val="3200"/>
            </a:pPr>
            <a:r>
              <a:rPr lang="en-US" sz="3200" dirty="0"/>
              <a:t>Example: How much nitrogen fertilizer should we apply?</a:t>
            </a:r>
            <a:endParaRPr lang="en-US" sz="2800" dirty="0"/>
          </a:p>
        </p:txBody>
      </p:sp>
      <p:pic>
        <p:nvPicPr>
          <p:cNvPr id="17" name="Picture 16">
            <a:extLst>
              <a:ext uri="{FF2B5EF4-FFF2-40B4-BE49-F238E27FC236}">
                <a16:creationId xmlns:a16="http://schemas.microsoft.com/office/drawing/2014/main" id="{3C81E9BC-3F5A-DA3A-7EF5-A691ED58CF28}"/>
              </a:ext>
            </a:extLst>
          </p:cNvPr>
          <p:cNvPicPr>
            <a:picLocks noChangeAspect="1"/>
          </p:cNvPicPr>
          <p:nvPr/>
        </p:nvPicPr>
        <p:blipFill rotWithShape="1">
          <a:blip r:embed="rId5"/>
          <a:srcRect r="3733"/>
          <a:stretch/>
        </p:blipFill>
        <p:spPr>
          <a:xfrm>
            <a:off x="4892524" y="2112817"/>
            <a:ext cx="3070376" cy="3194024"/>
          </a:xfrm>
          <a:prstGeom prst="rect">
            <a:avLst/>
          </a:prstGeom>
        </p:spPr>
      </p:pic>
      <p:cxnSp>
        <p:nvCxnSpPr>
          <p:cNvPr id="23" name="Straight Arrow Connector 22">
            <a:extLst>
              <a:ext uri="{FF2B5EF4-FFF2-40B4-BE49-F238E27FC236}">
                <a16:creationId xmlns:a16="http://schemas.microsoft.com/office/drawing/2014/main" id="{51C1DAEF-1F17-5686-BC9B-2FFAB5306FA2}"/>
              </a:ext>
            </a:extLst>
          </p:cNvPr>
          <p:cNvCxnSpPr>
            <a:cxnSpLocks/>
          </p:cNvCxnSpPr>
          <p:nvPr/>
        </p:nvCxnSpPr>
        <p:spPr>
          <a:xfrm flipH="1">
            <a:off x="7678625" y="2288381"/>
            <a:ext cx="328725" cy="0"/>
          </a:xfrm>
          <a:prstGeom prst="straightConnector1">
            <a:avLst/>
          </a:prstGeom>
          <a:ln>
            <a:solidFill>
              <a:srgbClr val="6896C5"/>
            </a:solidFill>
            <a:tailEnd type="triangle"/>
          </a:ln>
          <a:effectLst/>
        </p:spPr>
        <p:style>
          <a:lnRef idx="2">
            <a:schemeClr val="accent1"/>
          </a:lnRef>
          <a:fillRef idx="0">
            <a:schemeClr val="accent1"/>
          </a:fillRef>
          <a:effectRef idx="1">
            <a:schemeClr val="accent1"/>
          </a:effectRef>
          <a:fontRef idx="minor">
            <a:schemeClr val="tx1"/>
          </a:fontRef>
        </p:style>
      </p:cxnSp>
      <p:graphicFrame>
        <p:nvGraphicFramePr>
          <p:cNvPr id="5" name="Object 4">
            <a:extLst>
              <a:ext uri="{FF2B5EF4-FFF2-40B4-BE49-F238E27FC236}">
                <a16:creationId xmlns:a16="http://schemas.microsoft.com/office/drawing/2014/main" id="{E75BB628-64DE-F78A-D6E2-9DC9583B57DE}"/>
              </a:ext>
            </a:extLst>
          </p:cNvPr>
          <p:cNvGraphicFramePr>
            <a:graphicFrameLocks noChangeAspect="1"/>
          </p:cNvGraphicFramePr>
          <p:nvPr/>
        </p:nvGraphicFramePr>
        <p:xfrm>
          <a:off x="7962900" y="2111375"/>
          <a:ext cx="619125" cy="354013"/>
        </p:xfrm>
        <a:graphic>
          <a:graphicData uri="http://schemas.openxmlformats.org/presentationml/2006/ole">
            <mc:AlternateContent xmlns:mc="http://schemas.openxmlformats.org/markup-compatibility/2006">
              <mc:Choice xmlns:v="urn:schemas-microsoft-com:vml" Requires="v">
                <p:oleObj name="Equation" r:id="rId6" imgW="355320" imgH="203040" progId="Equation.DSMT4">
                  <p:embed/>
                </p:oleObj>
              </mc:Choice>
              <mc:Fallback>
                <p:oleObj name="Equation" r:id="rId6" imgW="355320" imgH="203040" progId="Equation.DSMT4">
                  <p:embed/>
                  <p:pic>
                    <p:nvPicPr>
                      <p:cNvPr id="5" name="Object 4">
                        <a:extLst>
                          <a:ext uri="{FF2B5EF4-FFF2-40B4-BE49-F238E27FC236}">
                            <a16:creationId xmlns:a16="http://schemas.microsoft.com/office/drawing/2014/main" id="{E75BB628-64DE-F78A-D6E2-9DC9583B57DE}"/>
                          </a:ext>
                        </a:extLst>
                      </p:cNvPr>
                      <p:cNvPicPr/>
                      <p:nvPr/>
                    </p:nvPicPr>
                    <p:blipFill>
                      <a:blip r:embed="rId7"/>
                      <a:stretch>
                        <a:fillRect/>
                      </a:stretch>
                    </p:blipFill>
                    <p:spPr>
                      <a:xfrm>
                        <a:off x="7962900" y="2111375"/>
                        <a:ext cx="619125" cy="354013"/>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C339665B-8042-42AA-3437-E9FCAC44B4D0}"/>
              </a:ext>
            </a:extLst>
          </p:cNvPr>
          <p:cNvGraphicFramePr>
            <a:graphicFrameLocks noChangeAspect="1"/>
          </p:cNvGraphicFramePr>
          <p:nvPr/>
        </p:nvGraphicFramePr>
        <p:xfrm>
          <a:off x="7989888" y="4930775"/>
          <a:ext cx="242887" cy="242888"/>
        </p:xfrm>
        <a:graphic>
          <a:graphicData uri="http://schemas.openxmlformats.org/presentationml/2006/ole">
            <mc:AlternateContent xmlns:mc="http://schemas.openxmlformats.org/markup-compatibility/2006">
              <mc:Choice xmlns:v="urn:schemas-microsoft-com:vml" Requires="v">
                <p:oleObj name="Equation" r:id="rId8" imgW="139680" imgH="139680" progId="Equation.DSMT4">
                  <p:embed/>
                </p:oleObj>
              </mc:Choice>
              <mc:Fallback>
                <p:oleObj name="Equation" r:id="rId8" imgW="139680" imgH="139680" progId="Equation.DSMT4">
                  <p:embed/>
                  <p:pic>
                    <p:nvPicPr>
                      <p:cNvPr id="9" name="Object 8">
                        <a:extLst>
                          <a:ext uri="{FF2B5EF4-FFF2-40B4-BE49-F238E27FC236}">
                            <a16:creationId xmlns:a16="http://schemas.microsoft.com/office/drawing/2014/main" id="{C339665B-8042-42AA-3437-E9FCAC44B4D0}"/>
                          </a:ext>
                        </a:extLst>
                      </p:cNvPr>
                      <p:cNvPicPr/>
                      <p:nvPr/>
                    </p:nvPicPr>
                    <p:blipFill>
                      <a:blip r:embed="rId9"/>
                      <a:stretch>
                        <a:fillRect/>
                      </a:stretch>
                    </p:blipFill>
                    <p:spPr>
                      <a:xfrm>
                        <a:off x="7989888" y="4930775"/>
                        <a:ext cx="242887" cy="242888"/>
                      </a:xfrm>
                      <a:prstGeom prst="rect">
                        <a:avLst/>
                      </a:prstGeom>
                    </p:spPr>
                  </p:pic>
                </p:oleObj>
              </mc:Fallback>
            </mc:AlternateContent>
          </a:graphicData>
        </a:graphic>
      </p:graphicFrame>
      <p:sp>
        <p:nvSpPr>
          <p:cNvPr id="13" name="TextBox 12">
            <a:extLst>
              <a:ext uri="{FF2B5EF4-FFF2-40B4-BE49-F238E27FC236}">
                <a16:creationId xmlns:a16="http://schemas.microsoft.com/office/drawing/2014/main" id="{6A13338D-1909-F9A7-3951-204E9F6CF304}"/>
              </a:ext>
            </a:extLst>
          </p:cNvPr>
          <p:cNvSpPr txBox="1"/>
          <p:nvPr/>
        </p:nvSpPr>
        <p:spPr>
          <a:xfrm>
            <a:off x="5774049" y="4648622"/>
            <a:ext cx="2318875" cy="461665"/>
          </a:xfrm>
          <a:prstGeom prst="rect">
            <a:avLst/>
          </a:prstGeom>
          <a:noFill/>
        </p:spPr>
        <p:txBody>
          <a:bodyPr wrap="square">
            <a:spAutoFit/>
          </a:bodyPr>
          <a:lstStyle/>
          <a:p>
            <a:pPr marL="342900">
              <a:spcBef>
                <a:spcPts val="0"/>
              </a:spcBef>
              <a:buSzPts val="3200"/>
            </a:pPr>
            <a:r>
              <a:rPr lang="en-US" sz="2400" b="0" i="0" dirty="0">
                <a:solidFill>
                  <a:schemeClr val="bg1">
                    <a:lumMod val="75000"/>
                  </a:schemeClr>
                </a:solidFill>
                <a:effectLst/>
                <a:latin typeface="arial" panose="020B0604020202020204" pitchFamily="34" charset="0"/>
              </a:rPr>
              <a:t>• </a:t>
            </a:r>
            <a:r>
              <a:rPr lang="en-US" sz="2400" dirty="0">
                <a:solidFill>
                  <a:schemeClr val="bg1">
                    <a:lumMod val="75000"/>
                  </a:schemeClr>
                </a:solidFill>
              </a:rPr>
              <a:t>(16.667, 2.5)</a:t>
            </a:r>
            <a:endParaRPr lang="en-US" sz="2000" dirty="0">
              <a:solidFill>
                <a:schemeClr val="bg1">
                  <a:lumMod val="75000"/>
                </a:schemeClr>
              </a:solidFill>
            </a:endParaRPr>
          </a:p>
        </p:txBody>
      </p:sp>
      <p:sp>
        <p:nvSpPr>
          <p:cNvPr id="15" name="Rectangle 14">
            <a:extLst>
              <a:ext uri="{FF2B5EF4-FFF2-40B4-BE49-F238E27FC236}">
                <a16:creationId xmlns:a16="http://schemas.microsoft.com/office/drawing/2014/main" id="{38320B76-8B2C-8479-EA1A-B462A00D8A38}"/>
              </a:ext>
            </a:extLst>
          </p:cNvPr>
          <p:cNvSpPr/>
          <p:nvPr/>
        </p:nvSpPr>
        <p:spPr>
          <a:xfrm>
            <a:off x="5147310" y="2111375"/>
            <a:ext cx="662939" cy="3194050"/>
          </a:xfrm>
          <a:prstGeom prst="rect">
            <a:avLst/>
          </a:prstGeom>
          <a:solidFill>
            <a:srgbClr val="FF00FF">
              <a:alpha val="1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5318927-BDA4-0E44-4952-845798A7DCCB}"/>
              </a:ext>
            </a:extLst>
          </p:cNvPr>
          <p:cNvSpPr txBox="1"/>
          <p:nvPr/>
        </p:nvSpPr>
        <p:spPr>
          <a:xfrm>
            <a:off x="5326840" y="4380160"/>
            <a:ext cx="2318875" cy="461665"/>
          </a:xfrm>
          <a:prstGeom prst="rect">
            <a:avLst/>
          </a:prstGeom>
          <a:noFill/>
        </p:spPr>
        <p:txBody>
          <a:bodyPr wrap="square">
            <a:spAutoFit/>
          </a:bodyPr>
          <a:lstStyle/>
          <a:p>
            <a:pPr marL="342900">
              <a:spcBef>
                <a:spcPts val="0"/>
              </a:spcBef>
              <a:buSzPts val="3200"/>
            </a:pPr>
            <a:r>
              <a:rPr lang="en-US" sz="2400" b="0" i="0" dirty="0">
                <a:effectLst/>
                <a:latin typeface="arial" panose="020B0604020202020204" pitchFamily="34" charset="0"/>
              </a:rPr>
              <a:t>• </a:t>
            </a:r>
            <a:r>
              <a:rPr lang="en-US" sz="2400" dirty="0"/>
              <a:t>(10, </a:t>
            </a:r>
            <a:r>
              <a:rPr lang="en-US" sz="2400" dirty="0">
                <a:highlight>
                  <a:srgbClr val="FFFF00"/>
                </a:highlight>
              </a:rPr>
              <a:t>6.5</a:t>
            </a:r>
            <a:r>
              <a:rPr lang="en-US" sz="2400" dirty="0"/>
              <a:t>)</a:t>
            </a:r>
            <a:endParaRPr lang="en-US" sz="2000" dirty="0"/>
          </a:p>
        </p:txBody>
      </p:sp>
      <p:sp>
        <p:nvSpPr>
          <p:cNvPr id="20" name="TextBox 19">
            <a:extLst>
              <a:ext uri="{FF2B5EF4-FFF2-40B4-BE49-F238E27FC236}">
                <a16:creationId xmlns:a16="http://schemas.microsoft.com/office/drawing/2014/main" id="{302F08FF-CDF5-15C8-8606-A5F034BA0D0F}"/>
              </a:ext>
            </a:extLst>
          </p:cNvPr>
          <p:cNvSpPr txBox="1"/>
          <p:nvPr/>
        </p:nvSpPr>
        <p:spPr>
          <a:xfrm>
            <a:off x="4245927" y="2558228"/>
            <a:ext cx="4004795" cy="954107"/>
          </a:xfrm>
          <a:prstGeom prst="rect">
            <a:avLst/>
          </a:prstGeom>
          <a:noFill/>
        </p:spPr>
        <p:txBody>
          <a:bodyPr wrap="square">
            <a:spAutoFit/>
          </a:bodyPr>
          <a:lstStyle/>
          <a:p>
            <a:pPr marL="342900" algn="ctr">
              <a:spcBef>
                <a:spcPts val="0"/>
              </a:spcBef>
              <a:buSzPts val="3200"/>
            </a:pPr>
            <a:r>
              <a:rPr lang="en-US" sz="2800" dirty="0">
                <a:highlight>
                  <a:srgbClr val="FFFF00"/>
                </a:highlight>
              </a:rPr>
              <a:t>Wider feasible region</a:t>
            </a:r>
            <a:br>
              <a:rPr lang="en-US" sz="2800" dirty="0">
                <a:highlight>
                  <a:srgbClr val="FFFF00"/>
                </a:highlight>
              </a:rPr>
            </a:br>
            <a:r>
              <a:rPr lang="en-US" sz="2800" dirty="0">
                <a:highlight>
                  <a:srgbClr val="FFFF00"/>
                </a:highlight>
              </a:rPr>
              <a:t>=&gt; More possibilities</a:t>
            </a:r>
          </a:p>
        </p:txBody>
      </p:sp>
    </p:spTree>
    <p:extLst>
      <p:ext uri="{BB962C8B-B14F-4D97-AF65-F5344CB8AC3E}">
        <p14:creationId xmlns:p14="http://schemas.microsoft.com/office/powerpoint/2010/main" val="6723867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D182FA3-8636-0E6B-0D33-79F68D619D60}"/>
              </a:ext>
            </a:extLst>
          </p:cNvPr>
          <p:cNvSpPr/>
          <p:nvPr/>
        </p:nvSpPr>
        <p:spPr>
          <a:xfrm>
            <a:off x="7200900" y="5341620"/>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33</a:t>
            </a:fld>
            <a:endParaRPr lang="en" sz="1600" dirty="0">
              <a:solidFill>
                <a:srgbClr val="888888"/>
              </a:solidFill>
              <a:latin typeface="Arial"/>
              <a:ea typeface="Arial"/>
              <a:cs typeface="Arial"/>
              <a:sym typeface="Arial"/>
            </a:endParaRPr>
          </a:p>
        </p:txBody>
      </p:sp>
      <p:sp>
        <p:nvSpPr>
          <p:cNvPr id="4" name="Google Shape;136;p26">
            <a:extLst>
              <a:ext uri="{FF2B5EF4-FFF2-40B4-BE49-F238E27FC236}">
                <a16:creationId xmlns:a16="http://schemas.microsoft.com/office/drawing/2014/main" id="{01F40647-7D9E-1242-C1F3-99C7A84CAC1A}"/>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Teaching demo: Optimization</a:t>
            </a:r>
            <a:br>
              <a:rPr lang="en-US" sz="5400" dirty="0"/>
            </a:br>
            <a:endParaRPr lang="en-US" sz="2800" dirty="0"/>
          </a:p>
          <a:p>
            <a:pPr marL="342900">
              <a:spcBef>
                <a:spcPts val="0"/>
              </a:spcBef>
              <a:spcAft>
                <a:spcPts val="600"/>
              </a:spcAft>
              <a:buSzPts val="3200"/>
            </a:pPr>
            <a:r>
              <a:rPr lang="en-US" dirty="0"/>
              <a:t>A framework for guiding/making decisions</a:t>
            </a:r>
          </a:p>
          <a:p>
            <a:pPr marL="342900">
              <a:spcBef>
                <a:spcPts val="0"/>
              </a:spcBef>
              <a:buSzPts val="3200"/>
            </a:pPr>
            <a:endParaRPr lang="en-US" dirty="0"/>
          </a:p>
        </p:txBody>
      </p:sp>
      <p:graphicFrame>
        <p:nvGraphicFramePr>
          <p:cNvPr id="7" name="Object 6">
            <a:extLst>
              <a:ext uri="{FF2B5EF4-FFF2-40B4-BE49-F238E27FC236}">
                <a16:creationId xmlns:a16="http://schemas.microsoft.com/office/drawing/2014/main" id="{1E2C9F7C-721D-EC5D-C997-B7F9B3FDB05B}"/>
              </a:ext>
            </a:extLst>
          </p:cNvPr>
          <p:cNvGraphicFramePr>
            <a:graphicFrameLocks noChangeAspect="1"/>
          </p:cNvGraphicFramePr>
          <p:nvPr/>
        </p:nvGraphicFramePr>
        <p:xfrm>
          <a:off x="611188" y="2519363"/>
          <a:ext cx="3446462" cy="1219200"/>
        </p:xfrm>
        <a:graphic>
          <a:graphicData uri="http://schemas.openxmlformats.org/presentationml/2006/ole">
            <mc:AlternateContent xmlns:mc="http://schemas.openxmlformats.org/markup-compatibility/2006">
              <mc:Choice xmlns:v="urn:schemas-microsoft-com:vml" Requires="v">
                <p:oleObj name="Equation" r:id="rId3" imgW="825480" imgH="291960" progId="Equation.DSMT4">
                  <p:embed/>
                </p:oleObj>
              </mc:Choice>
              <mc:Fallback>
                <p:oleObj name="Equation" r:id="rId3" imgW="825480" imgH="291960" progId="Equation.DSMT4">
                  <p:embed/>
                  <p:pic>
                    <p:nvPicPr>
                      <p:cNvPr id="7" name="Object 6">
                        <a:extLst>
                          <a:ext uri="{FF2B5EF4-FFF2-40B4-BE49-F238E27FC236}">
                            <a16:creationId xmlns:a16="http://schemas.microsoft.com/office/drawing/2014/main" id="{1E2C9F7C-721D-EC5D-C997-B7F9B3FDB05B}"/>
                          </a:ext>
                        </a:extLst>
                      </p:cNvPr>
                      <p:cNvPicPr/>
                      <p:nvPr/>
                    </p:nvPicPr>
                    <p:blipFill>
                      <a:blip r:embed="rId4"/>
                      <a:stretch>
                        <a:fillRect/>
                      </a:stretch>
                    </p:blipFill>
                    <p:spPr>
                      <a:xfrm>
                        <a:off x="611188" y="2519363"/>
                        <a:ext cx="3446462" cy="1219200"/>
                      </a:xfrm>
                      <a:prstGeom prst="rect">
                        <a:avLst/>
                      </a:prstGeom>
                    </p:spPr>
                  </p:pic>
                </p:oleObj>
              </mc:Fallback>
            </mc:AlternateContent>
          </a:graphicData>
        </a:graphic>
      </p:graphicFrame>
      <p:sp>
        <p:nvSpPr>
          <p:cNvPr id="14" name="TextBox 13">
            <a:extLst>
              <a:ext uri="{FF2B5EF4-FFF2-40B4-BE49-F238E27FC236}">
                <a16:creationId xmlns:a16="http://schemas.microsoft.com/office/drawing/2014/main" id="{B4E256F7-0448-3B5F-6EC8-F3E9816D5217}"/>
              </a:ext>
            </a:extLst>
          </p:cNvPr>
          <p:cNvSpPr txBox="1"/>
          <p:nvPr/>
        </p:nvSpPr>
        <p:spPr>
          <a:xfrm>
            <a:off x="381510" y="6004042"/>
            <a:ext cx="8380980" cy="584775"/>
          </a:xfrm>
          <a:prstGeom prst="rect">
            <a:avLst/>
          </a:prstGeom>
          <a:noFill/>
        </p:spPr>
        <p:txBody>
          <a:bodyPr wrap="square">
            <a:spAutoFit/>
          </a:bodyPr>
          <a:lstStyle/>
          <a:p>
            <a:pPr marL="342900" algn="ctr">
              <a:spcBef>
                <a:spcPts val="0"/>
              </a:spcBef>
              <a:buSzPts val="3200"/>
            </a:pPr>
            <a:r>
              <a:rPr lang="en-US" sz="3200" dirty="0">
                <a:highlight>
                  <a:srgbClr val="FFFF00"/>
                </a:highlight>
              </a:rPr>
              <a:t>Does “helping others” lead to a “better world”?</a:t>
            </a:r>
            <a:endParaRPr lang="en-US" sz="2800" dirty="0">
              <a:highlight>
                <a:srgbClr val="FFFF00"/>
              </a:highlight>
            </a:endParaRPr>
          </a:p>
        </p:txBody>
      </p:sp>
    </p:spTree>
    <p:extLst>
      <p:ext uri="{BB962C8B-B14F-4D97-AF65-F5344CB8AC3E}">
        <p14:creationId xmlns:p14="http://schemas.microsoft.com/office/powerpoint/2010/main" val="10359085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D182FA3-8636-0E6B-0D33-79F68D619D60}"/>
              </a:ext>
            </a:extLst>
          </p:cNvPr>
          <p:cNvSpPr/>
          <p:nvPr/>
        </p:nvSpPr>
        <p:spPr>
          <a:xfrm>
            <a:off x="7200900" y="5341620"/>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34</a:t>
            </a:fld>
            <a:endParaRPr lang="en" sz="1600" dirty="0">
              <a:solidFill>
                <a:srgbClr val="888888"/>
              </a:solidFill>
              <a:latin typeface="Arial"/>
              <a:ea typeface="Arial"/>
              <a:cs typeface="Arial"/>
              <a:sym typeface="Arial"/>
            </a:endParaRPr>
          </a:p>
        </p:txBody>
      </p:sp>
      <p:sp>
        <p:nvSpPr>
          <p:cNvPr id="4" name="Google Shape;136;p26">
            <a:extLst>
              <a:ext uri="{FF2B5EF4-FFF2-40B4-BE49-F238E27FC236}">
                <a16:creationId xmlns:a16="http://schemas.microsoft.com/office/drawing/2014/main" id="{01F40647-7D9E-1242-C1F3-99C7A84CAC1A}"/>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Teaching demo: Optimization</a:t>
            </a:r>
            <a:br>
              <a:rPr lang="en-US" sz="5400" dirty="0"/>
            </a:br>
            <a:endParaRPr lang="en-US" sz="2800" dirty="0"/>
          </a:p>
          <a:p>
            <a:pPr marL="342900">
              <a:spcBef>
                <a:spcPts val="0"/>
              </a:spcBef>
              <a:spcAft>
                <a:spcPts val="600"/>
              </a:spcAft>
              <a:buSzPts val="3200"/>
            </a:pPr>
            <a:r>
              <a:rPr lang="en-US" dirty="0"/>
              <a:t>A framework for guiding/making decisions</a:t>
            </a:r>
          </a:p>
          <a:p>
            <a:pPr marL="342900">
              <a:spcBef>
                <a:spcPts val="0"/>
              </a:spcBef>
              <a:buSzPts val="3200"/>
            </a:pPr>
            <a:endParaRPr lang="en-US" dirty="0"/>
          </a:p>
        </p:txBody>
      </p:sp>
      <p:grpSp>
        <p:nvGrpSpPr>
          <p:cNvPr id="6" name="Group 5">
            <a:extLst>
              <a:ext uri="{FF2B5EF4-FFF2-40B4-BE49-F238E27FC236}">
                <a16:creationId xmlns:a16="http://schemas.microsoft.com/office/drawing/2014/main" id="{CD9AE473-FCC1-D3ED-773A-8681CC3BCA83}"/>
              </a:ext>
            </a:extLst>
          </p:cNvPr>
          <p:cNvGrpSpPr/>
          <p:nvPr/>
        </p:nvGrpSpPr>
        <p:grpSpPr>
          <a:xfrm>
            <a:off x="611188" y="1936939"/>
            <a:ext cx="5936236" cy="3218249"/>
            <a:chOff x="2849563" y="1936939"/>
            <a:chExt cx="5936236" cy="3218249"/>
          </a:xfrm>
        </p:grpSpPr>
        <p:graphicFrame>
          <p:nvGraphicFramePr>
            <p:cNvPr id="7" name="Object 6">
              <a:extLst>
                <a:ext uri="{FF2B5EF4-FFF2-40B4-BE49-F238E27FC236}">
                  <a16:creationId xmlns:a16="http://schemas.microsoft.com/office/drawing/2014/main" id="{1E2C9F7C-721D-EC5D-C997-B7F9B3FDB05B}"/>
                </a:ext>
              </a:extLst>
            </p:cNvPr>
            <p:cNvGraphicFramePr>
              <a:graphicFrameLocks noChangeAspect="1"/>
            </p:cNvGraphicFramePr>
            <p:nvPr>
              <p:extLst>
                <p:ext uri="{D42A27DB-BD31-4B8C-83A1-F6EECF244321}">
                  <p14:modId xmlns:p14="http://schemas.microsoft.com/office/powerpoint/2010/main" val="513585991"/>
                </p:ext>
              </p:extLst>
            </p:nvPr>
          </p:nvGraphicFramePr>
          <p:xfrm>
            <a:off x="2849563" y="2519363"/>
            <a:ext cx="3446462" cy="1219200"/>
          </p:xfrm>
          <a:graphic>
            <a:graphicData uri="http://schemas.openxmlformats.org/presentationml/2006/ole">
              <mc:AlternateContent xmlns:mc="http://schemas.openxmlformats.org/markup-compatibility/2006">
                <mc:Choice xmlns:v="urn:schemas-microsoft-com:vml" Requires="v">
                  <p:oleObj name="Equation" r:id="rId3" imgW="825480" imgH="291960" progId="Equation.DSMT4">
                    <p:embed/>
                  </p:oleObj>
                </mc:Choice>
                <mc:Fallback>
                  <p:oleObj name="Equation" r:id="rId3" imgW="825480" imgH="291960" progId="Equation.DSMT4">
                    <p:embed/>
                    <p:pic>
                      <p:nvPicPr>
                        <p:cNvPr id="7" name="Object 6">
                          <a:extLst>
                            <a:ext uri="{FF2B5EF4-FFF2-40B4-BE49-F238E27FC236}">
                              <a16:creationId xmlns:a16="http://schemas.microsoft.com/office/drawing/2014/main" id="{1E2C9F7C-721D-EC5D-C997-B7F9B3FDB05B}"/>
                            </a:ext>
                          </a:extLst>
                        </p:cNvPr>
                        <p:cNvPicPr/>
                        <p:nvPr/>
                      </p:nvPicPr>
                      <p:blipFill>
                        <a:blip r:embed="rId4"/>
                        <a:stretch>
                          <a:fillRect/>
                        </a:stretch>
                      </p:blipFill>
                      <p:spPr>
                        <a:xfrm>
                          <a:off x="2849563" y="2519363"/>
                          <a:ext cx="3446462" cy="1219200"/>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DCBFEFFF-D86B-D94B-9AB6-A17B0ED68F59}"/>
                </a:ext>
              </a:extLst>
            </p:cNvPr>
            <p:cNvSpPr txBox="1"/>
            <p:nvPr/>
          </p:nvSpPr>
          <p:spPr>
            <a:xfrm>
              <a:off x="3899535" y="1936939"/>
              <a:ext cx="4886264" cy="584775"/>
            </a:xfrm>
            <a:prstGeom prst="rect">
              <a:avLst/>
            </a:prstGeom>
            <a:noFill/>
          </p:spPr>
          <p:txBody>
            <a:bodyPr wrap="square">
              <a:spAutoFit/>
            </a:bodyPr>
            <a:lstStyle/>
            <a:p>
              <a:pPr algn="ctr"/>
              <a:r>
                <a:rPr lang="el-GR" sz="3200" b="0" i="0" dirty="0">
                  <a:solidFill>
                    <a:srgbClr val="FF0000"/>
                  </a:solidFill>
                  <a:effectLst/>
                  <a:latin typeface="Roboto" panose="02000000000000000000" pitchFamily="2" charset="0"/>
                </a:rPr>
                <a:t>Σ</a:t>
              </a:r>
              <a:r>
                <a:rPr lang="en-US" sz="3200" dirty="0">
                  <a:solidFill>
                    <a:srgbClr val="FF0000"/>
                  </a:solidFill>
                </a:rPr>
                <a:t>Resource – </a:t>
              </a:r>
              <a:r>
                <a:rPr lang="el-GR" sz="3200" b="0" i="0" dirty="0">
                  <a:solidFill>
                    <a:srgbClr val="FF0000"/>
                  </a:solidFill>
                  <a:effectLst/>
                  <a:latin typeface="Roboto" panose="02000000000000000000" pitchFamily="2" charset="0"/>
                </a:rPr>
                <a:t>Σ</a:t>
              </a:r>
              <a:r>
                <a:rPr lang="en-US" sz="3200" dirty="0">
                  <a:solidFill>
                    <a:srgbClr val="FF0000"/>
                  </a:solidFill>
                </a:rPr>
                <a:t>“happiness”</a:t>
              </a:r>
            </a:p>
          </p:txBody>
        </p:sp>
        <p:sp>
          <p:nvSpPr>
            <p:cNvPr id="9" name="TextBox 8">
              <a:extLst>
                <a:ext uri="{FF2B5EF4-FFF2-40B4-BE49-F238E27FC236}">
                  <a16:creationId xmlns:a16="http://schemas.microsoft.com/office/drawing/2014/main" id="{9EB1FEC5-5775-DA94-5833-B6AE40D8ADDD}"/>
                </a:ext>
              </a:extLst>
            </p:cNvPr>
            <p:cNvSpPr txBox="1"/>
            <p:nvPr/>
          </p:nvSpPr>
          <p:spPr>
            <a:xfrm>
              <a:off x="3317725" y="4570413"/>
              <a:ext cx="3362637" cy="584775"/>
            </a:xfrm>
            <a:prstGeom prst="rect">
              <a:avLst/>
            </a:prstGeom>
            <a:noFill/>
          </p:spPr>
          <p:txBody>
            <a:bodyPr wrap="square">
              <a:spAutoFit/>
            </a:bodyPr>
            <a:lstStyle/>
            <a:p>
              <a:pPr algn="ctr"/>
              <a:r>
                <a:rPr lang="en-US" sz="3200" dirty="0">
                  <a:solidFill>
                    <a:srgbClr val="0000FF"/>
                  </a:solidFill>
                </a:rPr>
                <a:t>A vector (</a:t>
              </a:r>
              <a:r>
                <a:rPr lang="en-US" sz="3200" i="1" dirty="0">
                  <a:solidFill>
                    <a:srgbClr val="0000FF"/>
                  </a:solidFill>
                  <a:latin typeface="Times New Roman" panose="02020603050405020304" pitchFamily="18" charset="0"/>
                  <a:cs typeface="Times New Roman" panose="02020603050405020304" pitchFamily="18" charset="0"/>
                </a:rPr>
                <a:t>x</a:t>
              </a:r>
              <a:r>
                <a:rPr lang="en-US" sz="3200" baseline="-25000" dirty="0">
                  <a:solidFill>
                    <a:srgbClr val="0000FF"/>
                  </a:solidFill>
                  <a:latin typeface="Times New Roman" panose="02020603050405020304" pitchFamily="18" charset="0"/>
                  <a:cs typeface="Times New Roman" panose="02020603050405020304" pitchFamily="18" charset="0"/>
                </a:rPr>
                <a:t>1</a:t>
              </a:r>
              <a:r>
                <a:rPr lang="en-US" sz="3200" dirty="0">
                  <a:solidFill>
                    <a:srgbClr val="0000FF"/>
                  </a:solidFill>
                </a:rPr>
                <a:t>, </a:t>
              </a:r>
              <a:r>
                <a:rPr lang="en-US" sz="3200" i="1" dirty="0">
                  <a:solidFill>
                    <a:srgbClr val="0000FF"/>
                  </a:solidFill>
                  <a:latin typeface="Times New Roman" panose="02020603050405020304" pitchFamily="18" charset="0"/>
                  <a:cs typeface="Times New Roman" panose="02020603050405020304" pitchFamily="18" charset="0"/>
                </a:rPr>
                <a:t>x</a:t>
              </a:r>
              <a:r>
                <a:rPr lang="en-US" sz="3200" baseline="-25000" dirty="0">
                  <a:solidFill>
                    <a:srgbClr val="0000FF"/>
                  </a:solidFill>
                  <a:latin typeface="Times New Roman" panose="02020603050405020304" pitchFamily="18" charset="0"/>
                  <a:cs typeface="Times New Roman" panose="02020603050405020304" pitchFamily="18" charset="0"/>
                </a:rPr>
                <a:t>2</a:t>
              </a:r>
              <a:r>
                <a:rPr lang="en-US" sz="3200" dirty="0">
                  <a:solidFill>
                    <a:srgbClr val="0000FF"/>
                  </a:solidFill>
                </a:rPr>
                <a:t>, …)</a:t>
              </a:r>
            </a:p>
          </p:txBody>
        </p:sp>
        <p:sp>
          <p:nvSpPr>
            <p:cNvPr id="10" name="TextBox 9">
              <a:extLst>
                <a:ext uri="{FF2B5EF4-FFF2-40B4-BE49-F238E27FC236}">
                  <a16:creationId xmlns:a16="http://schemas.microsoft.com/office/drawing/2014/main" id="{FF8166A6-690C-819F-A226-E6D25326726F}"/>
                </a:ext>
              </a:extLst>
            </p:cNvPr>
            <p:cNvSpPr txBox="1"/>
            <p:nvPr/>
          </p:nvSpPr>
          <p:spPr>
            <a:xfrm>
              <a:off x="3600450" y="3440461"/>
              <a:ext cx="3663008" cy="1077218"/>
            </a:xfrm>
            <a:prstGeom prst="rect">
              <a:avLst/>
            </a:prstGeom>
            <a:noFill/>
          </p:spPr>
          <p:txBody>
            <a:bodyPr wrap="square">
              <a:spAutoFit/>
            </a:bodyPr>
            <a:lstStyle/>
            <a:p>
              <a:pPr algn="ctr"/>
              <a:r>
                <a:rPr lang="en-US" sz="3200" dirty="0">
                  <a:solidFill>
                    <a:srgbClr val="FF00FF"/>
                  </a:solidFill>
                </a:rPr>
                <a:t>A high-</a:t>
              </a:r>
            </a:p>
            <a:p>
              <a:pPr algn="ctr"/>
              <a:r>
                <a:rPr lang="en-US" sz="3200" dirty="0">
                  <a:solidFill>
                    <a:srgbClr val="FF00FF"/>
                  </a:solidFill>
                </a:rPr>
                <a:t>dimensional region</a:t>
              </a:r>
            </a:p>
          </p:txBody>
        </p:sp>
        <p:cxnSp>
          <p:nvCxnSpPr>
            <p:cNvPr id="11" name="Straight Arrow Connector 10">
              <a:extLst>
                <a:ext uri="{FF2B5EF4-FFF2-40B4-BE49-F238E27FC236}">
                  <a16:creationId xmlns:a16="http://schemas.microsoft.com/office/drawing/2014/main" id="{67A29AAA-6766-AD68-D39E-AF357863D33E}"/>
                </a:ext>
              </a:extLst>
            </p:cNvPr>
            <p:cNvCxnSpPr>
              <a:cxnSpLocks/>
            </p:cNvCxnSpPr>
            <p:nvPr/>
          </p:nvCxnSpPr>
          <p:spPr>
            <a:xfrm>
              <a:off x="5124450" y="2446020"/>
              <a:ext cx="0" cy="22860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972B5ADB-3992-EC4F-E1FC-4EC76C506D03}"/>
                </a:ext>
              </a:extLst>
            </p:cNvPr>
            <p:cNvCxnSpPr>
              <a:cxnSpLocks/>
            </p:cNvCxnSpPr>
            <p:nvPr/>
          </p:nvCxnSpPr>
          <p:spPr>
            <a:xfrm flipH="1" flipV="1">
              <a:off x="4391915" y="3494723"/>
              <a:ext cx="377253" cy="207327"/>
            </a:xfrm>
            <a:prstGeom prst="straightConnector1">
              <a:avLst/>
            </a:prstGeom>
            <a:ln>
              <a:solidFill>
                <a:srgbClr val="FF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2195BBB-9731-167B-C929-6DB64FBAAECD}"/>
                </a:ext>
              </a:extLst>
            </p:cNvPr>
            <p:cNvCxnSpPr>
              <a:cxnSpLocks/>
            </p:cNvCxnSpPr>
            <p:nvPr/>
          </p:nvCxnSpPr>
          <p:spPr>
            <a:xfrm flipV="1">
              <a:off x="3600450" y="3702050"/>
              <a:ext cx="0" cy="916563"/>
            </a:xfrm>
            <a:prstGeom prst="straightConnector1">
              <a:avLst/>
            </a:prstGeom>
            <a:ln>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4" name="TextBox 13">
            <a:extLst>
              <a:ext uri="{FF2B5EF4-FFF2-40B4-BE49-F238E27FC236}">
                <a16:creationId xmlns:a16="http://schemas.microsoft.com/office/drawing/2014/main" id="{B4E256F7-0448-3B5F-6EC8-F3E9816D5217}"/>
              </a:ext>
            </a:extLst>
          </p:cNvPr>
          <p:cNvSpPr txBox="1"/>
          <p:nvPr/>
        </p:nvSpPr>
        <p:spPr>
          <a:xfrm>
            <a:off x="381510" y="6004042"/>
            <a:ext cx="8380980" cy="584775"/>
          </a:xfrm>
          <a:prstGeom prst="rect">
            <a:avLst/>
          </a:prstGeom>
          <a:noFill/>
        </p:spPr>
        <p:txBody>
          <a:bodyPr wrap="square">
            <a:spAutoFit/>
          </a:bodyPr>
          <a:lstStyle/>
          <a:p>
            <a:pPr marL="342900" algn="ctr">
              <a:spcBef>
                <a:spcPts val="0"/>
              </a:spcBef>
              <a:buSzPts val="3200"/>
            </a:pPr>
            <a:r>
              <a:rPr lang="en-US" sz="3200" dirty="0"/>
              <a:t>Does “helping others” lead to a “better world”?</a:t>
            </a:r>
            <a:endParaRPr lang="en-US" sz="2800" dirty="0"/>
          </a:p>
        </p:txBody>
      </p:sp>
    </p:spTree>
    <p:extLst>
      <p:ext uri="{BB962C8B-B14F-4D97-AF65-F5344CB8AC3E}">
        <p14:creationId xmlns:p14="http://schemas.microsoft.com/office/powerpoint/2010/main" val="23940326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D182FA3-8636-0E6B-0D33-79F68D619D60}"/>
              </a:ext>
            </a:extLst>
          </p:cNvPr>
          <p:cNvSpPr/>
          <p:nvPr/>
        </p:nvSpPr>
        <p:spPr>
          <a:xfrm>
            <a:off x="7200900" y="5341620"/>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35</a:t>
            </a:fld>
            <a:endParaRPr lang="en" sz="1600" dirty="0">
              <a:solidFill>
                <a:srgbClr val="888888"/>
              </a:solidFill>
              <a:latin typeface="Arial"/>
              <a:ea typeface="Arial"/>
              <a:cs typeface="Arial"/>
              <a:sym typeface="Arial"/>
            </a:endParaRPr>
          </a:p>
        </p:txBody>
      </p:sp>
      <p:sp>
        <p:nvSpPr>
          <p:cNvPr id="4" name="Google Shape;136;p26">
            <a:extLst>
              <a:ext uri="{FF2B5EF4-FFF2-40B4-BE49-F238E27FC236}">
                <a16:creationId xmlns:a16="http://schemas.microsoft.com/office/drawing/2014/main" id="{01F40647-7D9E-1242-C1F3-99C7A84CAC1A}"/>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Teaching demo: Optimization</a:t>
            </a:r>
            <a:br>
              <a:rPr lang="en-US" sz="5400" dirty="0"/>
            </a:br>
            <a:endParaRPr lang="en-US" sz="2800" dirty="0"/>
          </a:p>
          <a:p>
            <a:pPr marL="342900">
              <a:spcBef>
                <a:spcPts val="0"/>
              </a:spcBef>
              <a:spcAft>
                <a:spcPts val="600"/>
              </a:spcAft>
              <a:buSzPts val="3200"/>
            </a:pPr>
            <a:r>
              <a:rPr lang="en-US" dirty="0"/>
              <a:t>A framework for guiding/making decisions</a:t>
            </a:r>
          </a:p>
          <a:p>
            <a:pPr marL="342900">
              <a:spcBef>
                <a:spcPts val="0"/>
              </a:spcBef>
              <a:buSzPts val="3200"/>
            </a:pPr>
            <a:endParaRPr lang="en-US" dirty="0"/>
          </a:p>
        </p:txBody>
      </p:sp>
      <p:pic>
        <p:nvPicPr>
          <p:cNvPr id="39938" name="Picture 2" descr="Figure contains an axes object. The axes object contains an object of type surface.">
            <a:extLst>
              <a:ext uri="{FF2B5EF4-FFF2-40B4-BE49-F238E27FC236}">
                <a16:creationId xmlns:a16="http://schemas.microsoft.com/office/drawing/2014/main" id="{DB2DAA8E-9590-CB6E-E092-09D8658470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82" t="6901" r="17097" b="6030"/>
          <a:stretch/>
        </p:blipFill>
        <p:spPr bwMode="auto">
          <a:xfrm>
            <a:off x="4918391" y="2519363"/>
            <a:ext cx="3958909" cy="348321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4E256F7-0448-3B5F-6EC8-F3E9816D5217}"/>
              </a:ext>
            </a:extLst>
          </p:cNvPr>
          <p:cNvSpPr txBox="1"/>
          <p:nvPr/>
        </p:nvSpPr>
        <p:spPr>
          <a:xfrm>
            <a:off x="381510" y="6004042"/>
            <a:ext cx="8380980" cy="584775"/>
          </a:xfrm>
          <a:prstGeom prst="rect">
            <a:avLst/>
          </a:prstGeom>
          <a:noFill/>
        </p:spPr>
        <p:txBody>
          <a:bodyPr wrap="square">
            <a:spAutoFit/>
          </a:bodyPr>
          <a:lstStyle/>
          <a:p>
            <a:pPr marL="342900" algn="ctr">
              <a:spcBef>
                <a:spcPts val="0"/>
              </a:spcBef>
              <a:buSzPts val="3200"/>
            </a:pPr>
            <a:r>
              <a:rPr lang="en-US" sz="3200" dirty="0"/>
              <a:t>Does “helping others” lead to a “better world”?</a:t>
            </a:r>
            <a:endParaRPr lang="en-US" sz="2800" dirty="0"/>
          </a:p>
        </p:txBody>
      </p:sp>
      <p:graphicFrame>
        <p:nvGraphicFramePr>
          <p:cNvPr id="3" name="Object 2">
            <a:extLst>
              <a:ext uri="{FF2B5EF4-FFF2-40B4-BE49-F238E27FC236}">
                <a16:creationId xmlns:a16="http://schemas.microsoft.com/office/drawing/2014/main" id="{4B4ED362-4F40-490A-C9B8-278A8DB6F21C}"/>
              </a:ext>
            </a:extLst>
          </p:cNvPr>
          <p:cNvGraphicFramePr>
            <a:graphicFrameLocks noChangeAspect="1"/>
          </p:cNvGraphicFramePr>
          <p:nvPr>
            <p:extLst>
              <p:ext uri="{D42A27DB-BD31-4B8C-83A1-F6EECF244321}">
                <p14:modId xmlns:p14="http://schemas.microsoft.com/office/powerpoint/2010/main" val="836043900"/>
              </p:ext>
            </p:extLst>
          </p:nvPr>
        </p:nvGraphicFramePr>
        <p:xfrm>
          <a:off x="4918391" y="2634622"/>
          <a:ext cx="619125" cy="354013"/>
        </p:xfrm>
        <a:graphic>
          <a:graphicData uri="http://schemas.openxmlformats.org/presentationml/2006/ole">
            <mc:AlternateContent xmlns:mc="http://schemas.openxmlformats.org/markup-compatibility/2006">
              <mc:Choice xmlns:v="urn:schemas-microsoft-com:vml" Requires="v">
                <p:oleObj name="Equation" r:id="rId4" imgW="355320" imgH="203040" progId="Equation.DSMT4">
                  <p:embed/>
                </p:oleObj>
              </mc:Choice>
              <mc:Fallback>
                <p:oleObj name="Equation" r:id="rId4" imgW="355320" imgH="203040" progId="Equation.DSMT4">
                  <p:embed/>
                  <p:pic>
                    <p:nvPicPr>
                      <p:cNvPr id="3" name="Object 2">
                        <a:extLst>
                          <a:ext uri="{FF2B5EF4-FFF2-40B4-BE49-F238E27FC236}">
                            <a16:creationId xmlns:a16="http://schemas.microsoft.com/office/drawing/2014/main" id="{4B4ED362-4F40-490A-C9B8-278A8DB6F21C}"/>
                          </a:ext>
                        </a:extLst>
                      </p:cNvPr>
                      <p:cNvPicPr/>
                      <p:nvPr/>
                    </p:nvPicPr>
                    <p:blipFill>
                      <a:blip r:embed="rId5"/>
                      <a:stretch>
                        <a:fillRect/>
                      </a:stretch>
                    </p:blipFill>
                    <p:spPr>
                      <a:xfrm>
                        <a:off x="4918391" y="2634622"/>
                        <a:ext cx="619125" cy="354013"/>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B0BE8FD3-D0D5-E901-9BB5-5F9009260361}"/>
              </a:ext>
            </a:extLst>
          </p:cNvPr>
          <p:cNvGraphicFramePr>
            <a:graphicFrameLocks noChangeAspect="1"/>
          </p:cNvGraphicFramePr>
          <p:nvPr>
            <p:extLst>
              <p:ext uri="{D42A27DB-BD31-4B8C-83A1-F6EECF244321}">
                <p14:modId xmlns:p14="http://schemas.microsoft.com/office/powerpoint/2010/main" val="3558626828"/>
              </p:ext>
            </p:extLst>
          </p:nvPr>
        </p:nvGraphicFramePr>
        <p:xfrm>
          <a:off x="5544820" y="5373688"/>
          <a:ext cx="287338" cy="398462"/>
        </p:xfrm>
        <a:graphic>
          <a:graphicData uri="http://schemas.openxmlformats.org/presentationml/2006/ole">
            <mc:AlternateContent xmlns:mc="http://schemas.openxmlformats.org/markup-compatibility/2006">
              <mc:Choice xmlns:v="urn:schemas-microsoft-com:vml" Requires="v">
                <p:oleObj name="Equation" r:id="rId6" imgW="164880" imgH="228600" progId="Equation.DSMT4">
                  <p:embed/>
                </p:oleObj>
              </mc:Choice>
              <mc:Fallback>
                <p:oleObj name="Equation" r:id="rId6" imgW="164880" imgH="228600" progId="Equation.DSMT4">
                  <p:embed/>
                  <p:pic>
                    <p:nvPicPr>
                      <p:cNvPr id="5" name="Object 4">
                        <a:extLst>
                          <a:ext uri="{FF2B5EF4-FFF2-40B4-BE49-F238E27FC236}">
                            <a16:creationId xmlns:a16="http://schemas.microsoft.com/office/drawing/2014/main" id="{B0BE8FD3-D0D5-E901-9BB5-5F9009260361}"/>
                          </a:ext>
                        </a:extLst>
                      </p:cNvPr>
                      <p:cNvPicPr/>
                      <p:nvPr/>
                    </p:nvPicPr>
                    <p:blipFill>
                      <a:blip r:embed="rId7"/>
                      <a:stretch>
                        <a:fillRect/>
                      </a:stretch>
                    </p:blipFill>
                    <p:spPr>
                      <a:xfrm>
                        <a:off x="5544820" y="5373688"/>
                        <a:ext cx="287338" cy="398462"/>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65B55FA7-0D13-C7C8-ADDD-047DD8780D05}"/>
              </a:ext>
            </a:extLst>
          </p:cNvPr>
          <p:cNvGraphicFramePr>
            <a:graphicFrameLocks noChangeAspect="1"/>
          </p:cNvGraphicFramePr>
          <p:nvPr>
            <p:extLst>
              <p:ext uri="{D42A27DB-BD31-4B8C-83A1-F6EECF244321}">
                <p14:modId xmlns:p14="http://schemas.microsoft.com/office/powerpoint/2010/main" val="2200762212"/>
              </p:ext>
            </p:extLst>
          </p:nvPr>
        </p:nvGraphicFramePr>
        <p:xfrm>
          <a:off x="8234363" y="5573713"/>
          <a:ext cx="331787" cy="398462"/>
        </p:xfrm>
        <a:graphic>
          <a:graphicData uri="http://schemas.openxmlformats.org/presentationml/2006/ole">
            <mc:AlternateContent xmlns:mc="http://schemas.openxmlformats.org/markup-compatibility/2006">
              <mc:Choice xmlns:v="urn:schemas-microsoft-com:vml" Requires="v">
                <p:oleObj name="Equation" r:id="rId8" imgW="190440" imgH="228600" progId="Equation.DSMT4">
                  <p:embed/>
                </p:oleObj>
              </mc:Choice>
              <mc:Fallback>
                <p:oleObj name="Equation" r:id="rId8" imgW="190440" imgH="228600" progId="Equation.DSMT4">
                  <p:embed/>
                  <p:pic>
                    <p:nvPicPr>
                      <p:cNvPr id="16" name="Object 15">
                        <a:extLst>
                          <a:ext uri="{FF2B5EF4-FFF2-40B4-BE49-F238E27FC236}">
                            <a16:creationId xmlns:a16="http://schemas.microsoft.com/office/drawing/2014/main" id="{65B55FA7-0D13-C7C8-ADDD-047DD8780D05}"/>
                          </a:ext>
                        </a:extLst>
                      </p:cNvPr>
                      <p:cNvPicPr/>
                      <p:nvPr/>
                    </p:nvPicPr>
                    <p:blipFill>
                      <a:blip r:embed="rId9"/>
                      <a:stretch>
                        <a:fillRect/>
                      </a:stretch>
                    </p:blipFill>
                    <p:spPr>
                      <a:xfrm>
                        <a:off x="8234363" y="5573713"/>
                        <a:ext cx="331787" cy="398462"/>
                      </a:xfrm>
                      <a:prstGeom prst="rect">
                        <a:avLst/>
                      </a:prstGeom>
                    </p:spPr>
                  </p:pic>
                </p:oleObj>
              </mc:Fallback>
            </mc:AlternateContent>
          </a:graphicData>
        </a:graphic>
      </p:graphicFrame>
      <p:grpSp>
        <p:nvGrpSpPr>
          <p:cNvPr id="17" name="Group 16">
            <a:extLst>
              <a:ext uri="{FF2B5EF4-FFF2-40B4-BE49-F238E27FC236}">
                <a16:creationId xmlns:a16="http://schemas.microsoft.com/office/drawing/2014/main" id="{B8300FA6-E6B2-5BCE-6405-8CD26E7D2AE0}"/>
              </a:ext>
            </a:extLst>
          </p:cNvPr>
          <p:cNvGrpSpPr/>
          <p:nvPr/>
        </p:nvGrpSpPr>
        <p:grpSpPr>
          <a:xfrm>
            <a:off x="611188" y="1936939"/>
            <a:ext cx="5936236" cy="3218249"/>
            <a:chOff x="2849563" y="1936939"/>
            <a:chExt cx="5936236" cy="3218249"/>
          </a:xfrm>
        </p:grpSpPr>
        <p:graphicFrame>
          <p:nvGraphicFramePr>
            <p:cNvPr id="18" name="Object 17">
              <a:extLst>
                <a:ext uri="{FF2B5EF4-FFF2-40B4-BE49-F238E27FC236}">
                  <a16:creationId xmlns:a16="http://schemas.microsoft.com/office/drawing/2014/main" id="{16769FBC-5C21-B10E-CC62-9C672D2DD7BD}"/>
                </a:ext>
              </a:extLst>
            </p:cNvPr>
            <p:cNvGraphicFramePr>
              <a:graphicFrameLocks noChangeAspect="1"/>
            </p:cNvGraphicFramePr>
            <p:nvPr>
              <p:extLst>
                <p:ext uri="{D42A27DB-BD31-4B8C-83A1-F6EECF244321}">
                  <p14:modId xmlns:p14="http://schemas.microsoft.com/office/powerpoint/2010/main" val="1322260006"/>
                </p:ext>
              </p:extLst>
            </p:nvPr>
          </p:nvGraphicFramePr>
          <p:xfrm>
            <a:off x="2849563" y="2519363"/>
            <a:ext cx="3446462" cy="1219200"/>
          </p:xfrm>
          <a:graphic>
            <a:graphicData uri="http://schemas.openxmlformats.org/presentationml/2006/ole">
              <mc:AlternateContent xmlns:mc="http://schemas.openxmlformats.org/markup-compatibility/2006">
                <mc:Choice xmlns:v="urn:schemas-microsoft-com:vml" Requires="v">
                  <p:oleObj name="Equation" r:id="rId10" imgW="825480" imgH="291960" progId="Equation.DSMT4">
                    <p:embed/>
                  </p:oleObj>
                </mc:Choice>
                <mc:Fallback>
                  <p:oleObj name="Equation" r:id="rId10" imgW="825480" imgH="291960" progId="Equation.DSMT4">
                    <p:embed/>
                    <p:pic>
                      <p:nvPicPr>
                        <p:cNvPr id="18" name="Object 17">
                          <a:extLst>
                            <a:ext uri="{FF2B5EF4-FFF2-40B4-BE49-F238E27FC236}">
                              <a16:creationId xmlns:a16="http://schemas.microsoft.com/office/drawing/2014/main" id="{16769FBC-5C21-B10E-CC62-9C672D2DD7BD}"/>
                            </a:ext>
                          </a:extLst>
                        </p:cNvPr>
                        <p:cNvPicPr/>
                        <p:nvPr/>
                      </p:nvPicPr>
                      <p:blipFill>
                        <a:blip r:embed="rId11"/>
                        <a:stretch>
                          <a:fillRect/>
                        </a:stretch>
                      </p:blipFill>
                      <p:spPr>
                        <a:xfrm>
                          <a:off x="2849563" y="2519363"/>
                          <a:ext cx="3446462" cy="1219200"/>
                        </a:xfrm>
                        <a:prstGeom prst="rect">
                          <a:avLst/>
                        </a:prstGeom>
                      </p:spPr>
                    </p:pic>
                  </p:oleObj>
                </mc:Fallback>
              </mc:AlternateContent>
            </a:graphicData>
          </a:graphic>
        </p:graphicFrame>
        <p:sp>
          <p:nvSpPr>
            <p:cNvPr id="19" name="TextBox 18">
              <a:extLst>
                <a:ext uri="{FF2B5EF4-FFF2-40B4-BE49-F238E27FC236}">
                  <a16:creationId xmlns:a16="http://schemas.microsoft.com/office/drawing/2014/main" id="{1341486E-6569-57F9-651C-947C068C4B5A}"/>
                </a:ext>
              </a:extLst>
            </p:cNvPr>
            <p:cNvSpPr txBox="1"/>
            <p:nvPr/>
          </p:nvSpPr>
          <p:spPr>
            <a:xfrm>
              <a:off x="3899535" y="1936939"/>
              <a:ext cx="4886264" cy="584775"/>
            </a:xfrm>
            <a:prstGeom prst="rect">
              <a:avLst/>
            </a:prstGeom>
            <a:noFill/>
          </p:spPr>
          <p:txBody>
            <a:bodyPr wrap="square">
              <a:spAutoFit/>
            </a:bodyPr>
            <a:lstStyle/>
            <a:p>
              <a:pPr algn="ctr"/>
              <a:r>
                <a:rPr lang="el-GR" sz="3200" b="0" i="0" dirty="0">
                  <a:solidFill>
                    <a:srgbClr val="FF0000"/>
                  </a:solidFill>
                  <a:effectLst/>
                  <a:latin typeface="Roboto" panose="02000000000000000000" pitchFamily="2" charset="0"/>
                </a:rPr>
                <a:t>Σ</a:t>
              </a:r>
              <a:r>
                <a:rPr lang="en-US" sz="3200" dirty="0">
                  <a:solidFill>
                    <a:srgbClr val="FF0000"/>
                  </a:solidFill>
                </a:rPr>
                <a:t>Resource – </a:t>
              </a:r>
              <a:r>
                <a:rPr lang="el-GR" sz="3200" b="0" i="0" dirty="0">
                  <a:solidFill>
                    <a:srgbClr val="FF0000"/>
                  </a:solidFill>
                  <a:effectLst/>
                  <a:latin typeface="Roboto" panose="02000000000000000000" pitchFamily="2" charset="0"/>
                </a:rPr>
                <a:t>Σ</a:t>
              </a:r>
              <a:r>
                <a:rPr lang="en-US" sz="3200" dirty="0">
                  <a:solidFill>
                    <a:srgbClr val="FF0000"/>
                  </a:solidFill>
                </a:rPr>
                <a:t>“happiness”</a:t>
              </a:r>
            </a:p>
          </p:txBody>
        </p:sp>
        <p:sp>
          <p:nvSpPr>
            <p:cNvPr id="20" name="TextBox 19">
              <a:extLst>
                <a:ext uri="{FF2B5EF4-FFF2-40B4-BE49-F238E27FC236}">
                  <a16:creationId xmlns:a16="http://schemas.microsoft.com/office/drawing/2014/main" id="{7B1F1822-4F9B-7C59-C9A3-7FFECF18125E}"/>
                </a:ext>
              </a:extLst>
            </p:cNvPr>
            <p:cNvSpPr txBox="1"/>
            <p:nvPr/>
          </p:nvSpPr>
          <p:spPr>
            <a:xfrm>
              <a:off x="3317725" y="4570413"/>
              <a:ext cx="3362637" cy="584775"/>
            </a:xfrm>
            <a:prstGeom prst="rect">
              <a:avLst/>
            </a:prstGeom>
            <a:noFill/>
          </p:spPr>
          <p:txBody>
            <a:bodyPr wrap="square">
              <a:spAutoFit/>
            </a:bodyPr>
            <a:lstStyle/>
            <a:p>
              <a:pPr algn="ctr"/>
              <a:r>
                <a:rPr lang="en-US" sz="3200" dirty="0">
                  <a:solidFill>
                    <a:srgbClr val="0000FF"/>
                  </a:solidFill>
                </a:rPr>
                <a:t>A vector (</a:t>
              </a:r>
              <a:r>
                <a:rPr lang="en-US" sz="3200" i="1" dirty="0">
                  <a:solidFill>
                    <a:srgbClr val="0000FF"/>
                  </a:solidFill>
                  <a:latin typeface="Times New Roman" panose="02020603050405020304" pitchFamily="18" charset="0"/>
                  <a:cs typeface="Times New Roman" panose="02020603050405020304" pitchFamily="18" charset="0"/>
                </a:rPr>
                <a:t>x</a:t>
              </a:r>
              <a:r>
                <a:rPr lang="en-US" sz="3200" baseline="-25000" dirty="0">
                  <a:solidFill>
                    <a:srgbClr val="0000FF"/>
                  </a:solidFill>
                  <a:latin typeface="Times New Roman" panose="02020603050405020304" pitchFamily="18" charset="0"/>
                  <a:cs typeface="Times New Roman" panose="02020603050405020304" pitchFamily="18" charset="0"/>
                </a:rPr>
                <a:t>1</a:t>
              </a:r>
              <a:r>
                <a:rPr lang="en-US" sz="3200" dirty="0">
                  <a:solidFill>
                    <a:srgbClr val="0000FF"/>
                  </a:solidFill>
                </a:rPr>
                <a:t>, </a:t>
              </a:r>
              <a:r>
                <a:rPr lang="en-US" sz="3200" i="1" dirty="0">
                  <a:solidFill>
                    <a:srgbClr val="0000FF"/>
                  </a:solidFill>
                  <a:latin typeface="Times New Roman" panose="02020603050405020304" pitchFamily="18" charset="0"/>
                  <a:cs typeface="Times New Roman" panose="02020603050405020304" pitchFamily="18" charset="0"/>
                </a:rPr>
                <a:t>x</a:t>
              </a:r>
              <a:r>
                <a:rPr lang="en-US" sz="3200" baseline="-25000" dirty="0">
                  <a:solidFill>
                    <a:srgbClr val="0000FF"/>
                  </a:solidFill>
                  <a:latin typeface="Times New Roman" panose="02020603050405020304" pitchFamily="18" charset="0"/>
                  <a:cs typeface="Times New Roman" panose="02020603050405020304" pitchFamily="18" charset="0"/>
                </a:rPr>
                <a:t>2</a:t>
              </a:r>
              <a:r>
                <a:rPr lang="en-US" sz="3200" dirty="0">
                  <a:solidFill>
                    <a:srgbClr val="0000FF"/>
                  </a:solidFill>
                </a:rPr>
                <a:t>, …)</a:t>
              </a:r>
            </a:p>
          </p:txBody>
        </p:sp>
        <p:sp>
          <p:nvSpPr>
            <p:cNvPr id="21" name="TextBox 20">
              <a:extLst>
                <a:ext uri="{FF2B5EF4-FFF2-40B4-BE49-F238E27FC236}">
                  <a16:creationId xmlns:a16="http://schemas.microsoft.com/office/drawing/2014/main" id="{1D2B59CF-A640-AE64-66E4-B4ED303E4668}"/>
                </a:ext>
              </a:extLst>
            </p:cNvPr>
            <p:cNvSpPr txBox="1"/>
            <p:nvPr/>
          </p:nvSpPr>
          <p:spPr>
            <a:xfrm>
              <a:off x="3600450" y="3440461"/>
              <a:ext cx="3663008" cy="1077218"/>
            </a:xfrm>
            <a:prstGeom prst="rect">
              <a:avLst/>
            </a:prstGeom>
            <a:noFill/>
          </p:spPr>
          <p:txBody>
            <a:bodyPr wrap="square">
              <a:spAutoFit/>
            </a:bodyPr>
            <a:lstStyle/>
            <a:p>
              <a:pPr algn="ctr"/>
              <a:r>
                <a:rPr lang="en-US" sz="3200" dirty="0">
                  <a:solidFill>
                    <a:srgbClr val="FF00FF"/>
                  </a:solidFill>
                </a:rPr>
                <a:t>A high-</a:t>
              </a:r>
            </a:p>
            <a:p>
              <a:pPr algn="ctr"/>
              <a:r>
                <a:rPr lang="en-US" sz="3200" dirty="0">
                  <a:solidFill>
                    <a:srgbClr val="FF00FF"/>
                  </a:solidFill>
                </a:rPr>
                <a:t>dimensional region</a:t>
              </a:r>
            </a:p>
          </p:txBody>
        </p:sp>
        <p:cxnSp>
          <p:nvCxnSpPr>
            <p:cNvPr id="22" name="Straight Arrow Connector 21">
              <a:extLst>
                <a:ext uri="{FF2B5EF4-FFF2-40B4-BE49-F238E27FC236}">
                  <a16:creationId xmlns:a16="http://schemas.microsoft.com/office/drawing/2014/main" id="{4C8CA1CE-A296-946E-6324-F00936E3C1DA}"/>
                </a:ext>
              </a:extLst>
            </p:cNvPr>
            <p:cNvCxnSpPr>
              <a:cxnSpLocks/>
            </p:cNvCxnSpPr>
            <p:nvPr/>
          </p:nvCxnSpPr>
          <p:spPr>
            <a:xfrm>
              <a:off x="5124450" y="2446020"/>
              <a:ext cx="0" cy="22860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CE183DF4-D21E-01EC-8B55-60325DBCC022}"/>
                </a:ext>
              </a:extLst>
            </p:cNvPr>
            <p:cNvCxnSpPr>
              <a:cxnSpLocks/>
            </p:cNvCxnSpPr>
            <p:nvPr/>
          </p:nvCxnSpPr>
          <p:spPr>
            <a:xfrm flipH="1" flipV="1">
              <a:off x="4391915" y="3494723"/>
              <a:ext cx="377253" cy="207327"/>
            </a:xfrm>
            <a:prstGeom prst="straightConnector1">
              <a:avLst/>
            </a:prstGeom>
            <a:ln>
              <a:solidFill>
                <a:srgbClr val="FF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0957F499-5A97-24CB-D412-C7C8357CF442}"/>
                </a:ext>
              </a:extLst>
            </p:cNvPr>
            <p:cNvCxnSpPr>
              <a:cxnSpLocks/>
            </p:cNvCxnSpPr>
            <p:nvPr/>
          </p:nvCxnSpPr>
          <p:spPr>
            <a:xfrm flipV="1">
              <a:off x="3600450" y="3702050"/>
              <a:ext cx="0" cy="916563"/>
            </a:xfrm>
            <a:prstGeom prst="straightConnector1">
              <a:avLst/>
            </a:prstGeom>
            <a:ln>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326773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D182FA3-8636-0E6B-0D33-79F68D619D60}"/>
              </a:ext>
            </a:extLst>
          </p:cNvPr>
          <p:cNvSpPr/>
          <p:nvPr/>
        </p:nvSpPr>
        <p:spPr>
          <a:xfrm>
            <a:off x="7200900" y="5341620"/>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36</a:t>
            </a:fld>
            <a:endParaRPr lang="en" sz="1600" dirty="0">
              <a:solidFill>
                <a:srgbClr val="888888"/>
              </a:solidFill>
              <a:latin typeface="Arial"/>
              <a:ea typeface="Arial"/>
              <a:cs typeface="Arial"/>
              <a:sym typeface="Arial"/>
            </a:endParaRPr>
          </a:p>
        </p:txBody>
      </p:sp>
      <p:sp>
        <p:nvSpPr>
          <p:cNvPr id="4" name="Google Shape;136;p26">
            <a:extLst>
              <a:ext uri="{FF2B5EF4-FFF2-40B4-BE49-F238E27FC236}">
                <a16:creationId xmlns:a16="http://schemas.microsoft.com/office/drawing/2014/main" id="{01F40647-7D9E-1242-C1F3-99C7A84CAC1A}"/>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Teaching demo: Optimization</a:t>
            </a:r>
            <a:br>
              <a:rPr lang="en-US" sz="5400" dirty="0"/>
            </a:br>
            <a:endParaRPr lang="en-US" sz="2800" dirty="0"/>
          </a:p>
          <a:p>
            <a:pPr marL="342900">
              <a:spcBef>
                <a:spcPts val="0"/>
              </a:spcBef>
              <a:spcAft>
                <a:spcPts val="600"/>
              </a:spcAft>
              <a:buSzPts val="3200"/>
            </a:pPr>
            <a:r>
              <a:rPr lang="en-US" dirty="0"/>
              <a:t>A framework for guiding/making decisions</a:t>
            </a:r>
          </a:p>
          <a:p>
            <a:pPr marL="342900">
              <a:spcBef>
                <a:spcPts val="0"/>
              </a:spcBef>
              <a:buSzPts val="3200"/>
            </a:pPr>
            <a:endParaRPr lang="en-US" dirty="0"/>
          </a:p>
        </p:txBody>
      </p:sp>
      <p:pic>
        <p:nvPicPr>
          <p:cNvPr id="39938" name="Picture 2" descr="Figure contains an axes object. The axes object contains an object of type surface.">
            <a:extLst>
              <a:ext uri="{FF2B5EF4-FFF2-40B4-BE49-F238E27FC236}">
                <a16:creationId xmlns:a16="http://schemas.microsoft.com/office/drawing/2014/main" id="{DB2DAA8E-9590-CB6E-E092-09D8658470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82" t="6901" r="17097" b="6030"/>
          <a:stretch/>
        </p:blipFill>
        <p:spPr bwMode="auto">
          <a:xfrm>
            <a:off x="4918391" y="2519363"/>
            <a:ext cx="3958909" cy="348321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4E256F7-0448-3B5F-6EC8-F3E9816D5217}"/>
              </a:ext>
            </a:extLst>
          </p:cNvPr>
          <p:cNvSpPr txBox="1"/>
          <p:nvPr/>
        </p:nvSpPr>
        <p:spPr>
          <a:xfrm>
            <a:off x="381510" y="6004042"/>
            <a:ext cx="8380980" cy="584775"/>
          </a:xfrm>
          <a:prstGeom prst="rect">
            <a:avLst/>
          </a:prstGeom>
          <a:noFill/>
        </p:spPr>
        <p:txBody>
          <a:bodyPr wrap="square">
            <a:spAutoFit/>
          </a:bodyPr>
          <a:lstStyle/>
          <a:p>
            <a:pPr marL="342900" algn="ctr">
              <a:spcBef>
                <a:spcPts val="0"/>
              </a:spcBef>
              <a:buSzPts val="3200"/>
            </a:pPr>
            <a:r>
              <a:rPr lang="en-US" sz="3200" dirty="0"/>
              <a:t>Does “helping others” lead to a “better world”?</a:t>
            </a:r>
            <a:endParaRPr lang="en-US" sz="2800" dirty="0"/>
          </a:p>
        </p:txBody>
      </p:sp>
      <p:graphicFrame>
        <p:nvGraphicFramePr>
          <p:cNvPr id="3" name="Object 2">
            <a:extLst>
              <a:ext uri="{FF2B5EF4-FFF2-40B4-BE49-F238E27FC236}">
                <a16:creationId xmlns:a16="http://schemas.microsoft.com/office/drawing/2014/main" id="{4B4ED362-4F40-490A-C9B8-278A8DB6F21C}"/>
              </a:ext>
            </a:extLst>
          </p:cNvPr>
          <p:cNvGraphicFramePr>
            <a:graphicFrameLocks noChangeAspect="1"/>
          </p:cNvGraphicFramePr>
          <p:nvPr/>
        </p:nvGraphicFramePr>
        <p:xfrm>
          <a:off x="4918391" y="2634622"/>
          <a:ext cx="619125" cy="354013"/>
        </p:xfrm>
        <a:graphic>
          <a:graphicData uri="http://schemas.openxmlformats.org/presentationml/2006/ole">
            <mc:AlternateContent xmlns:mc="http://schemas.openxmlformats.org/markup-compatibility/2006">
              <mc:Choice xmlns:v="urn:schemas-microsoft-com:vml" Requires="v">
                <p:oleObj name="Equation" r:id="rId4" imgW="355320" imgH="203040" progId="Equation.DSMT4">
                  <p:embed/>
                </p:oleObj>
              </mc:Choice>
              <mc:Fallback>
                <p:oleObj name="Equation" r:id="rId4" imgW="355320" imgH="203040" progId="Equation.DSMT4">
                  <p:embed/>
                  <p:pic>
                    <p:nvPicPr>
                      <p:cNvPr id="3" name="Object 2">
                        <a:extLst>
                          <a:ext uri="{FF2B5EF4-FFF2-40B4-BE49-F238E27FC236}">
                            <a16:creationId xmlns:a16="http://schemas.microsoft.com/office/drawing/2014/main" id="{4B4ED362-4F40-490A-C9B8-278A8DB6F21C}"/>
                          </a:ext>
                        </a:extLst>
                      </p:cNvPr>
                      <p:cNvPicPr/>
                      <p:nvPr/>
                    </p:nvPicPr>
                    <p:blipFill>
                      <a:blip r:embed="rId5"/>
                      <a:stretch>
                        <a:fillRect/>
                      </a:stretch>
                    </p:blipFill>
                    <p:spPr>
                      <a:xfrm>
                        <a:off x="4918391" y="2634622"/>
                        <a:ext cx="619125" cy="354013"/>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B0BE8FD3-D0D5-E901-9BB5-5F9009260361}"/>
              </a:ext>
            </a:extLst>
          </p:cNvPr>
          <p:cNvGraphicFramePr>
            <a:graphicFrameLocks noChangeAspect="1"/>
          </p:cNvGraphicFramePr>
          <p:nvPr/>
        </p:nvGraphicFramePr>
        <p:xfrm>
          <a:off x="5544820" y="5373688"/>
          <a:ext cx="287338" cy="398462"/>
        </p:xfrm>
        <a:graphic>
          <a:graphicData uri="http://schemas.openxmlformats.org/presentationml/2006/ole">
            <mc:AlternateContent xmlns:mc="http://schemas.openxmlformats.org/markup-compatibility/2006">
              <mc:Choice xmlns:v="urn:schemas-microsoft-com:vml" Requires="v">
                <p:oleObj name="Equation" r:id="rId6" imgW="164880" imgH="228600" progId="Equation.DSMT4">
                  <p:embed/>
                </p:oleObj>
              </mc:Choice>
              <mc:Fallback>
                <p:oleObj name="Equation" r:id="rId6" imgW="164880" imgH="228600" progId="Equation.DSMT4">
                  <p:embed/>
                  <p:pic>
                    <p:nvPicPr>
                      <p:cNvPr id="5" name="Object 4">
                        <a:extLst>
                          <a:ext uri="{FF2B5EF4-FFF2-40B4-BE49-F238E27FC236}">
                            <a16:creationId xmlns:a16="http://schemas.microsoft.com/office/drawing/2014/main" id="{B0BE8FD3-D0D5-E901-9BB5-5F9009260361}"/>
                          </a:ext>
                        </a:extLst>
                      </p:cNvPr>
                      <p:cNvPicPr/>
                      <p:nvPr/>
                    </p:nvPicPr>
                    <p:blipFill>
                      <a:blip r:embed="rId7"/>
                      <a:stretch>
                        <a:fillRect/>
                      </a:stretch>
                    </p:blipFill>
                    <p:spPr>
                      <a:xfrm>
                        <a:off x="5544820" y="5373688"/>
                        <a:ext cx="287338" cy="398462"/>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65B55FA7-0D13-C7C8-ADDD-047DD8780D05}"/>
              </a:ext>
            </a:extLst>
          </p:cNvPr>
          <p:cNvGraphicFramePr>
            <a:graphicFrameLocks noChangeAspect="1"/>
          </p:cNvGraphicFramePr>
          <p:nvPr/>
        </p:nvGraphicFramePr>
        <p:xfrm>
          <a:off x="8234363" y="5573713"/>
          <a:ext cx="331787" cy="398462"/>
        </p:xfrm>
        <a:graphic>
          <a:graphicData uri="http://schemas.openxmlformats.org/presentationml/2006/ole">
            <mc:AlternateContent xmlns:mc="http://schemas.openxmlformats.org/markup-compatibility/2006">
              <mc:Choice xmlns:v="urn:schemas-microsoft-com:vml" Requires="v">
                <p:oleObj name="Equation" r:id="rId8" imgW="190440" imgH="228600" progId="Equation.DSMT4">
                  <p:embed/>
                </p:oleObj>
              </mc:Choice>
              <mc:Fallback>
                <p:oleObj name="Equation" r:id="rId8" imgW="190440" imgH="228600" progId="Equation.DSMT4">
                  <p:embed/>
                  <p:pic>
                    <p:nvPicPr>
                      <p:cNvPr id="16" name="Object 15">
                        <a:extLst>
                          <a:ext uri="{FF2B5EF4-FFF2-40B4-BE49-F238E27FC236}">
                            <a16:creationId xmlns:a16="http://schemas.microsoft.com/office/drawing/2014/main" id="{65B55FA7-0D13-C7C8-ADDD-047DD8780D05}"/>
                          </a:ext>
                        </a:extLst>
                      </p:cNvPr>
                      <p:cNvPicPr/>
                      <p:nvPr/>
                    </p:nvPicPr>
                    <p:blipFill>
                      <a:blip r:embed="rId9"/>
                      <a:stretch>
                        <a:fillRect/>
                      </a:stretch>
                    </p:blipFill>
                    <p:spPr>
                      <a:xfrm>
                        <a:off x="8234363" y="5573713"/>
                        <a:ext cx="331787" cy="398462"/>
                      </a:xfrm>
                      <a:prstGeom prst="rect">
                        <a:avLst/>
                      </a:prstGeom>
                    </p:spPr>
                  </p:pic>
                </p:oleObj>
              </mc:Fallback>
            </mc:AlternateContent>
          </a:graphicData>
        </a:graphic>
      </p:graphicFrame>
      <p:graphicFrame>
        <p:nvGraphicFramePr>
          <p:cNvPr id="18" name="Object 17">
            <a:extLst>
              <a:ext uri="{FF2B5EF4-FFF2-40B4-BE49-F238E27FC236}">
                <a16:creationId xmlns:a16="http://schemas.microsoft.com/office/drawing/2014/main" id="{442935D1-6947-FDFA-2EFC-9B4FA15E3B49}"/>
              </a:ext>
            </a:extLst>
          </p:cNvPr>
          <p:cNvGraphicFramePr>
            <a:graphicFrameLocks noChangeAspect="1"/>
          </p:cNvGraphicFramePr>
          <p:nvPr>
            <p:extLst>
              <p:ext uri="{D42A27DB-BD31-4B8C-83A1-F6EECF244321}">
                <p14:modId xmlns:p14="http://schemas.microsoft.com/office/powerpoint/2010/main" val="1366082828"/>
              </p:ext>
            </p:extLst>
          </p:nvPr>
        </p:nvGraphicFramePr>
        <p:xfrm>
          <a:off x="1253467" y="5299420"/>
          <a:ext cx="3167998" cy="668167"/>
        </p:xfrm>
        <a:graphic>
          <a:graphicData uri="http://schemas.openxmlformats.org/presentationml/2006/ole">
            <mc:AlternateContent xmlns:mc="http://schemas.openxmlformats.org/markup-compatibility/2006">
              <mc:Choice xmlns:v="urn:schemas-microsoft-com:vml" Requires="v">
                <p:oleObj name="Equation" r:id="rId10" imgW="1143000" imgH="241200" progId="Equation.DSMT4">
                  <p:embed/>
                </p:oleObj>
              </mc:Choice>
              <mc:Fallback>
                <p:oleObj name="Equation" r:id="rId10" imgW="1143000" imgH="241200" progId="Equation.DSMT4">
                  <p:embed/>
                  <p:pic>
                    <p:nvPicPr>
                      <p:cNvPr id="18" name="Object 17">
                        <a:extLst>
                          <a:ext uri="{FF2B5EF4-FFF2-40B4-BE49-F238E27FC236}">
                            <a16:creationId xmlns:a16="http://schemas.microsoft.com/office/drawing/2014/main" id="{442935D1-6947-FDFA-2EFC-9B4FA15E3B49}"/>
                          </a:ext>
                        </a:extLst>
                      </p:cNvPr>
                      <p:cNvPicPr/>
                      <p:nvPr/>
                    </p:nvPicPr>
                    <p:blipFill>
                      <a:blip r:embed="rId11"/>
                      <a:stretch>
                        <a:fillRect/>
                      </a:stretch>
                    </p:blipFill>
                    <p:spPr>
                      <a:xfrm>
                        <a:off x="1253467" y="5299420"/>
                        <a:ext cx="3167998" cy="668167"/>
                      </a:xfrm>
                      <a:prstGeom prst="rect">
                        <a:avLst/>
                      </a:prstGeom>
                      <a:ln w="38100">
                        <a:solidFill>
                          <a:schemeClr val="tx1"/>
                        </a:solidFill>
                      </a:ln>
                    </p:spPr>
                  </p:pic>
                </p:oleObj>
              </mc:Fallback>
            </mc:AlternateContent>
          </a:graphicData>
        </a:graphic>
      </p:graphicFrame>
      <p:grpSp>
        <p:nvGrpSpPr>
          <p:cNvPr id="17" name="Group 16">
            <a:extLst>
              <a:ext uri="{FF2B5EF4-FFF2-40B4-BE49-F238E27FC236}">
                <a16:creationId xmlns:a16="http://schemas.microsoft.com/office/drawing/2014/main" id="{D06908E1-F7BE-E521-5F8C-314FCF2E8FEB}"/>
              </a:ext>
            </a:extLst>
          </p:cNvPr>
          <p:cNvGrpSpPr/>
          <p:nvPr/>
        </p:nvGrpSpPr>
        <p:grpSpPr>
          <a:xfrm>
            <a:off x="611188" y="1936939"/>
            <a:ext cx="5936236" cy="3218249"/>
            <a:chOff x="2849563" y="1936939"/>
            <a:chExt cx="5936236" cy="3218249"/>
          </a:xfrm>
        </p:grpSpPr>
        <p:graphicFrame>
          <p:nvGraphicFramePr>
            <p:cNvPr id="19" name="Object 18">
              <a:extLst>
                <a:ext uri="{FF2B5EF4-FFF2-40B4-BE49-F238E27FC236}">
                  <a16:creationId xmlns:a16="http://schemas.microsoft.com/office/drawing/2014/main" id="{687C70BB-1547-CC87-8295-D498A87DDF65}"/>
                </a:ext>
              </a:extLst>
            </p:cNvPr>
            <p:cNvGraphicFramePr>
              <a:graphicFrameLocks noChangeAspect="1"/>
            </p:cNvGraphicFramePr>
            <p:nvPr>
              <p:extLst>
                <p:ext uri="{D42A27DB-BD31-4B8C-83A1-F6EECF244321}">
                  <p14:modId xmlns:p14="http://schemas.microsoft.com/office/powerpoint/2010/main" val="1322260006"/>
                </p:ext>
              </p:extLst>
            </p:nvPr>
          </p:nvGraphicFramePr>
          <p:xfrm>
            <a:off x="2849563" y="2519363"/>
            <a:ext cx="3446462" cy="1219200"/>
          </p:xfrm>
          <a:graphic>
            <a:graphicData uri="http://schemas.openxmlformats.org/presentationml/2006/ole">
              <mc:AlternateContent xmlns:mc="http://schemas.openxmlformats.org/markup-compatibility/2006">
                <mc:Choice xmlns:v="urn:schemas-microsoft-com:vml" Requires="v">
                  <p:oleObj name="Equation" r:id="rId12" imgW="825480" imgH="291960" progId="Equation.DSMT4">
                    <p:embed/>
                  </p:oleObj>
                </mc:Choice>
                <mc:Fallback>
                  <p:oleObj name="Equation" r:id="rId12" imgW="825480" imgH="291960" progId="Equation.DSMT4">
                    <p:embed/>
                    <p:pic>
                      <p:nvPicPr>
                        <p:cNvPr id="19" name="Object 18">
                          <a:extLst>
                            <a:ext uri="{FF2B5EF4-FFF2-40B4-BE49-F238E27FC236}">
                              <a16:creationId xmlns:a16="http://schemas.microsoft.com/office/drawing/2014/main" id="{687C70BB-1547-CC87-8295-D498A87DDF65}"/>
                            </a:ext>
                          </a:extLst>
                        </p:cNvPr>
                        <p:cNvPicPr/>
                        <p:nvPr/>
                      </p:nvPicPr>
                      <p:blipFill>
                        <a:blip r:embed="rId13"/>
                        <a:stretch>
                          <a:fillRect/>
                        </a:stretch>
                      </p:blipFill>
                      <p:spPr>
                        <a:xfrm>
                          <a:off x="2849563" y="2519363"/>
                          <a:ext cx="3446462" cy="1219200"/>
                        </a:xfrm>
                        <a:prstGeom prst="rect">
                          <a:avLst/>
                        </a:prstGeom>
                      </p:spPr>
                    </p:pic>
                  </p:oleObj>
                </mc:Fallback>
              </mc:AlternateContent>
            </a:graphicData>
          </a:graphic>
        </p:graphicFrame>
        <p:sp>
          <p:nvSpPr>
            <p:cNvPr id="20" name="TextBox 19">
              <a:extLst>
                <a:ext uri="{FF2B5EF4-FFF2-40B4-BE49-F238E27FC236}">
                  <a16:creationId xmlns:a16="http://schemas.microsoft.com/office/drawing/2014/main" id="{A076A238-B6D6-1ECA-1F89-6CDF38988E1D}"/>
                </a:ext>
              </a:extLst>
            </p:cNvPr>
            <p:cNvSpPr txBox="1"/>
            <p:nvPr/>
          </p:nvSpPr>
          <p:spPr>
            <a:xfrm>
              <a:off x="3899535" y="1936939"/>
              <a:ext cx="4886264" cy="584775"/>
            </a:xfrm>
            <a:prstGeom prst="rect">
              <a:avLst/>
            </a:prstGeom>
            <a:noFill/>
          </p:spPr>
          <p:txBody>
            <a:bodyPr wrap="square">
              <a:spAutoFit/>
            </a:bodyPr>
            <a:lstStyle/>
            <a:p>
              <a:pPr algn="ctr"/>
              <a:r>
                <a:rPr lang="el-GR" sz="3200" b="0" i="0" dirty="0">
                  <a:solidFill>
                    <a:srgbClr val="FF0000"/>
                  </a:solidFill>
                  <a:effectLst/>
                  <a:latin typeface="Roboto" panose="02000000000000000000" pitchFamily="2" charset="0"/>
                </a:rPr>
                <a:t>Σ</a:t>
              </a:r>
              <a:r>
                <a:rPr lang="en-US" sz="3200" dirty="0">
                  <a:solidFill>
                    <a:srgbClr val="FF0000"/>
                  </a:solidFill>
                </a:rPr>
                <a:t>Resource – </a:t>
              </a:r>
              <a:r>
                <a:rPr lang="el-GR" sz="3200" b="0" i="0" dirty="0">
                  <a:solidFill>
                    <a:srgbClr val="FF0000"/>
                  </a:solidFill>
                  <a:effectLst/>
                  <a:latin typeface="Roboto" panose="02000000000000000000" pitchFamily="2" charset="0"/>
                </a:rPr>
                <a:t>Σ</a:t>
              </a:r>
              <a:r>
                <a:rPr lang="en-US" sz="3200" dirty="0">
                  <a:solidFill>
                    <a:srgbClr val="FF0000"/>
                  </a:solidFill>
                </a:rPr>
                <a:t>“happiness”</a:t>
              </a:r>
            </a:p>
          </p:txBody>
        </p:sp>
        <p:sp>
          <p:nvSpPr>
            <p:cNvPr id="21" name="TextBox 20">
              <a:extLst>
                <a:ext uri="{FF2B5EF4-FFF2-40B4-BE49-F238E27FC236}">
                  <a16:creationId xmlns:a16="http://schemas.microsoft.com/office/drawing/2014/main" id="{85CA6F22-150F-63B8-6FC4-185F87993C77}"/>
                </a:ext>
              </a:extLst>
            </p:cNvPr>
            <p:cNvSpPr txBox="1"/>
            <p:nvPr/>
          </p:nvSpPr>
          <p:spPr>
            <a:xfrm>
              <a:off x="3317725" y="4570413"/>
              <a:ext cx="3362637" cy="584775"/>
            </a:xfrm>
            <a:prstGeom prst="rect">
              <a:avLst/>
            </a:prstGeom>
            <a:noFill/>
          </p:spPr>
          <p:txBody>
            <a:bodyPr wrap="square">
              <a:spAutoFit/>
            </a:bodyPr>
            <a:lstStyle/>
            <a:p>
              <a:pPr algn="ctr"/>
              <a:r>
                <a:rPr lang="en-US" sz="3200" dirty="0">
                  <a:solidFill>
                    <a:srgbClr val="0000FF"/>
                  </a:solidFill>
                </a:rPr>
                <a:t>A vector (</a:t>
              </a:r>
              <a:r>
                <a:rPr lang="en-US" sz="3200" i="1" dirty="0">
                  <a:solidFill>
                    <a:srgbClr val="0000FF"/>
                  </a:solidFill>
                  <a:latin typeface="Times New Roman" panose="02020603050405020304" pitchFamily="18" charset="0"/>
                  <a:cs typeface="Times New Roman" panose="02020603050405020304" pitchFamily="18" charset="0"/>
                </a:rPr>
                <a:t>x</a:t>
              </a:r>
              <a:r>
                <a:rPr lang="en-US" sz="3200" baseline="-25000" dirty="0">
                  <a:solidFill>
                    <a:srgbClr val="0000FF"/>
                  </a:solidFill>
                  <a:latin typeface="Times New Roman" panose="02020603050405020304" pitchFamily="18" charset="0"/>
                  <a:cs typeface="Times New Roman" panose="02020603050405020304" pitchFamily="18" charset="0"/>
                </a:rPr>
                <a:t>1</a:t>
              </a:r>
              <a:r>
                <a:rPr lang="en-US" sz="3200" dirty="0">
                  <a:solidFill>
                    <a:srgbClr val="0000FF"/>
                  </a:solidFill>
                </a:rPr>
                <a:t>, </a:t>
              </a:r>
              <a:r>
                <a:rPr lang="en-US" sz="3200" i="1" dirty="0">
                  <a:solidFill>
                    <a:srgbClr val="0000FF"/>
                  </a:solidFill>
                  <a:latin typeface="Times New Roman" panose="02020603050405020304" pitchFamily="18" charset="0"/>
                  <a:cs typeface="Times New Roman" panose="02020603050405020304" pitchFamily="18" charset="0"/>
                </a:rPr>
                <a:t>x</a:t>
              </a:r>
              <a:r>
                <a:rPr lang="en-US" sz="3200" baseline="-25000" dirty="0">
                  <a:solidFill>
                    <a:srgbClr val="0000FF"/>
                  </a:solidFill>
                  <a:latin typeface="Times New Roman" panose="02020603050405020304" pitchFamily="18" charset="0"/>
                  <a:cs typeface="Times New Roman" panose="02020603050405020304" pitchFamily="18" charset="0"/>
                </a:rPr>
                <a:t>2</a:t>
              </a:r>
              <a:r>
                <a:rPr lang="en-US" sz="3200" dirty="0">
                  <a:solidFill>
                    <a:srgbClr val="0000FF"/>
                  </a:solidFill>
                </a:rPr>
                <a:t>, …)</a:t>
              </a:r>
            </a:p>
          </p:txBody>
        </p:sp>
        <p:sp>
          <p:nvSpPr>
            <p:cNvPr id="22" name="TextBox 21">
              <a:extLst>
                <a:ext uri="{FF2B5EF4-FFF2-40B4-BE49-F238E27FC236}">
                  <a16:creationId xmlns:a16="http://schemas.microsoft.com/office/drawing/2014/main" id="{955D30FC-0BAF-27B4-309D-D621AFF13D4A}"/>
                </a:ext>
              </a:extLst>
            </p:cNvPr>
            <p:cNvSpPr txBox="1"/>
            <p:nvPr/>
          </p:nvSpPr>
          <p:spPr>
            <a:xfrm>
              <a:off x="3600450" y="3440461"/>
              <a:ext cx="3663008" cy="1077218"/>
            </a:xfrm>
            <a:prstGeom prst="rect">
              <a:avLst/>
            </a:prstGeom>
            <a:noFill/>
          </p:spPr>
          <p:txBody>
            <a:bodyPr wrap="square">
              <a:spAutoFit/>
            </a:bodyPr>
            <a:lstStyle/>
            <a:p>
              <a:pPr algn="ctr"/>
              <a:r>
                <a:rPr lang="en-US" sz="3200" dirty="0">
                  <a:solidFill>
                    <a:srgbClr val="FF00FF"/>
                  </a:solidFill>
                </a:rPr>
                <a:t>A high-</a:t>
              </a:r>
            </a:p>
            <a:p>
              <a:pPr algn="ctr"/>
              <a:r>
                <a:rPr lang="en-US" sz="3200" dirty="0">
                  <a:solidFill>
                    <a:srgbClr val="FF00FF"/>
                  </a:solidFill>
                </a:rPr>
                <a:t>dimensional region</a:t>
              </a:r>
            </a:p>
          </p:txBody>
        </p:sp>
        <p:cxnSp>
          <p:nvCxnSpPr>
            <p:cNvPr id="23" name="Straight Arrow Connector 22">
              <a:extLst>
                <a:ext uri="{FF2B5EF4-FFF2-40B4-BE49-F238E27FC236}">
                  <a16:creationId xmlns:a16="http://schemas.microsoft.com/office/drawing/2014/main" id="{63C5ED47-97A6-91F5-EF94-2D64ECD770FB}"/>
                </a:ext>
              </a:extLst>
            </p:cNvPr>
            <p:cNvCxnSpPr>
              <a:cxnSpLocks/>
            </p:cNvCxnSpPr>
            <p:nvPr/>
          </p:nvCxnSpPr>
          <p:spPr>
            <a:xfrm>
              <a:off x="5124450" y="2446020"/>
              <a:ext cx="0" cy="22860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2E68DA7F-75A6-1273-FEE1-2FD5D2B991DB}"/>
                </a:ext>
              </a:extLst>
            </p:cNvPr>
            <p:cNvCxnSpPr>
              <a:cxnSpLocks/>
            </p:cNvCxnSpPr>
            <p:nvPr/>
          </p:nvCxnSpPr>
          <p:spPr>
            <a:xfrm flipH="1" flipV="1">
              <a:off x="4391915" y="3494723"/>
              <a:ext cx="377253" cy="207327"/>
            </a:xfrm>
            <a:prstGeom prst="straightConnector1">
              <a:avLst/>
            </a:prstGeom>
            <a:ln>
              <a:solidFill>
                <a:srgbClr val="FF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8BCACEF5-3434-F366-8474-96B94EB6E409}"/>
                </a:ext>
              </a:extLst>
            </p:cNvPr>
            <p:cNvCxnSpPr>
              <a:cxnSpLocks/>
            </p:cNvCxnSpPr>
            <p:nvPr/>
          </p:nvCxnSpPr>
          <p:spPr>
            <a:xfrm flipV="1">
              <a:off x="3600450" y="3702050"/>
              <a:ext cx="0" cy="916563"/>
            </a:xfrm>
            <a:prstGeom prst="straightConnector1">
              <a:avLst/>
            </a:prstGeom>
            <a:ln>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009602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D182FA3-8636-0E6B-0D33-79F68D619D60}"/>
              </a:ext>
            </a:extLst>
          </p:cNvPr>
          <p:cNvSpPr/>
          <p:nvPr/>
        </p:nvSpPr>
        <p:spPr>
          <a:xfrm>
            <a:off x="7200900" y="5341620"/>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37</a:t>
            </a:fld>
            <a:endParaRPr lang="en" sz="1600" dirty="0">
              <a:solidFill>
                <a:srgbClr val="888888"/>
              </a:solidFill>
              <a:latin typeface="Arial"/>
              <a:ea typeface="Arial"/>
              <a:cs typeface="Arial"/>
              <a:sym typeface="Arial"/>
            </a:endParaRPr>
          </a:p>
        </p:txBody>
      </p:sp>
      <p:sp>
        <p:nvSpPr>
          <p:cNvPr id="4" name="Google Shape;136;p26">
            <a:extLst>
              <a:ext uri="{FF2B5EF4-FFF2-40B4-BE49-F238E27FC236}">
                <a16:creationId xmlns:a16="http://schemas.microsoft.com/office/drawing/2014/main" id="{01F40647-7D9E-1242-C1F3-99C7A84CAC1A}"/>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Teaching demo: Optimization</a:t>
            </a:r>
            <a:br>
              <a:rPr lang="en-US" sz="5400" dirty="0"/>
            </a:br>
            <a:endParaRPr lang="en-US" sz="2800" dirty="0"/>
          </a:p>
          <a:p>
            <a:pPr marL="342900">
              <a:spcBef>
                <a:spcPts val="0"/>
              </a:spcBef>
              <a:spcAft>
                <a:spcPts val="600"/>
              </a:spcAft>
              <a:buSzPts val="3200"/>
            </a:pPr>
            <a:r>
              <a:rPr lang="en-US" dirty="0"/>
              <a:t>A framework for guiding/making decisions</a:t>
            </a:r>
          </a:p>
          <a:p>
            <a:pPr marL="342900">
              <a:spcBef>
                <a:spcPts val="0"/>
              </a:spcBef>
              <a:buSzPts val="3200"/>
            </a:pPr>
            <a:endParaRPr lang="en-US" dirty="0"/>
          </a:p>
        </p:txBody>
      </p:sp>
      <p:pic>
        <p:nvPicPr>
          <p:cNvPr id="39938" name="Picture 2" descr="Figure contains an axes object. The axes object contains an object of type surface.">
            <a:extLst>
              <a:ext uri="{FF2B5EF4-FFF2-40B4-BE49-F238E27FC236}">
                <a16:creationId xmlns:a16="http://schemas.microsoft.com/office/drawing/2014/main" id="{DB2DAA8E-9590-CB6E-E092-09D8658470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82" t="6901" r="17097" b="6030"/>
          <a:stretch/>
        </p:blipFill>
        <p:spPr bwMode="auto">
          <a:xfrm>
            <a:off x="4918391" y="2519363"/>
            <a:ext cx="3958909" cy="348321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4E256F7-0448-3B5F-6EC8-F3E9816D5217}"/>
              </a:ext>
            </a:extLst>
          </p:cNvPr>
          <p:cNvSpPr txBox="1"/>
          <p:nvPr/>
        </p:nvSpPr>
        <p:spPr>
          <a:xfrm>
            <a:off x="381510" y="6004042"/>
            <a:ext cx="8380980" cy="584775"/>
          </a:xfrm>
          <a:prstGeom prst="rect">
            <a:avLst/>
          </a:prstGeom>
          <a:noFill/>
        </p:spPr>
        <p:txBody>
          <a:bodyPr wrap="square">
            <a:spAutoFit/>
          </a:bodyPr>
          <a:lstStyle/>
          <a:p>
            <a:pPr marL="342900" algn="ctr">
              <a:spcBef>
                <a:spcPts val="0"/>
              </a:spcBef>
              <a:buSzPts val="3200"/>
            </a:pPr>
            <a:r>
              <a:rPr lang="en-US" sz="3200" dirty="0"/>
              <a:t>Does “helping others” lead to a “better world”?</a:t>
            </a:r>
            <a:endParaRPr lang="en-US" sz="2800" dirty="0"/>
          </a:p>
        </p:txBody>
      </p:sp>
      <p:graphicFrame>
        <p:nvGraphicFramePr>
          <p:cNvPr id="3" name="Object 2">
            <a:extLst>
              <a:ext uri="{FF2B5EF4-FFF2-40B4-BE49-F238E27FC236}">
                <a16:creationId xmlns:a16="http://schemas.microsoft.com/office/drawing/2014/main" id="{4B4ED362-4F40-490A-C9B8-278A8DB6F21C}"/>
              </a:ext>
            </a:extLst>
          </p:cNvPr>
          <p:cNvGraphicFramePr>
            <a:graphicFrameLocks noChangeAspect="1"/>
          </p:cNvGraphicFramePr>
          <p:nvPr/>
        </p:nvGraphicFramePr>
        <p:xfrm>
          <a:off x="4918391" y="2634622"/>
          <a:ext cx="619125" cy="354013"/>
        </p:xfrm>
        <a:graphic>
          <a:graphicData uri="http://schemas.openxmlformats.org/presentationml/2006/ole">
            <mc:AlternateContent xmlns:mc="http://schemas.openxmlformats.org/markup-compatibility/2006">
              <mc:Choice xmlns:v="urn:schemas-microsoft-com:vml" Requires="v">
                <p:oleObj name="Equation" r:id="rId4" imgW="355320" imgH="203040" progId="Equation.DSMT4">
                  <p:embed/>
                </p:oleObj>
              </mc:Choice>
              <mc:Fallback>
                <p:oleObj name="Equation" r:id="rId4" imgW="355320" imgH="203040" progId="Equation.DSMT4">
                  <p:embed/>
                  <p:pic>
                    <p:nvPicPr>
                      <p:cNvPr id="3" name="Object 2">
                        <a:extLst>
                          <a:ext uri="{FF2B5EF4-FFF2-40B4-BE49-F238E27FC236}">
                            <a16:creationId xmlns:a16="http://schemas.microsoft.com/office/drawing/2014/main" id="{4B4ED362-4F40-490A-C9B8-278A8DB6F21C}"/>
                          </a:ext>
                        </a:extLst>
                      </p:cNvPr>
                      <p:cNvPicPr/>
                      <p:nvPr/>
                    </p:nvPicPr>
                    <p:blipFill>
                      <a:blip r:embed="rId5"/>
                      <a:stretch>
                        <a:fillRect/>
                      </a:stretch>
                    </p:blipFill>
                    <p:spPr>
                      <a:xfrm>
                        <a:off x="4918391" y="2634622"/>
                        <a:ext cx="619125" cy="354013"/>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B0BE8FD3-D0D5-E901-9BB5-5F9009260361}"/>
              </a:ext>
            </a:extLst>
          </p:cNvPr>
          <p:cNvGraphicFramePr>
            <a:graphicFrameLocks noChangeAspect="1"/>
          </p:cNvGraphicFramePr>
          <p:nvPr>
            <p:extLst>
              <p:ext uri="{D42A27DB-BD31-4B8C-83A1-F6EECF244321}">
                <p14:modId xmlns:p14="http://schemas.microsoft.com/office/powerpoint/2010/main" val="3966488571"/>
              </p:ext>
            </p:extLst>
          </p:nvPr>
        </p:nvGraphicFramePr>
        <p:xfrm>
          <a:off x="5544820" y="5373688"/>
          <a:ext cx="287338" cy="398462"/>
        </p:xfrm>
        <a:graphic>
          <a:graphicData uri="http://schemas.openxmlformats.org/presentationml/2006/ole">
            <mc:AlternateContent xmlns:mc="http://schemas.openxmlformats.org/markup-compatibility/2006">
              <mc:Choice xmlns:v="urn:schemas-microsoft-com:vml" Requires="v">
                <p:oleObj name="Equation" r:id="rId6" imgW="164880" imgH="228600" progId="Equation.DSMT4">
                  <p:embed/>
                </p:oleObj>
              </mc:Choice>
              <mc:Fallback>
                <p:oleObj name="Equation" r:id="rId6" imgW="164880" imgH="228600" progId="Equation.DSMT4">
                  <p:embed/>
                  <p:pic>
                    <p:nvPicPr>
                      <p:cNvPr id="5" name="Object 4">
                        <a:extLst>
                          <a:ext uri="{FF2B5EF4-FFF2-40B4-BE49-F238E27FC236}">
                            <a16:creationId xmlns:a16="http://schemas.microsoft.com/office/drawing/2014/main" id="{B0BE8FD3-D0D5-E901-9BB5-5F9009260361}"/>
                          </a:ext>
                        </a:extLst>
                      </p:cNvPr>
                      <p:cNvPicPr/>
                      <p:nvPr/>
                    </p:nvPicPr>
                    <p:blipFill>
                      <a:blip r:embed="rId7"/>
                      <a:stretch>
                        <a:fillRect/>
                      </a:stretch>
                    </p:blipFill>
                    <p:spPr>
                      <a:xfrm>
                        <a:off x="5544820" y="5373688"/>
                        <a:ext cx="287338" cy="398462"/>
                      </a:xfrm>
                      <a:prstGeom prst="rect">
                        <a:avLst/>
                      </a:prstGeom>
                      <a:solidFill>
                        <a:srgbClr val="FFFF00"/>
                      </a:solidFill>
                    </p:spPr>
                  </p:pic>
                </p:oleObj>
              </mc:Fallback>
            </mc:AlternateContent>
          </a:graphicData>
        </a:graphic>
      </p:graphicFrame>
      <p:graphicFrame>
        <p:nvGraphicFramePr>
          <p:cNvPr id="16" name="Object 15">
            <a:extLst>
              <a:ext uri="{FF2B5EF4-FFF2-40B4-BE49-F238E27FC236}">
                <a16:creationId xmlns:a16="http://schemas.microsoft.com/office/drawing/2014/main" id="{65B55FA7-0D13-C7C8-ADDD-047DD8780D05}"/>
              </a:ext>
            </a:extLst>
          </p:cNvPr>
          <p:cNvGraphicFramePr>
            <a:graphicFrameLocks noChangeAspect="1"/>
          </p:cNvGraphicFramePr>
          <p:nvPr/>
        </p:nvGraphicFramePr>
        <p:xfrm>
          <a:off x="8234363" y="5573713"/>
          <a:ext cx="331787" cy="398462"/>
        </p:xfrm>
        <a:graphic>
          <a:graphicData uri="http://schemas.openxmlformats.org/presentationml/2006/ole">
            <mc:AlternateContent xmlns:mc="http://schemas.openxmlformats.org/markup-compatibility/2006">
              <mc:Choice xmlns:v="urn:schemas-microsoft-com:vml" Requires="v">
                <p:oleObj name="Equation" r:id="rId8" imgW="190440" imgH="228600" progId="Equation.DSMT4">
                  <p:embed/>
                </p:oleObj>
              </mc:Choice>
              <mc:Fallback>
                <p:oleObj name="Equation" r:id="rId8" imgW="190440" imgH="228600" progId="Equation.DSMT4">
                  <p:embed/>
                  <p:pic>
                    <p:nvPicPr>
                      <p:cNvPr id="16" name="Object 15">
                        <a:extLst>
                          <a:ext uri="{FF2B5EF4-FFF2-40B4-BE49-F238E27FC236}">
                            <a16:creationId xmlns:a16="http://schemas.microsoft.com/office/drawing/2014/main" id="{65B55FA7-0D13-C7C8-ADDD-047DD8780D05}"/>
                          </a:ext>
                        </a:extLst>
                      </p:cNvPr>
                      <p:cNvPicPr/>
                      <p:nvPr/>
                    </p:nvPicPr>
                    <p:blipFill>
                      <a:blip r:embed="rId9"/>
                      <a:stretch>
                        <a:fillRect/>
                      </a:stretch>
                    </p:blipFill>
                    <p:spPr>
                      <a:xfrm>
                        <a:off x="8234363" y="5573713"/>
                        <a:ext cx="331787" cy="398462"/>
                      </a:xfrm>
                      <a:prstGeom prst="rect">
                        <a:avLst/>
                      </a:prstGeom>
                    </p:spPr>
                  </p:pic>
                </p:oleObj>
              </mc:Fallback>
            </mc:AlternateContent>
          </a:graphicData>
        </a:graphic>
      </p:graphicFrame>
      <p:graphicFrame>
        <p:nvGraphicFramePr>
          <p:cNvPr id="17" name="Object 16">
            <a:extLst>
              <a:ext uri="{FF2B5EF4-FFF2-40B4-BE49-F238E27FC236}">
                <a16:creationId xmlns:a16="http://schemas.microsoft.com/office/drawing/2014/main" id="{53919292-162E-F867-431F-1BEE1C840585}"/>
              </a:ext>
            </a:extLst>
          </p:cNvPr>
          <p:cNvGraphicFramePr>
            <a:graphicFrameLocks noChangeAspect="1"/>
          </p:cNvGraphicFramePr>
          <p:nvPr>
            <p:extLst>
              <p:ext uri="{D42A27DB-BD31-4B8C-83A1-F6EECF244321}">
                <p14:modId xmlns:p14="http://schemas.microsoft.com/office/powerpoint/2010/main" val="573882469"/>
              </p:ext>
            </p:extLst>
          </p:nvPr>
        </p:nvGraphicFramePr>
        <p:xfrm>
          <a:off x="1253467" y="5299420"/>
          <a:ext cx="3167998" cy="668167"/>
        </p:xfrm>
        <a:graphic>
          <a:graphicData uri="http://schemas.openxmlformats.org/presentationml/2006/ole">
            <mc:AlternateContent xmlns:mc="http://schemas.openxmlformats.org/markup-compatibility/2006">
              <mc:Choice xmlns:v="urn:schemas-microsoft-com:vml" Requires="v">
                <p:oleObj name="Equation" r:id="rId10" imgW="1143000" imgH="241200" progId="Equation.DSMT4">
                  <p:embed/>
                </p:oleObj>
              </mc:Choice>
              <mc:Fallback>
                <p:oleObj name="Equation" r:id="rId10" imgW="1143000" imgH="241200" progId="Equation.DSMT4">
                  <p:embed/>
                  <p:pic>
                    <p:nvPicPr>
                      <p:cNvPr id="17" name="Object 16">
                        <a:extLst>
                          <a:ext uri="{FF2B5EF4-FFF2-40B4-BE49-F238E27FC236}">
                            <a16:creationId xmlns:a16="http://schemas.microsoft.com/office/drawing/2014/main" id="{53919292-162E-F867-431F-1BEE1C840585}"/>
                          </a:ext>
                        </a:extLst>
                      </p:cNvPr>
                      <p:cNvPicPr/>
                      <p:nvPr/>
                    </p:nvPicPr>
                    <p:blipFill>
                      <a:blip r:embed="rId11"/>
                      <a:stretch>
                        <a:fillRect/>
                      </a:stretch>
                    </p:blipFill>
                    <p:spPr>
                      <a:xfrm>
                        <a:off x="1253467" y="5299420"/>
                        <a:ext cx="3167998" cy="668167"/>
                      </a:xfrm>
                      <a:prstGeom prst="rect">
                        <a:avLst/>
                      </a:prstGeom>
                      <a:ln w="38100">
                        <a:solidFill>
                          <a:schemeClr val="tx1"/>
                        </a:solidFill>
                      </a:ln>
                    </p:spPr>
                  </p:pic>
                </p:oleObj>
              </mc:Fallback>
            </mc:AlternateContent>
          </a:graphicData>
        </a:graphic>
      </p:graphicFrame>
      <p:sp>
        <p:nvSpPr>
          <p:cNvPr id="18" name="Freeform: Shape 17">
            <a:extLst>
              <a:ext uri="{FF2B5EF4-FFF2-40B4-BE49-F238E27FC236}">
                <a16:creationId xmlns:a16="http://schemas.microsoft.com/office/drawing/2014/main" id="{AC41E940-98AA-A987-1258-345823D9DEDB}"/>
              </a:ext>
            </a:extLst>
          </p:cNvPr>
          <p:cNvSpPr/>
          <p:nvPr/>
        </p:nvSpPr>
        <p:spPr>
          <a:xfrm>
            <a:off x="6629400" y="5067300"/>
            <a:ext cx="1047750" cy="374650"/>
          </a:xfrm>
          <a:custGeom>
            <a:avLst/>
            <a:gdLst>
              <a:gd name="connsiteX0" fmla="*/ 0 w 1047750"/>
              <a:gd name="connsiteY0" fmla="*/ 165100 h 374650"/>
              <a:gd name="connsiteX1" fmla="*/ 587375 w 1047750"/>
              <a:gd name="connsiteY1" fmla="*/ 0 h 374650"/>
              <a:gd name="connsiteX2" fmla="*/ 1047750 w 1047750"/>
              <a:gd name="connsiteY2" fmla="*/ 212725 h 374650"/>
              <a:gd name="connsiteX3" fmla="*/ 450850 w 1047750"/>
              <a:gd name="connsiteY3" fmla="*/ 374650 h 374650"/>
              <a:gd name="connsiteX4" fmla="*/ 0 w 1047750"/>
              <a:gd name="connsiteY4" fmla="*/ 165100 h 374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0" h="374650">
                <a:moveTo>
                  <a:pt x="0" y="165100"/>
                </a:moveTo>
                <a:lnTo>
                  <a:pt x="587375" y="0"/>
                </a:lnTo>
                <a:lnTo>
                  <a:pt x="1047750" y="212725"/>
                </a:lnTo>
                <a:lnTo>
                  <a:pt x="450850" y="374650"/>
                </a:lnTo>
                <a:lnTo>
                  <a:pt x="0" y="165100"/>
                </a:lnTo>
                <a:close/>
              </a:path>
            </a:pathLst>
          </a:custGeom>
          <a:solidFill>
            <a:srgbClr val="7F7F7F">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EE5A446A-F204-BDC6-5689-36559C43E92C}"/>
              </a:ext>
            </a:extLst>
          </p:cNvPr>
          <p:cNvGrpSpPr/>
          <p:nvPr/>
        </p:nvGrpSpPr>
        <p:grpSpPr>
          <a:xfrm>
            <a:off x="611188" y="1936939"/>
            <a:ext cx="5936236" cy="3218249"/>
            <a:chOff x="2849563" y="1936939"/>
            <a:chExt cx="5936236" cy="3218249"/>
          </a:xfrm>
        </p:grpSpPr>
        <p:graphicFrame>
          <p:nvGraphicFramePr>
            <p:cNvPr id="20" name="Object 19">
              <a:extLst>
                <a:ext uri="{FF2B5EF4-FFF2-40B4-BE49-F238E27FC236}">
                  <a16:creationId xmlns:a16="http://schemas.microsoft.com/office/drawing/2014/main" id="{C12818AD-4B58-966F-5FF0-BA112C883566}"/>
                </a:ext>
              </a:extLst>
            </p:cNvPr>
            <p:cNvGraphicFramePr>
              <a:graphicFrameLocks noChangeAspect="1"/>
            </p:cNvGraphicFramePr>
            <p:nvPr>
              <p:extLst>
                <p:ext uri="{D42A27DB-BD31-4B8C-83A1-F6EECF244321}">
                  <p14:modId xmlns:p14="http://schemas.microsoft.com/office/powerpoint/2010/main" val="1322260006"/>
                </p:ext>
              </p:extLst>
            </p:nvPr>
          </p:nvGraphicFramePr>
          <p:xfrm>
            <a:off x="2849563" y="2519363"/>
            <a:ext cx="3446462" cy="1219200"/>
          </p:xfrm>
          <a:graphic>
            <a:graphicData uri="http://schemas.openxmlformats.org/presentationml/2006/ole">
              <mc:AlternateContent xmlns:mc="http://schemas.openxmlformats.org/markup-compatibility/2006">
                <mc:Choice xmlns:v="urn:schemas-microsoft-com:vml" Requires="v">
                  <p:oleObj name="Equation" r:id="rId12" imgW="825480" imgH="291960" progId="Equation.DSMT4">
                    <p:embed/>
                  </p:oleObj>
                </mc:Choice>
                <mc:Fallback>
                  <p:oleObj name="Equation" r:id="rId12" imgW="825480" imgH="291960" progId="Equation.DSMT4">
                    <p:embed/>
                    <p:pic>
                      <p:nvPicPr>
                        <p:cNvPr id="20" name="Object 19">
                          <a:extLst>
                            <a:ext uri="{FF2B5EF4-FFF2-40B4-BE49-F238E27FC236}">
                              <a16:creationId xmlns:a16="http://schemas.microsoft.com/office/drawing/2014/main" id="{C12818AD-4B58-966F-5FF0-BA112C883566}"/>
                            </a:ext>
                          </a:extLst>
                        </p:cNvPr>
                        <p:cNvPicPr/>
                        <p:nvPr/>
                      </p:nvPicPr>
                      <p:blipFill>
                        <a:blip r:embed="rId13"/>
                        <a:stretch>
                          <a:fillRect/>
                        </a:stretch>
                      </p:blipFill>
                      <p:spPr>
                        <a:xfrm>
                          <a:off x="2849563" y="2519363"/>
                          <a:ext cx="3446462" cy="1219200"/>
                        </a:xfrm>
                        <a:prstGeom prst="rect">
                          <a:avLst/>
                        </a:prstGeom>
                      </p:spPr>
                    </p:pic>
                  </p:oleObj>
                </mc:Fallback>
              </mc:AlternateContent>
            </a:graphicData>
          </a:graphic>
        </p:graphicFrame>
        <p:sp>
          <p:nvSpPr>
            <p:cNvPr id="21" name="TextBox 20">
              <a:extLst>
                <a:ext uri="{FF2B5EF4-FFF2-40B4-BE49-F238E27FC236}">
                  <a16:creationId xmlns:a16="http://schemas.microsoft.com/office/drawing/2014/main" id="{735F3135-FB0E-EAA1-8BF9-35144C86B78B}"/>
                </a:ext>
              </a:extLst>
            </p:cNvPr>
            <p:cNvSpPr txBox="1"/>
            <p:nvPr/>
          </p:nvSpPr>
          <p:spPr>
            <a:xfrm>
              <a:off x="3899535" y="1936939"/>
              <a:ext cx="4886264" cy="584775"/>
            </a:xfrm>
            <a:prstGeom prst="rect">
              <a:avLst/>
            </a:prstGeom>
            <a:noFill/>
          </p:spPr>
          <p:txBody>
            <a:bodyPr wrap="square">
              <a:spAutoFit/>
            </a:bodyPr>
            <a:lstStyle/>
            <a:p>
              <a:pPr algn="ctr"/>
              <a:r>
                <a:rPr lang="el-GR" sz="3200" b="0" i="0" dirty="0">
                  <a:solidFill>
                    <a:srgbClr val="FF0000"/>
                  </a:solidFill>
                  <a:effectLst/>
                  <a:latin typeface="Roboto" panose="02000000000000000000" pitchFamily="2" charset="0"/>
                </a:rPr>
                <a:t>Σ</a:t>
              </a:r>
              <a:r>
                <a:rPr lang="en-US" sz="3200" dirty="0">
                  <a:solidFill>
                    <a:srgbClr val="FF0000"/>
                  </a:solidFill>
                </a:rPr>
                <a:t>Resource – </a:t>
              </a:r>
              <a:r>
                <a:rPr lang="el-GR" sz="3200" b="0" i="0" dirty="0">
                  <a:solidFill>
                    <a:srgbClr val="FF0000"/>
                  </a:solidFill>
                  <a:effectLst/>
                  <a:latin typeface="Roboto" panose="02000000000000000000" pitchFamily="2" charset="0"/>
                </a:rPr>
                <a:t>Σ</a:t>
              </a:r>
              <a:r>
                <a:rPr lang="en-US" sz="3200" dirty="0">
                  <a:solidFill>
                    <a:srgbClr val="FF0000"/>
                  </a:solidFill>
                </a:rPr>
                <a:t>“happiness”</a:t>
              </a:r>
            </a:p>
          </p:txBody>
        </p:sp>
        <p:sp>
          <p:nvSpPr>
            <p:cNvPr id="22" name="TextBox 21">
              <a:extLst>
                <a:ext uri="{FF2B5EF4-FFF2-40B4-BE49-F238E27FC236}">
                  <a16:creationId xmlns:a16="http://schemas.microsoft.com/office/drawing/2014/main" id="{D42A980E-F921-A4FD-67F4-10D1E83350AA}"/>
                </a:ext>
              </a:extLst>
            </p:cNvPr>
            <p:cNvSpPr txBox="1"/>
            <p:nvPr/>
          </p:nvSpPr>
          <p:spPr>
            <a:xfrm>
              <a:off x="3317725" y="4570413"/>
              <a:ext cx="3362637" cy="584775"/>
            </a:xfrm>
            <a:prstGeom prst="rect">
              <a:avLst/>
            </a:prstGeom>
            <a:noFill/>
          </p:spPr>
          <p:txBody>
            <a:bodyPr wrap="square">
              <a:spAutoFit/>
            </a:bodyPr>
            <a:lstStyle/>
            <a:p>
              <a:pPr algn="ctr"/>
              <a:r>
                <a:rPr lang="en-US" sz="3200" dirty="0">
                  <a:solidFill>
                    <a:srgbClr val="0000FF"/>
                  </a:solidFill>
                </a:rPr>
                <a:t>A vector (</a:t>
              </a:r>
              <a:r>
                <a:rPr lang="en-US" sz="3200" i="1" dirty="0">
                  <a:solidFill>
                    <a:srgbClr val="0000FF"/>
                  </a:solidFill>
                  <a:latin typeface="Times New Roman" panose="02020603050405020304" pitchFamily="18" charset="0"/>
                  <a:cs typeface="Times New Roman" panose="02020603050405020304" pitchFamily="18" charset="0"/>
                </a:rPr>
                <a:t>x</a:t>
              </a:r>
              <a:r>
                <a:rPr lang="en-US" sz="3200" baseline="-25000" dirty="0">
                  <a:solidFill>
                    <a:srgbClr val="0000FF"/>
                  </a:solidFill>
                  <a:latin typeface="Times New Roman" panose="02020603050405020304" pitchFamily="18" charset="0"/>
                  <a:cs typeface="Times New Roman" panose="02020603050405020304" pitchFamily="18" charset="0"/>
                </a:rPr>
                <a:t>1</a:t>
              </a:r>
              <a:r>
                <a:rPr lang="en-US" sz="3200" dirty="0">
                  <a:solidFill>
                    <a:srgbClr val="0000FF"/>
                  </a:solidFill>
                </a:rPr>
                <a:t>, </a:t>
              </a:r>
              <a:r>
                <a:rPr lang="en-US" sz="3200" i="1" dirty="0">
                  <a:solidFill>
                    <a:srgbClr val="0000FF"/>
                  </a:solidFill>
                  <a:latin typeface="Times New Roman" panose="02020603050405020304" pitchFamily="18" charset="0"/>
                  <a:cs typeface="Times New Roman" panose="02020603050405020304" pitchFamily="18" charset="0"/>
                </a:rPr>
                <a:t>x</a:t>
              </a:r>
              <a:r>
                <a:rPr lang="en-US" sz="3200" baseline="-25000" dirty="0">
                  <a:solidFill>
                    <a:srgbClr val="0000FF"/>
                  </a:solidFill>
                  <a:latin typeface="Times New Roman" panose="02020603050405020304" pitchFamily="18" charset="0"/>
                  <a:cs typeface="Times New Roman" panose="02020603050405020304" pitchFamily="18" charset="0"/>
                </a:rPr>
                <a:t>2</a:t>
              </a:r>
              <a:r>
                <a:rPr lang="en-US" sz="3200" dirty="0">
                  <a:solidFill>
                    <a:srgbClr val="0000FF"/>
                  </a:solidFill>
                </a:rPr>
                <a:t>, …)</a:t>
              </a:r>
            </a:p>
          </p:txBody>
        </p:sp>
        <p:sp>
          <p:nvSpPr>
            <p:cNvPr id="23" name="TextBox 22">
              <a:extLst>
                <a:ext uri="{FF2B5EF4-FFF2-40B4-BE49-F238E27FC236}">
                  <a16:creationId xmlns:a16="http://schemas.microsoft.com/office/drawing/2014/main" id="{EC5FE6CD-7596-4A65-7AD9-2DCF8C515FA6}"/>
                </a:ext>
              </a:extLst>
            </p:cNvPr>
            <p:cNvSpPr txBox="1"/>
            <p:nvPr/>
          </p:nvSpPr>
          <p:spPr>
            <a:xfrm>
              <a:off x="3600450" y="3440461"/>
              <a:ext cx="3663008" cy="1077218"/>
            </a:xfrm>
            <a:prstGeom prst="rect">
              <a:avLst/>
            </a:prstGeom>
            <a:noFill/>
          </p:spPr>
          <p:txBody>
            <a:bodyPr wrap="square">
              <a:spAutoFit/>
            </a:bodyPr>
            <a:lstStyle/>
            <a:p>
              <a:pPr algn="ctr"/>
              <a:r>
                <a:rPr lang="en-US" sz="3200" dirty="0">
                  <a:solidFill>
                    <a:srgbClr val="FF00FF"/>
                  </a:solidFill>
                </a:rPr>
                <a:t>A high-</a:t>
              </a:r>
            </a:p>
            <a:p>
              <a:pPr algn="ctr"/>
              <a:r>
                <a:rPr lang="en-US" sz="3200" dirty="0">
                  <a:solidFill>
                    <a:srgbClr val="FF00FF"/>
                  </a:solidFill>
                </a:rPr>
                <a:t>dimensional region</a:t>
              </a:r>
            </a:p>
          </p:txBody>
        </p:sp>
        <p:cxnSp>
          <p:nvCxnSpPr>
            <p:cNvPr id="24" name="Straight Arrow Connector 23">
              <a:extLst>
                <a:ext uri="{FF2B5EF4-FFF2-40B4-BE49-F238E27FC236}">
                  <a16:creationId xmlns:a16="http://schemas.microsoft.com/office/drawing/2014/main" id="{EBF264B9-4D39-9EF4-A80A-FD1DC09EDC8D}"/>
                </a:ext>
              </a:extLst>
            </p:cNvPr>
            <p:cNvCxnSpPr>
              <a:cxnSpLocks/>
            </p:cNvCxnSpPr>
            <p:nvPr/>
          </p:nvCxnSpPr>
          <p:spPr>
            <a:xfrm>
              <a:off x="5124450" y="2446020"/>
              <a:ext cx="0" cy="22860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626DACA8-002D-44F4-09A4-5A8FCD8ABF96}"/>
                </a:ext>
              </a:extLst>
            </p:cNvPr>
            <p:cNvCxnSpPr>
              <a:cxnSpLocks/>
            </p:cNvCxnSpPr>
            <p:nvPr/>
          </p:nvCxnSpPr>
          <p:spPr>
            <a:xfrm flipH="1" flipV="1">
              <a:off x="4391915" y="3494723"/>
              <a:ext cx="377253" cy="207327"/>
            </a:xfrm>
            <a:prstGeom prst="straightConnector1">
              <a:avLst/>
            </a:prstGeom>
            <a:ln>
              <a:solidFill>
                <a:srgbClr val="FF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3B35C814-FEDD-25B7-F86B-1E7ED2F5EA09}"/>
                </a:ext>
              </a:extLst>
            </p:cNvPr>
            <p:cNvCxnSpPr>
              <a:cxnSpLocks/>
            </p:cNvCxnSpPr>
            <p:nvPr/>
          </p:nvCxnSpPr>
          <p:spPr>
            <a:xfrm flipV="1">
              <a:off x="3600450" y="3702050"/>
              <a:ext cx="0" cy="916563"/>
            </a:xfrm>
            <a:prstGeom prst="straightConnector1">
              <a:avLst/>
            </a:prstGeom>
            <a:ln>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9041524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D182FA3-8636-0E6B-0D33-79F68D619D60}"/>
              </a:ext>
            </a:extLst>
          </p:cNvPr>
          <p:cNvSpPr/>
          <p:nvPr/>
        </p:nvSpPr>
        <p:spPr>
          <a:xfrm>
            <a:off x="7200900" y="5341620"/>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38</a:t>
            </a:fld>
            <a:endParaRPr lang="en" sz="1600" dirty="0">
              <a:solidFill>
                <a:srgbClr val="888888"/>
              </a:solidFill>
              <a:latin typeface="Arial"/>
              <a:ea typeface="Arial"/>
              <a:cs typeface="Arial"/>
              <a:sym typeface="Arial"/>
            </a:endParaRPr>
          </a:p>
        </p:txBody>
      </p:sp>
      <p:sp>
        <p:nvSpPr>
          <p:cNvPr id="4" name="Google Shape;136;p26">
            <a:extLst>
              <a:ext uri="{FF2B5EF4-FFF2-40B4-BE49-F238E27FC236}">
                <a16:creationId xmlns:a16="http://schemas.microsoft.com/office/drawing/2014/main" id="{01F40647-7D9E-1242-C1F3-99C7A84CAC1A}"/>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Teaching demo: Optimization</a:t>
            </a:r>
            <a:br>
              <a:rPr lang="en-US" sz="5400" dirty="0"/>
            </a:br>
            <a:endParaRPr lang="en-US" sz="2800" dirty="0"/>
          </a:p>
          <a:p>
            <a:pPr marL="342900">
              <a:spcBef>
                <a:spcPts val="0"/>
              </a:spcBef>
              <a:spcAft>
                <a:spcPts val="600"/>
              </a:spcAft>
              <a:buSzPts val="3200"/>
            </a:pPr>
            <a:r>
              <a:rPr lang="en-US" dirty="0"/>
              <a:t>A framework for guiding/making decisions</a:t>
            </a:r>
          </a:p>
          <a:p>
            <a:pPr marL="342900">
              <a:spcBef>
                <a:spcPts val="0"/>
              </a:spcBef>
              <a:buSzPts val="3200"/>
            </a:pPr>
            <a:endParaRPr lang="en-US" dirty="0"/>
          </a:p>
        </p:txBody>
      </p:sp>
      <p:pic>
        <p:nvPicPr>
          <p:cNvPr id="39938" name="Picture 2" descr="Figure contains an axes object. The axes object contains an object of type surface.">
            <a:extLst>
              <a:ext uri="{FF2B5EF4-FFF2-40B4-BE49-F238E27FC236}">
                <a16:creationId xmlns:a16="http://schemas.microsoft.com/office/drawing/2014/main" id="{DB2DAA8E-9590-CB6E-E092-09D8658470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82" t="6901" r="17097" b="6030"/>
          <a:stretch/>
        </p:blipFill>
        <p:spPr bwMode="auto">
          <a:xfrm>
            <a:off x="4918391" y="2519363"/>
            <a:ext cx="3958909" cy="348321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4E256F7-0448-3B5F-6EC8-F3E9816D5217}"/>
              </a:ext>
            </a:extLst>
          </p:cNvPr>
          <p:cNvSpPr txBox="1"/>
          <p:nvPr/>
        </p:nvSpPr>
        <p:spPr>
          <a:xfrm>
            <a:off x="381510" y="6004042"/>
            <a:ext cx="8380980" cy="584775"/>
          </a:xfrm>
          <a:prstGeom prst="rect">
            <a:avLst/>
          </a:prstGeom>
          <a:noFill/>
        </p:spPr>
        <p:txBody>
          <a:bodyPr wrap="square">
            <a:spAutoFit/>
          </a:bodyPr>
          <a:lstStyle/>
          <a:p>
            <a:pPr marL="342900" algn="ctr">
              <a:spcBef>
                <a:spcPts val="0"/>
              </a:spcBef>
              <a:buSzPts val="3200"/>
            </a:pPr>
            <a:r>
              <a:rPr lang="en-US" sz="3200" dirty="0"/>
              <a:t>Does “helping others” lead to a “better world”?</a:t>
            </a:r>
            <a:endParaRPr lang="en-US" sz="2800" dirty="0"/>
          </a:p>
        </p:txBody>
      </p:sp>
      <p:graphicFrame>
        <p:nvGraphicFramePr>
          <p:cNvPr id="3" name="Object 2">
            <a:extLst>
              <a:ext uri="{FF2B5EF4-FFF2-40B4-BE49-F238E27FC236}">
                <a16:creationId xmlns:a16="http://schemas.microsoft.com/office/drawing/2014/main" id="{4B4ED362-4F40-490A-C9B8-278A8DB6F21C}"/>
              </a:ext>
            </a:extLst>
          </p:cNvPr>
          <p:cNvGraphicFramePr>
            <a:graphicFrameLocks noChangeAspect="1"/>
          </p:cNvGraphicFramePr>
          <p:nvPr/>
        </p:nvGraphicFramePr>
        <p:xfrm>
          <a:off x="4918391" y="2634622"/>
          <a:ext cx="619125" cy="354013"/>
        </p:xfrm>
        <a:graphic>
          <a:graphicData uri="http://schemas.openxmlformats.org/presentationml/2006/ole">
            <mc:AlternateContent xmlns:mc="http://schemas.openxmlformats.org/markup-compatibility/2006">
              <mc:Choice xmlns:v="urn:schemas-microsoft-com:vml" Requires="v">
                <p:oleObj name="Equation" r:id="rId4" imgW="355320" imgH="203040" progId="Equation.DSMT4">
                  <p:embed/>
                </p:oleObj>
              </mc:Choice>
              <mc:Fallback>
                <p:oleObj name="Equation" r:id="rId4" imgW="355320" imgH="203040" progId="Equation.DSMT4">
                  <p:embed/>
                  <p:pic>
                    <p:nvPicPr>
                      <p:cNvPr id="3" name="Object 2">
                        <a:extLst>
                          <a:ext uri="{FF2B5EF4-FFF2-40B4-BE49-F238E27FC236}">
                            <a16:creationId xmlns:a16="http://schemas.microsoft.com/office/drawing/2014/main" id="{4B4ED362-4F40-490A-C9B8-278A8DB6F21C}"/>
                          </a:ext>
                        </a:extLst>
                      </p:cNvPr>
                      <p:cNvPicPr/>
                      <p:nvPr/>
                    </p:nvPicPr>
                    <p:blipFill>
                      <a:blip r:embed="rId5"/>
                      <a:stretch>
                        <a:fillRect/>
                      </a:stretch>
                    </p:blipFill>
                    <p:spPr>
                      <a:xfrm>
                        <a:off x="4918391" y="2634622"/>
                        <a:ext cx="619125" cy="354013"/>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65B55FA7-0D13-C7C8-ADDD-047DD8780D05}"/>
              </a:ext>
            </a:extLst>
          </p:cNvPr>
          <p:cNvGraphicFramePr>
            <a:graphicFrameLocks noChangeAspect="1"/>
          </p:cNvGraphicFramePr>
          <p:nvPr/>
        </p:nvGraphicFramePr>
        <p:xfrm>
          <a:off x="8234363" y="5573713"/>
          <a:ext cx="331787" cy="398462"/>
        </p:xfrm>
        <a:graphic>
          <a:graphicData uri="http://schemas.openxmlformats.org/presentationml/2006/ole">
            <mc:AlternateContent xmlns:mc="http://schemas.openxmlformats.org/markup-compatibility/2006">
              <mc:Choice xmlns:v="urn:schemas-microsoft-com:vml" Requires="v">
                <p:oleObj name="Equation" r:id="rId6" imgW="190440" imgH="228600" progId="Equation.DSMT4">
                  <p:embed/>
                </p:oleObj>
              </mc:Choice>
              <mc:Fallback>
                <p:oleObj name="Equation" r:id="rId6" imgW="190440" imgH="228600" progId="Equation.DSMT4">
                  <p:embed/>
                  <p:pic>
                    <p:nvPicPr>
                      <p:cNvPr id="16" name="Object 15">
                        <a:extLst>
                          <a:ext uri="{FF2B5EF4-FFF2-40B4-BE49-F238E27FC236}">
                            <a16:creationId xmlns:a16="http://schemas.microsoft.com/office/drawing/2014/main" id="{65B55FA7-0D13-C7C8-ADDD-047DD8780D05}"/>
                          </a:ext>
                        </a:extLst>
                      </p:cNvPr>
                      <p:cNvPicPr/>
                      <p:nvPr/>
                    </p:nvPicPr>
                    <p:blipFill>
                      <a:blip r:embed="rId7"/>
                      <a:stretch>
                        <a:fillRect/>
                      </a:stretch>
                    </p:blipFill>
                    <p:spPr>
                      <a:xfrm>
                        <a:off x="8234363" y="5573713"/>
                        <a:ext cx="331787" cy="398462"/>
                      </a:xfrm>
                      <a:prstGeom prst="rect">
                        <a:avLst/>
                      </a:prstGeom>
                    </p:spPr>
                  </p:pic>
                </p:oleObj>
              </mc:Fallback>
            </mc:AlternateContent>
          </a:graphicData>
        </a:graphic>
      </p:graphicFrame>
      <p:graphicFrame>
        <p:nvGraphicFramePr>
          <p:cNvPr id="17" name="Object 16">
            <a:extLst>
              <a:ext uri="{FF2B5EF4-FFF2-40B4-BE49-F238E27FC236}">
                <a16:creationId xmlns:a16="http://schemas.microsoft.com/office/drawing/2014/main" id="{53919292-162E-F867-431F-1BEE1C840585}"/>
              </a:ext>
            </a:extLst>
          </p:cNvPr>
          <p:cNvGraphicFramePr>
            <a:graphicFrameLocks noChangeAspect="1"/>
          </p:cNvGraphicFramePr>
          <p:nvPr/>
        </p:nvGraphicFramePr>
        <p:xfrm>
          <a:off x="1253467" y="5299420"/>
          <a:ext cx="3167998" cy="668167"/>
        </p:xfrm>
        <a:graphic>
          <a:graphicData uri="http://schemas.openxmlformats.org/presentationml/2006/ole">
            <mc:AlternateContent xmlns:mc="http://schemas.openxmlformats.org/markup-compatibility/2006">
              <mc:Choice xmlns:v="urn:schemas-microsoft-com:vml" Requires="v">
                <p:oleObj name="Equation" r:id="rId8" imgW="1143000" imgH="241200" progId="Equation.DSMT4">
                  <p:embed/>
                </p:oleObj>
              </mc:Choice>
              <mc:Fallback>
                <p:oleObj name="Equation" r:id="rId8" imgW="1143000" imgH="241200" progId="Equation.DSMT4">
                  <p:embed/>
                  <p:pic>
                    <p:nvPicPr>
                      <p:cNvPr id="17" name="Object 16">
                        <a:extLst>
                          <a:ext uri="{FF2B5EF4-FFF2-40B4-BE49-F238E27FC236}">
                            <a16:creationId xmlns:a16="http://schemas.microsoft.com/office/drawing/2014/main" id="{53919292-162E-F867-431F-1BEE1C840585}"/>
                          </a:ext>
                        </a:extLst>
                      </p:cNvPr>
                      <p:cNvPicPr/>
                      <p:nvPr/>
                    </p:nvPicPr>
                    <p:blipFill>
                      <a:blip r:embed="rId9"/>
                      <a:stretch>
                        <a:fillRect/>
                      </a:stretch>
                    </p:blipFill>
                    <p:spPr>
                      <a:xfrm>
                        <a:off x="1253467" y="5299420"/>
                        <a:ext cx="3167998" cy="668167"/>
                      </a:xfrm>
                      <a:prstGeom prst="rect">
                        <a:avLst/>
                      </a:prstGeom>
                      <a:ln w="38100">
                        <a:solidFill>
                          <a:schemeClr val="tx1"/>
                        </a:solidFill>
                      </a:ln>
                    </p:spPr>
                  </p:pic>
                </p:oleObj>
              </mc:Fallback>
            </mc:AlternateContent>
          </a:graphicData>
        </a:graphic>
      </p:graphicFrame>
      <p:sp>
        <p:nvSpPr>
          <p:cNvPr id="18" name="Freeform: Shape 17">
            <a:extLst>
              <a:ext uri="{FF2B5EF4-FFF2-40B4-BE49-F238E27FC236}">
                <a16:creationId xmlns:a16="http://schemas.microsoft.com/office/drawing/2014/main" id="{AC41E940-98AA-A987-1258-345823D9DEDB}"/>
              </a:ext>
            </a:extLst>
          </p:cNvPr>
          <p:cNvSpPr/>
          <p:nvPr/>
        </p:nvSpPr>
        <p:spPr>
          <a:xfrm>
            <a:off x="6629400" y="5067300"/>
            <a:ext cx="1047750" cy="374650"/>
          </a:xfrm>
          <a:custGeom>
            <a:avLst/>
            <a:gdLst>
              <a:gd name="connsiteX0" fmla="*/ 0 w 1047750"/>
              <a:gd name="connsiteY0" fmla="*/ 165100 h 374650"/>
              <a:gd name="connsiteX1" fmla="*/ 587375 w 1047750"/>
              <a:gd name="connsiteY1" fmla="*/ 0 h 374650"/>
              <a:gd name="connsiteX2" fmla="*/ 1047750 w 1047750"/>
              <a:gd name="connsiteY2" fmla="*/ 212725 h 374650"/>
              <a:gd name="connsiteX3" fmla="*/ 450850 w 1047750"/>
              <a:gd name="connsiteY3" fmla="*/ 374650 h 374650"/>
              <a:gd name="connsiteX4" fmla="*/ 0 w 1047750"/>
              <a:gd name="connsiteY4" fmla="*/ 165100 h 374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0" h="374650">
                <a:moveTo>
                  <a:pt x="0" y="165100"/>
                </a:moveTo>
                <a:lnTo>
                  <a:pt x="587375" y="0"/>
                </a:lnTo>
                <a:lnTo>
                  <a:pt x="1047750" y="212725"/>
                </a:lnTo>
                <a:lnTo>
                  <a:pt x="450850" y="374650"/>
                </a:lnTo>
                <a:lnTo>
                  <a:pt x="0" y="165100"/>
                </a:lnTo>
                <a:close/>
              </a:path>
            </a:pathLst>
          </a:custGeom>
          <a:solidFill>
            <a:srgbClr val="7F7F7F">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8AB9AB51-535B-1C4E-C48B-95FDB3F96E0B}"/>
              </a:ext>
            </a:extLst>
          </p:cNvPr>
          <p:cNvSpPr/>
          <p:nvPr/>
        </p:nvSpPr>
        <p:spPr>
          <a:xfrm>
            <a:off x="6175375" y="4864100"/>
            <a:ext cx="1939925" cy="781050"/>
          </a:xfrm>
          <a:custGeom>
            <a:avLst/>
            <a:gdLst>
              <a:gd name="connsiteX0" fmla="*/ 0 w 1939925"/>
              <a:gd name="connsiteY0" fmla="*/ 158750 h 781050"/>
              <a:gd name="connsiteX1" fmla="*/ 1343025 w 1939925"/>
              <a:gd name="connsiteY1" fmla="*/ 781050 h 781050"/>
              <a:gd name="connsiteX2" fmla="*/ 1939925 w 1939925"/>
              <a:gd name="connsiteY2" fmla="*/ 622300 h 781050"/>
              <a:gd name="connsiteX3" fmla="*/ 600075 w 1939925"/>
              <a:gd name="connsiteY3" fmla="*/ 0 h 781050"/>
              <a:gd name="connsiteX4" fmla="*/ 0 w 1939925"/>
              <a:gd name="connsiteY4" fmla="*/ 158750 h 781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9925" h="781050">
                <a:moveTo>
                  <a:pt x="0" y="158750"/>
                </a:moveTo>
                <a:lnTo>
                  <a:pt x="1343025" y="781050"/>
                </a:lnTo>
                <a:lnTo>
                  <a:pt x="1939925" y="622300"/>
                </a:lnTo>
                <a:lnTo>
                  <a:pt x="600075" y="0"/>
                </a:lnTo>
                <a:lnTo>
                  <a:pt x="0" y="158750"/>
                </a:lnTo>
                <a:close/>
              </a:path>
            </a:pathLst>
          </a:custGeom>
          <a:solidFill>
            <a:srgbClr val="FF00FF">
              <a:alpha val="1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0" name="Object 19">
            <a:extLst>
              <a:ext uri="{FF2B5EF4-FFF2-40B4-BE49-F238E27FC236}">
                <a16:creationId xmlns:a16="http://schemas.microsoft.com/office/drawing/2014/main" id="{906DECCE-6D9E-82B7-B096-35594B9126FF}"/>
              </a:ext>
            </a:extLst>
          </p:cNvPr>
          <p:cNvGraphicFramePr>
            <a:graphicFrameLocks noChangeAspect="1"/>
          </p:cNvGraphicFramePr>
          <p:nvPr>
            <p:extLst>
              <p:ext uri="{D42A27DB-BD31-4B8C-83A1-F6EECF244321}">
                <p14:modId xmlns:p14="http://schemas.microsoft.com/office/powerpoint/2010/main" val="3840068719"/>
              </p:ext>
            </p:extLst>
          </p:nvPr>
        </p:nvGraphicFramePr>
        <p:xfrm>
          <a:off x="5544820" y="5373688"/>
          <a:ext cx="287338" cy="398462"/>
        </p:xfrm>
        <a:graphic>
          <a:graphicData uri="http://schemas.openxmlformats.org/presentationml/2006/ole">
            <mc:AlternateContent xmlns:mc="http://schemas.openxmlformats.org/markup-compatibility/2006">
              <mc:Choice xmlns:v="urn:schemas-microsoft-com:vml" Requires="v">
                <p:oleObj name="Equation" r:id="rId10" imgW="164880" imgH="228600" progId="Equation.DSMT4">
                  <p:embed/>
                </p:oleObj>
              </mc:Choice>
              <mc:Fallback>
                <p:oleObj name="Equation" r:id="rId10" imgW="164880" imgH="228600" progId="Equation.DSMT4">
                  <p:embed/>
                  <p:pic>
                    <p:nvPicPr>
                      <p:cNvPr id="20" name="Object 19">
                        <a:extLst>
                          <a:ext uri="{FF2B5EF4-FFF2-40B4-BE49-F238E27FC236}">
                            <a16:creationId xmlns:a16="http://schemas.microsoft.com/office/drawing/2014/main" id="{906DECCE-6D9E-82B7-B096-35594B9126FF}"/>
                          </a:ext>
                        </a:extLst>
                      </p:cNvPr>
                      <p:cNvPicPr/>
                      <p:nvPr/>
                    </p:nvPicPr>
                    <p:blipFill>
                      <a:blip r:embed="rId11"/>
                      <a:stretch>
                        <a:fillRect/>
                      </a:stretch>
                    </p:blipFill>
                    <p:spPr>
                      <a:xfrm>
                        <a:off x="5544820" y="5373688"/>
                        <a:ext cx="287338" cy="398462"/>
                      </a:xfrm>
                      <a:prstGeom prst="rect">
                        <a:avLst/>
                      </a:prstGeom>
                      <a:solidFill>
                        <a:srgbClr val="FFFF00"/>
                      </a:solidFill>
                    </p:spPr>
                  </p:pic>
                </p:oleObj>
              </mc:Fallback>
            </mc:AlternateContent>
          </a:graphicData>
        </a:graphic>
      </p:graphicFrame>
      <p:grpSp>
        <p:nvGrpSpPr>
          <p:cNvPr id="5" name="Group 4">
            <a:extLst>
              <a:ext uri="{FF2B5EF4-FFF2-40B4-BE49-F238E27FC236}">
                <a16:creationId xmlns:a16="http://schemas.microsoft.com/office/drawing/2014/main" id="{0545308C-2D69-3138-7A8F-4C5F1194C7EA}"/>
              </a:ext>
            </a:extLst>
          </p:cNvPr>
          <p:cNvGrpSpPr/>
          <p:nvPr/>
        </p:nvGrpSpPr>
        <p:grpSpPr>
          <a:xfrm>
            <a:off x="611188" y="1936939"/>
            <a:ext cx="5936236" cy="3218249"/>
            <a:chOff x="2849563" y="1936939"/>
            <a:chExt cx="5936236" cy="3218249"/>
          </a:xfrm>
        </p:grpSpPr>
        <p:graphicFrame>
          <p:nvGraphicFramePr>
            <p:cNvPr id="21" name="Object 20">
              <a:extLst>
                <a:ext uri="{FF2B5EF4-FFF2-40B4-BE49-F238E27FC236}">
                  <a16:creationId xmlns:a16="http://schemas.microsoft.com/office/drawing/2014/main" id="{F67092A4-CE41-F9C4-6058-79F86F23D70B}"/>
                </a:ext>
              </a:extLst>
            </p:cNvPr>
            <p:cNvGraphicFramePr>
              <a:graphicFrameLocks noChangeAspect="1"/>
            </p:cNvGraphicFramePr>
            <p:nvPr>
              <p:extLst>
                <p:ext uri="{D42A27DB-BD31-4B8C-83A1-F6EECF244321}">
                  <p14:modId xmlns:p14="http://schemas.microsoft.com/office/powerpoint/2010/main" val="1322260006"/>
                </p:ext>
              </p:extLst>
            </p:nvPr>
          </p:nvGraphicFramePr>
          <p:xfrm>
            <a:off x="2849563" y="2519363"/>
            <a:ext cx="3446462" cy="1219200"/>
          </p:xfrm>
          <a:graphic>
            <a:graphicData uri="http://schemas.openxmlformats.org/presentationml/2006/ole">
              <mc:AlternateContent xmlns:mc="http://schemas.openxmlformats.org/markup-compatibility/2006">
                <mc:Choice xmlns:v="urn:schemas-microsoft-com:vml" Requires="v">
                  <p:oleObj name="Equation" r:id="rId12" imgW="825480" imgH="291960" progId="Equation.DSMT4">
                    <p:embed/>
                  </p:oleObj>
                </mc:Choice>
                <mc:Fallback>
                  <p:oleObj name="Equation" r:id="rId12" imgW="825480" imgH="291960" progId="Equation.DSMT4">
                    <p:embed/>
                    <p:pic>
                      <p:nvPicPr>
                        <p:cNvPr id="21" name="Object 20">
                          <a:extLst>
                            <a:ext uri="{FF2B5EF4-FFF2-40B4-BE49-F238E27FC236}">
                              <a16:creationId xmlns:a16="http://schemas.microsoft.com/office/drawing/2014/main" id="{F67092A4-CE41-F9C4-6058-79F86F23D70B}"/>
                            </a:ext>
                          </a:extLst>
                        </p:cNvPr>
                        <p:cNvPicPr/>
                        <p:nvPr/>
                      </p:nvPicPr>
                      <p:blipFill>
                        <a:blip r:embed="rId13"/>
                        <a:stretch>
                          <a:fillRect/>
                        </a:stretch>
                      </p:blipFill>
                      <p:spPr>
                        <a:xfrm>
                          <a:off x="2849563" y="2519363"/>
                          <a:ext cx="3446462" cy="1219200"/>
                        </a:xfrm>
                        <a:prstGeom prst="rect">
                          <a:avLst/>
                        </a:prstGeom>
                      </p:spPr>
                    </p:pic>
                  </p:oleObj>
                </mc:Fallback>
              </mc:AlternateContent>
            </a:graphicData>
          </a:graphic>
        </p:graphicFrame>
        <p:sp>
          <p:nvSpPr>
            <p:cNvPr id="22" name="TextBox 21">
              <a:extLst>
                <a:ext uri="{FF2B5EF4-FFF2-40B4-BE49-F238E27FC236}">
                  <a16:creationId xmlns:a16="http://schemas.microsoft.com/office/drawing/2014/main" id="{52E8E8B2-B3C4-71DA-B5BF-F933380252AF}"/>
                </a:ext>
              </a:extLst>
            </p:cNvPr>
            <p:cNvSpPr txBox="1"/>
            <p:nvPr/>
          </p:nvSpPr>
          <p:spPr>
            <a:xfrm>
              <a:off x="3899535" y="1936939"/>
              <a:ext cx="4886264" cy="584775"/>
            </a:xfrm>
            <a:prstGeom prst="rect">
              <a:avLst/>
            </a:prstGeom>
            <a:noFill/>
          </p:spPr>
          <p:txBody>
            <a:bodyPr wrap="square">
              <a:spAutoFit/>
            </a:bodyPr>
            <a:lstStyle/>
            <a:p>
              <a:pPr algn="ctr"/>
              <a:r>
                <a:rPr lang="el-GR" sz="3200" b="0" i="0" dirty="0">
                  <a:solidFill>
                    <a:srgbClr val="FF0000"/>
                  </a:solidFill>
                  <a:effectLst/>
                  <a:latin typeface="Roboto" panose="02000000000000000000" pitchFamily="2" charset="0"/>
                </a:rPr>
                <a:t>Σ</a:t>
              </a:r>
              <a:r>
                <a:rPr lang="en-US" sz="3200" dirty="0">
                  <a:solidFill>
                    <a:srgbClr val="FF0000"/>
                  </a:solidFill>
                </a:rPr>
                <a:t>Resource – </a:t>
              </a:r>
              <a:r>
                <a:rPr lang="el-GR" sz="3200" b="0" i="0" dirty="0">
                  <a:solidFill>
                    <a:srgbClr val="FF0000"/>
                  </a:solidFill>
                  <a:effectLst/>
                  <a:latin typeface="Roboto" panose="02000000000000000000" pitchFamily="2" charset="0"/>
                </a:rPr>
                <a:t>Σ</a:t>
              </a:r>
              <a:r>
                <a:rPr lang="en-US" sz="3200" dirty="0">
                  <a:solidFill>
                    <a:srgbClr val="FF0000"/>
                  </a:solidFill>
                </a:rPr>
                <a:t>“happiness”</a:t>
              </a:r>
            </a:p>
          </p:txBody>
        </p:sp>
        <p:sp>
          <p:nvSpPr>
            <p:cNvPr id="23" name="TextBox 22">
              <a:extLst>
                <a:ext uri="{FF2B5EF4-FFF2-40B4-BE49-F238E27FC236}">
                  <a16:creationId xmlns:a16="http://schemas.microsoft.com/office/drawing/2014/main" id="{1D341F03-CE47-A94D-60E2-2C418CCBB596}"/>
                </a:ext>
              </a:extLst>
            </p:cNvPr>
            <p:cNvSpPr txBox="1"/>
            <p:nvPr/>
          </p:nvSpPr>
          <p:spPr>
            <a:xfrm>
              <a:off x="3317725" y="4570413"/>
              <a:ext cx="3362637" cy="584775"/>
            </a:xfrm>
            <a:prstGeom prst="rect">
              <a:avLst/>
            </a:prstGeom>
            <a:noFill/>
          </p:spPr>
          <p:txBody>
            <a:bodyPr wrap="square">
              <a:spAutoFit/>
            </a:bodyPr>
            <a:lstStyle/>
            <a:p>
              <a:pPr algn="ctr"/>
              <a:r>
                <a:rPr lang="en-US" sz="3200" dirty="0">
                  <a:solidFill>
                    <a:srgbClr val="0000FF"/>
                  </a:solidFill>
                </a:rPr>
                <a:t>A vector (</a:t>
              </a:r>
              <a:r>
                <a:rPr lang="en-US" sz="3200" i="1" dirty="0">
                  <a:solidFill>
                    <a:srgbClr val="0000FF"/>
                  </a:solidFill>
                  <a:latin typeface="Times New Roman" panose="02020603050405020304" pitchFamily="18" charset="0"/>
                  <a:cs typeface="Times New Roman" panose="02020603050405020304" pitchFamily="18" charset="0"/>
                </a:rPr>
                <a:t>x</a:t>
              </a:r>
              <a:r>
                <a:rPr lang="en-US" sz="3200" baseline="-25000" dirty="0">
                  <a:solidFill>
                    <a:srgbClr val="0000FF"/>
                  </a:solidFill>
                  <a:latin typeface="Times New Roman" panose="02020603050405020304" pitchFamily="18" charset="0"/>
                  <a:cs typeface="Times New Roman" panose="02020603050405020304" pitchFamily="18" charset="0"/>
                </a:rPr>
                <a:t>1</a:t>
              </a:r>
              <a:r>
                <a:rPr lang="en-US" sz="3200" dirty="0">
                  <a:solidFill>
                    <a:srgbClr val="0000FF"/>
                  </a:solidFill>
                </a:rPr>
                <a:t>, </a:t>
              </a:r>
              <a:r>
                <a:rPr lang="en-US" sz="3200" i="1" dirty="0">
                  <a:solidFill>
                    <a:srgbClr val="0000FF"/>
                  </a:solidFill>
                  <a:latin typeface="Times New Roman" panose="02020603050405020304" pitchFamily="18" charset="0"/>
                  <a:cs typeface="Times New Roman" panose="02020603050405020304" pitchFamily="18" charset="0"/>
                </a:rPr>
                <a:t>x</a:t>
              </a:r>
              <a:r>
                <a:rPr lang="en-US" sz="3200" baseline="-25000" dirty="0">
                  <a:solidFill>
                    <a:srgbClr val="0000FF"/>
                  </a:solidFill>
                  <a:latin typeface="Times New Roman" panose="02020603050405020304" pitchFamily="18" charset="0"/>
                  <a:cs typeface="Times New Roman" panose="02020603050405020304" pitchFamily="18" charset="0"/>
                </a:rPr>
                <a:t>2</a:t>
              </a:r>
              <a:r>
                <a:rPr lang="en-US" sz="3200" dirty="0">
                  <a:solidFill>
                    <a:srgbClr val="0000FF"/>
                  </a:solidFill>
                </a:rPr>
                <a:t>, …)</a:t>
              </a:r>
            </a:p>
          </p:txBody>
        </p:sp>
        <p:sp>
          <p:nvSpPr>
            <p:cNvPr id="24" name="TextBox 23">
              <a:extLst>
                <a:ext uri="{FF2B5EF4-FFF2-40B4-BE49-F238E27FC236}">
                  <a16:creationId xmlns:a16="http://schemas.microsoft.com/office/drawing/2014/main" id="{E56FF9E0-A471-8D36-B184-59BA772EF65A}"/>
                </a:ext>
              </a:extLst>
            </p:cNvPr>
            <p:cNvSpPr txBox="1"/>
            <p:nvPr/>
          </p:nvSpPr>
          <p:spPr>
            <a:xfrm>
              <a:off x="3600450" y="3440461"/>
              <a:ext cx="3663008" cy="1077218"/>
            </a:xfrm>
            <a:prstGeom prst="rect">
              <a:avLst/>
            </a:prstGeom>
            <a:noFill/>
          </p:spPr>
          <p:txBody>
            <a:bodyPr wrap="square">
              <a:spAutoFit/>
            </a:bodyPr>
            <a:lstStyle/>
            <a:p>
              <a:pPr algn="ctr"/>
              <a:r>
                <a:rPr lang="en-US" sz="3200" dirty="0">
                  <a:solidFill>
                    <a:srgbClr val="FF00FF"/>
                  </a:solidFill>
                </a:rPr>
                <a:t>A high-</a:t>
              </a:r>
            </a:p>
            <a:p>
              <a:pPr algn="ctr"/>
              <a:r>
                <a:rPr lang="en-US" sz="3200" dirty="0">
                  <a:solidFill>
                    <a:srgbClr val="FF00FF"/>
                  </a:solidFill>
                </a:rPr>
                <a:t>dimensional region</a:t>
              </a:r>
            </a:p>
          </p:txBody>
        </p:sp>
        <p:cxnSp>
          <p:nvCxnSpPr>
            <p:cNvPr id="25" name="Straight Arrow Connector 24">
              <a:extLst>
                <a:ext uri="{FF2B5EF4-FFF2-40B4-BE49-F238E27FC236}">
                  <a16:creationId xmlns:a16="http://schemas.microsoft.com/office/drawing/2014/main" id="{426CFE3D-823D-FD9D-6703-486F45DF2569}"/>
                </a:ext>
              </a:extLst>
            </p:cNvPr>
            <p:cNvCxnSpPr>
              <a:cxnSpLocks/>
            </p:cNvCxnSpPr>
            <p:nvPr/>
          </p:nvCxnSpPr>
          <p:spPr>
            <a:xfrm>
              <a:off x="5124450" y="2446020"/>
              <a:ext cx="0" cy="22860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4685AC4-5584-6562-9C73-80903039689E}"/>
                </a:ext>
              </a:extLst>
            </p:cNvPr>
            <p:cNvCxnSpPr>
              <a:cxnSpLocks/>
            </p:cNvCxnSpPr>
            <p:nvPr/>
          </p:nvCxnSpPr>
          <p:spPr>
            <a:xfrm flipH="1" flipV="1">
              <a:off x="4391915" y="3494723"/>
              <a:ext cx="377253" cy="207327"/>
            </a:xfrm>
            <a:prstGeom prst="straightConnector1">
              <a:avLst/>
            </a:prstGeom>
            <a:ln>
              <a:solidFill>
                <a:srgbClr val="FF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D00AE73B-3D9A-0780-62B6-4E78AD3EF698}"/>
                </a:ext>
              </a:extLst>
            </p:cNvPr>
            <p:cNvCxnSpPr>
              <a:cxnSpLocks/>
            </p:cNvCxnSpPr>
            <p:nvPr/>
          </p:nvCxnSpPr>
          <p:spPr>
            <a:xfrm flipV="1">
              <a:off x="3600450" y="3702050"/>
              <a:ext cx="0" cy="916563"/>
            </a:xfrm>
            <a:prstGeom prst="straightConnector1">
              <a:avLst/>
            </a:prstGeom>
            <a:ln>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740688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D182FA3-8636-0E6B-0D33-79F68D619D60}"/>
              </a:ext>
            </a:extLst>
          </p:cNvPr>
          <p:cNvSpPr/>
          <p:nvPr/>
        </p:nvSpPr>
        <p:spPr>
          <a:xfrm>
            <a:off x="7200900" y="5341620"/>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39</a:t>
            </a:fld>
            <a:endParaRPr lang="en" sz="1600" dirty="0">
              <a:solidFill>
                <a:srgbClr val="888888"/>
              </a:solidFill>
              <a:latin typeface="Arial"/>
              <a:ea typeface="Arial"/>
              <a:cs typeface="Arial"/>
              <a:sym typeface="Arial"/>
            </a:endParaRPr>
          </a:p>
        </p:txBody>
      </p:sp>
      <p:sp>
        <p:nvSpPr>
          <p:cNvPr id="4" name="Google Shape;136;p26">
            <a:extLst>
              <a:ext uri="{FF2B5EF4-FFF2-40B4-BE49-F238E27FC236}">
                <a16:creationId xmlns:a16="http://schemas.microsoft.com/office/drawing/2014/main" id="{01F40647-7D9E-1242-C1F3-99C7A84CAC1A}"/>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Teaching demo: Optimization</a:t>
            </a:r>
            <a:br>
              <a:rPr lang="en-US" sz="5400" dirty="0"/>
            </a:br>
            <a:endParaRPr lang="en-US" sz="2800" dirty="0"/>
          </a:p>
          <a:p>
            <a:pPr marL="342900">
              <a:spcBef>
                <a:spcPts val="0"/>
              </a:spcBef>
              <a:spcAft>
                <a:spcPts val="600"/>
              </a:spcAft>
              <a:buSzPts val="3200"/>
            </a:pPr>
            <a:r>
              <a:rPr lang="en-US" dirty="0"/>
              <a:t>A framework for guiding/making decisions</a:t>
            </a:r>
          </a:p>
          <a:p>
            <a:pPr marL="342900">
              <a:spcBef>
                <a:spcPts val="0"/>
              </a:spcBef>
              <a:buSzPts val="3200"/>
            </a:pPr>
            <a:endParaRPr lang="en-US" dirty="0"/>
          </a:p>
        </p:txBody>
      </p:sp>
      <p:pic>
        <p:nvPicPr>
          <p:cNvPr id="39938" name="Picture 2" descr="Figure contains an axes object. The axes object contains an object of type surface.">
            <a:extLst>
              <a:ext uri="{FF2B5EF4-FFF2-40B4-BE49-F238E27FC236}">
                <a16:creationId xmlns:a16="http://schemas.microsoft.com/office/drawing/2014/main" id="{DB2DAA8E-9590-CB6E-E092-09D8658470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82" t="6901" r="17097" b="6030"/>
          <a:stretch/>
        </p:blipFill>
        <p:spPr bwMode="auto">
          <a:xfrm>
            <a:off x="4918391" y="2519363"/>
            <a:ext cx="3958909" cy="348321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4E256F7-0448-3B5F-6EC8-F3E9816D5217}"/>
              </a:ext>
            </a:extLst>
          </p:cNvPr>
          <p:cNvSpPr txBox="1"/>
          <p:nvPr/>
        </p:nvSpPr>
        <p:spPr>
          <a:xfrm>
            <a:off x="381510" y="6004042"/>
            <a:ext cx="8380980" cy="584775"/>
          </a:xfrm>
          <a:prstGeom prst="rect">
            <a:avLst/>
          </a:prstGeom>
          <a:noFill/>
        </p:spPr>
        <p:txBody>
          <a:bodyPr wrap="square">
            <a:spAutoFit/>
          </a:bodyPr>
          <a:lstStyle/>
          <a:p>
            <a:pPr marL="342900" algn="ctr">
              <a:spcBef>
                <a:spcPts val="0"/>
              </a:spcBef>
              <a:buSzPts val="3200"/>
            </a:pPr>
            <a:r>
              <a:rPr lang="en-US" sz="3200" dirty="0"/>
              <a:t>Does “helping others” lead to a “better world”?</a:t>
            </a:r>
            <a:endParaRPr lang="en-US" sz="2800" dirty="0"/>
          </a:p>
        </p:txBody>
      </p:sp>
      <p:graphicFrame>
        <p:nvGraphicFramePr>
          <p:cNvPr id="3" name="Object 2">
            <a:extLst>
              <a:ext uri="{FF2B5EF4-FFF2-40B4-BE49-F238E27FC236}">
                <a16:creationId xmlns:a16="http://schemas.microsoft.com/office/drawing/2014/main" id="{4B4ED362-4F40-490A-C9B8-278A8DB6F21C}"/>
              </a:ext>
            </a:extLst>
          </p:cNvPr>
          <p:cNvGraphicFramePr>
            <a:graphicFrameLocks noChangeAspect="1"/>
          </p:cNvGraphicFramePr>
          <p:nvPr/>
        </p:nvGraphicFramePr>
        <p:xfrm>
          <a:off x="4918391" y="2634622"/>
          <a:ext cx="619125" cy="354013"/>
        </p:xfrm>
        <a:graphic>
          <a:graphicData uri="http://schemas.openxmlformats.org/presentationml/2006/ole">
            <mc:AlternateContent xmlns:mc="http://schemas.openxmlformats.org/markup-compatibility/2006">
              <mc:Choice xmlns:v="urn:schemas-microsoft-com:vml" Requires="v">
                <p:oleObj name="Equation" r:id="rId4" imgW="355320" imgH="203040" progId="Equation.DSMT4">
                  <p:embed/>
                </p:oleObj>
              </mc:Choice>
              <mc:Fallback>
                <p:oleObj name="Equation" r:id="rId4" imgW="355320" imgH="203040" progId="Equation.DSMT4">
                  <p:embed/>
                  <p:pic>
                    <p:nvPicPr>
                      <p:cNvPr id="3" name="Object 2">
                        <a:extLst>
                          <a:ext uri="{FF2B5EF4-FFF2-40B4-BE49-F238E27FC236}">
                            <a16:creationId xmlns:a16="http://schemas.microsoft.com/office/drawing/2014/main" id="{4B4ED362-4F40-490A-C9B8-278A8DB6F21C}"/>
                          </a:ext>
                        </a:extLst>
                      </p:cNvPr>
                      <p:cNvPicPr/>
                      <p:nvPr/>
                    </p:nvPicPr>
                    <p:blipFill>
                      <a:blip r:embed="rId5"/>
                      <a:stretch>
                        <a:fillRect/>
                      </a:stretch>
                    </p:blipFill>
                    <p:spPr>
                      <a:xfrm>
                        <a:off x="4918391" y="2634622"/>
                        <a:ext cx="619125" cy="354013"/>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65B55FA7-0D13-C7C8-ADDD-047DD8780D05}"/>
              </a:ext>
            </a:extLst>
          </p:cNvPr>
          <p:cNvGraphicFramePr>
            <a:graphicFrameLocks noChangeAspect="1"/>
          </p:cNvGraphicFramePr>
          <p:nvPr/>
        </p:nvGraphicFramePr>
        <p:xfrm>
          <a:off x="8234363" y="5573713"/>
          <a:ext cx="331787" cy="398462"/>
        </p:xfrm>
        <a:graphic>
          <a:graphicData uri="http://schemas.openxmlformats.org/presentationml/2006/ole">
            <mc:AlternateContent xmlns:mc="http://schemas.openxmlformats.org/markup-compatibility/2006">
              <mc:Choice xmlns:v="urn:schemas-microsoft-com:vml" Requires="v">
                <p:oleObj name="Equation" r:id="rId6" imgW="190440" imgH="228600" progId="Equation.DSMT4">
                  <p:embed/>
                </p:oleObj>
              </mc:Choice>
              <mc:Fallback>
                <p:oleObj name="Equation" r:id="rId6" imgW="190440" imgH="228600" progId="Equation.DSMT4">
                  <p:embed/>
                  <p:pic>
                    <p:nvPicPr>
                      <p:cNvPr id="16" name="Object 15">
                        <a:extLst>
                          <a:ext uri="{FF2B5EF4-FFF2-40B4-BE49-F238E27FC236}">
                            <a16:creationId xmlns:a16="http://schemas.microsoft.com/office/drawing/2014/main" id="{65B55FA7-0D13-C7C8-ADDD-047DD8780D05}"/>
                          </a:ext>
                        </a:extLst>
                      </p:cNvPr>
                      <p:cNvPicPr/>
                      <p:nvPr/>
                    </p:nvPicPr>
                    <p:blipFill>
                      <a:blip r:embed="rId7"/>
                      <a:stretch>
                        <a:fillRect/>
                      </a:stretch>
                    </p:blipFill>
                    <p:spPr>
                      <a:xfrm>
                        <a:off x="8234363" y="5573713"/>
                        <a:ext cx="331787" cy="398462"/>
                      </a:xfrm>
                      <a:prstGeom prst="rect">
                        <a:avLst/>
                      </a:prstGeom>
                    </p:spPr>
                  </p:pic>
                </p:oleObj>
              </mc:Fallback>
            </mc:AlternateContent>
          </a:graphicData>
        </a:graphic>
      </p:graphicFrame>
      <p:graphicFrame>
        <p:nvGraphicFramePr>
          <p:cNvPr id="17" name="Object 16">
            <a:extLst>
              <a:ext uri="{FF2B5EF4-FFF2-40B4-BE49-F238E27FC236}">
                <a16:creationId xmlns:a16="http://schemas.microsoft.com/office/drawing/2014/main" id="{53919292-162E-F867-431F-1BEE1C840585}"/>
              </a:ext>
            </a:extLst>
          </p:cNvPr>
          <p:cNvGraphicFramePr>
            <a:graphicFrameLocks noChangeAspect="1"/>
          </p:cNvGraphicFramePr>
          <p:nvPr/>
        </p:nvGraphicFramePr>
        <p:xfrm>
          <a:off x="1253467" y="5299420"/>
          <a:ext cx="3167998" cy="668167"/>
        </p:xfrm>
        <a:graphic>
          <a:graphicData uri="http://schemas.openxmlformats.org/presentationml/2006/ole">
            <mc:AlternateContent xmlns:mc="http://schemas.openxmlformats.org/markup-compatibility/2006">
              <mc:Choice xmlns:v="urn:schemas-microsoft-com:vml" Requires="v">
                <p:oleObj name="Equation" r:id="rId8" imgW="1143000" imgH="241200" progId="Equation.DSMT4">
                  <p:embed/>
                </p:oleObj>
              </mc:Choice>
              <mc:Fallback>
                <p:oleObj name="Equation" r:id="rId8" imgW="1143000" imgH="241200" progId="Equation.DSMT4">
                  <p:embed/>
                  <p:pic>
                    <p:nvPicPr>
                      <p:cNvPr id="17" name="Object 16">
                        <a:extLst>
                          <a:ext uri="{FF2B5EF4-FFF2-40B4-BE49-F238E27FC236}">
                            <a16:creationId xmlns:a16="http://schemas.microsoft.com/office/drawing/2014/main" id="{53919292-162E-F867-431F-1BEE1C840585}"/>
                          </a:ext>
                        </a:extLst>
                      </p:cNvPr>
                      <p:cNvPicPr/>
                      <p:nvPr/>
                    </p:nvPicPr>
                    <p:blipFill>
                      <a:blip r:embed="rId9"/>
                      <a:stretch>
                        <a:fillRect/>
                      </a:stretch>
                    </p:blipFill>
                    <p:spPr>
                      <a:xfrm>
                        <a:off x="1253467" y="5299420"/>
                        <a:ext cx="3167998" cy="668167"/>
                      </a:xfrm>
                      <a:prstGeom prst="rect">
                        <a:avLst/>
                      </a:prstGeom>
                      <a:ln w="38100">
                        <a:solidFill>
                          <a:schemeClr val="tx1"/>
                        </a:solidFill>
                      </a:ln>
                    </p:spPr>
                  </p:pic>
                </p:oleObj>
              </mc:Fallback>
            </mc:AlternateContent>
          </a:graphicData>
        </a:graphic>
      </p:graphicFrame>
      <p:sp>
        <p:nvSpPr>
          <p:cNvPr id="18" name="Freeform: Shape 17">
            <a:extLst>
              <a:ext uri="{FF2B5EF4-FFF2-40B4-BE49-F238E27FC236}">
                <a16:creationId xmlns:a16="http://schemas.microsoft.com/office/drawing/2014/main" id="{AC41E940-98AA-A987-1258-345823D9DEDB}"/>
              </a:ext>
            </a:extLst>
          </p:cNvPr>
          <p:cNvSpPr/>
          <p:nvPr/>
        </p:nvSpPr>
        <p:spPr>
          <a:xfrm>
            <a:off x="6629400" y="5067300"/>
            <a:ext cx="1047750" cy="374650"/>
          </a:xfrm>
          <a:custGeom>
            <a:avLst/>
            <a:gdLst>
              <a:gd name="connsiteX0" fmla="*/ 0 w 1047750"/>
              <a:gd name="connsiteY0" fmla="*/ 165100 h 374650"/>
              <a:gd name="connsiteX1" fmla="*/ 587375 w 1047750"/>
              <a:gd name="connsiteY1" fmla="*/ 0 h 374650"/>
              <a:gd name="connsiteX2" fmla="*/ 1047750 w 1047750"/>
              <a:gd name="connsiteY2" fmla="*/ 212725 h 374650"/>
              <a:gd name="connsiteX3" fmla="*/ 450850 w 1047750"/>
              <a:gd name="connsiteY3" fmla="*/ 374650 h 374650"/>
              <a:gd name="connsiteX4" fmla="*/ 0 w 1047750"/>
              <a:gd name="connsiteY4" fmla="*/ 165100 h 374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0" h="374650">
                <a:moveTo>
                  <a:pt x="0" y="165100"/>
                </a:moveTo>
                <a:lnTo>
                  <a:pt x="587375" y="0"/>
                </a:lnTo>
                <a:lnTo>
                  <a:pt x="1047750" y="212725"/>
                </a:lnTo>
                <a:lnTo>
                  <a:pt x="450850" y="374650"/>
                </a:lnTo>
                <a:lnTo>
                  <a:pt x="0" y="165100"/>
                </a:lnTo>
                <a:close/>
              </a:path>
            </a:pathLst>
          </a:custGeom>
          <a:solidFill>
            <a:srgbClr val="7F7F7F">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8AB9AB51-535B-1C4E-C48B-95FDB3F96E0B}"/>
              </a:ext>
            </a:extLst>
          </p:cNvPr>
          <p:cNvSpPr/>
          <p:nvPr/>
        </p:nvSpPr>
        <p:spPr>
          <a:xfrm>
            <a:off x="6175375" y="4864100"/>
            <a:ext cx="1939925" cy="781050"/>
          </a:xfrm>
          <a:custGeom>
            <a:avLst/>
            <a:gdLst>
              <a:gd name="connsiteX0" fmla="*/ 0 w 1939925"/>
              <a:gd name="connsiteY0" fmla="*/ 158750 h 781050"/>
              <a:gd name="connsiteX1" fmla="*/ 1343025 w 1939925"/>
              <a:gd name="connsiteY1" fmla="*/ 781050 h 781050"/>
              <a:gd name="connsiteX2" fmla="*/ 1939925 w 1939925"/>
              <a:gd name="connsiteY2" fmla="*/ 622300 h 781050"/>
              <a:gd name="connsiteX3" fmla="*/ 600075 w 1939925"/>
              <a:gd name="connsiteY3" fmla="*/ 0 h 781050"/>
              <a:gd name="connsiteX4" fmla="*/ 0 w 1939925"/>
              <a:gd name="connsiteY4" fmla="*/ 158750 h 781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9925" h="781050">
                <a:moveTo>
                  <a:pt x="0" y="158750"/>
                </a:moveTo>
                <a:lnTo>
                  <a:pt x="1343025" y="781050"/>
                </a:lnTo>
                <a:lnTo>
                  <a:pt x="1939925" y="622300"/>
                </a:lnTo>
                <a:lnTo>
                  <a:pt x="600075" y="0"/>
                </a:lnTo>
                <a:lnTo>
                  <a:pt x="0" y="158750"/>
                </a:lnTo>
                <a:close/>
              </a:path>
            </a:pathLst>
          </a:custGeom>
          <a:solidFill>
            <a:srgbClr val="FF00FF">
              <a:alpha val="1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0" name="Object 19">
            <a:extLst>
              <a:ext uri="{FF2B5EF4-FFF2-40B4-BE49-F238E27FC236}">
                <a16:creationId xmlns:a16="http://schemas.microsoft.com/office/drawing/2014/main" id="{906DECCE-6D9E-82B7-B096-35594B9126FF}"/>
              </a:ext>
            </a:extLst>
          </p:cNvPr>
          <p:cNvGraphicFramePr>
            <a:graphicFrameLocks noChangeAspect="1"/>
          </p:cNvGraphicFramePr>
          <p:nvPr/>
        </p:nvGraphicFramePr>
        <p:xfrm>
          <a:off x="5544820" y="5373688"/>
          <a:ext cx="287338" cy="398462"/>
        </p:xfrm>
        <a:graphic>
          <a:graphicData uri="http://schemas.openxmlformats.org/presentationml/2006/ole">
            <mc:AlternateContent xmlns:mc="http://schemas.openxmlformats.org/markup-compatibility/2006">
              <mc:Choice xmlns:v="urn:schemas-microsoft-com:vml" Requires="v">
                <p:oleObj name="Equation" r:id="rId10" imgW="164880" imgH="228600" progId="Equation.DSMT4">
                  <p:embed/>
                </p:oleObj>
              </mc:Choice>
              <mc:Fallback>
                <p:oleObj name="Equation" r:id="rId10" imgW="164880" imgH="228600" progId="Equation.DSMT4">
                  <p:embed/>
                  <p:pic>
                    <p:nvPicPr>
                      <p:cNvPr id="20" name="Object 19">
                        <a:extLst>
                          <a:ext uri="{FF2B5EF4-FFF2-40B4-BE49-F238E27FC236}">
                            <a16:creationId xmlns:a16="http://schemas.microsoft.com/office/drawing/2014/main" id="{906DECCE-6D9E-82B7-B096-35594B9126FF}"/>
                          </a:ext>
                        </a:extLst>
                      </p:cNvPr>
                      <p:cNvPicPr/>
                      <p:nvPr/>
                    </p:nvPicPr>
                    <p:blipFill>
                      <a:blip r:embed="rId11"/>
                      <a:stretch>
                        <a:fillRect/>
                      </a:stretch>
                    </p:blipFill>
                    <p:spPr>
                      <a:xfrm>
                        <a:off x="5544820" y="5373688"/>
                        <a:ext cx="287338" cy="398462"/>
                      </a:xfrm>
                      <a:prstGeom prst="rect">
                        <a:avLst/>
                      </a:prstGeom>
                      <a:solidFill>
                        <a:srgbClr val="FFFF00"/>
                      </a:solidFill>
                    </p:spPr>
                  </p:pic>
                </p:oleObj>
              </mc:Fallback>
            </mc:AlternateContent>
          </a:graphicData>
        </a:graphic>
      </p:graphicFrame>
      <p:sp>
        <p:nvSpPr>
          <p:cNvPr id="5" name="TextBox 4">
            <a:extLst>
              <a:ext uri="{FF2B5EF4-FFF2-40B4-BE49-F238E27FC236}">
                <a16:creationId xmlns:a16="http://schemas.microsoft.com/office/drawing/2014/main" id="{CA77598E-5220-62CB-6AF6-17B71B0683DD}"/>
              </a:ext>
            </a:extLst>
          </p:cNvPr>
          <p:cNvSpPr txBox="1"/>
          <p:nvPr/>
        </p:nvSpPr>
        <p:spPr>
          <a:xfrm>
            <a:off x="4867946" y="3147433"/>
            <a:ext cx="4004795" cy="954107"/>
          </a:xfrm>
          <a:prstGeom prst="rect">
            <a:avLst/>
          </a:prstGeom>
          <a:noFill/>
        </p:spPr>
        <p:txBody>
          <a:bodyPr wrap="square">
            <a:spAutoFit/>
          </a:bodyPr>
          <a:lstStyle/>
          <a:p>
            <a:pPr marL="342900" algn="ctr">
              <a:spcBef>
                <a:spcPts val="0"/>
              </a:spcBef>
              <a:buSzPts val="3200"/>
            </a:pPr>
            <a:r>
              <a:rPr lang="en-US" sz="2800" dirty="0">
                <a:highlight>
                  <a:srgbClr val="FFFF00"/>
                </a:highlight>
              </a:rPr>
              <a:t>Wider feasible region</a:t>
            </a:r>
            <a:br>
              <a:rPr lang="en-US" sz="2800" dirty="0">
                <a:highlight>
                  <a:srgbClr val="FFFF00"/>
                </a:highlight>
              </a:rPr>
            </a:br>
            <a:r>
              <a:rPr lang="en-US" sz="2800" dirty="0">
                <a:highlight>
                  <a:srgbClr val="FFFF00"/>
                </a:highlight>
              </a:rPr>
              <a:t>=&gt; More possibilities</a:t>
            </a:r>
          </a:p>
        </p:txBody>
      </p:sp>
      <p:grpSp>
        <p:nvGrpSpPr>
          <p:cNvPr id="21" name="Group 20">
            <a:extLst>
              <a:ext uri="{FF2B5EF4-FFF2-40B4-BE49-F238E27FC236}">
                <a16:creationId xmlns:a16="http://schemas.microsoft.com/office/drawing/2014/main" id="{A0D42175-C190-C9BB-DCCE-A852E8F0D87B}"/>
              </a:ext>
            </a:extLst>
          </p:cNvPr>
          <p:cNvGrpSpPr/>
          <p:nvPr/>
        </p:nvGrpSpPr>
        <p:grpSpPr>
          <a:xfrm>
            <a:off x="611188" y="1936939"/>
            <a:ext cx="5936236" cy="3218249"/>
            <a:chOff x="2849563" y="1936939"/>
            <a:chExt cx="5936236" cy="3218249"/>
          </a:xfrm>
        </p:grpSpPr>
        <p:graphicFrame>
          <p:nvGraphicFramePr>
            <p:cNvPr id="22" name="Object 21">
              <a:extLst>
                <a:ext uri="{FF2B5EF4-FFF2-40B4-BE49-F238E27FC236}">
                  <a16:creationId xmlns:a16="http://schemas.microsoft.com/office/drawing/2014/main" id="{DCAF678F-1D97-4FAB-2540-952C052C3749}"/>
                </a:ext>
              </a:extLst>
            </p:cNvPr>
            <p:cNvGraphicFramePr>
              <a:graphicFrameLocks noChangeAspect="1"/>
            </p:cNvGraphicFramePr>
            <p:nvPr>
              <p:extLst>
                <p:ext uri="{D42A27DB-BD31-4B8C-83A1-F6EECF244321}">
                  <p14:modId xmlns:p14="http://schemas.microsoft.com/office/powerpoint/2010/main" val="1322260006"/>
                </p:ext>
              </p:extLst>
            </p:nvPr>
          </p:nvGraphicFramePr>
          <p:xfrm>
            <a:off x="2849563" y="2519363"/>
            <a:ext cx="3446462" cy="1219200"/>
          </p:xfrm>
          <a:graphic>
            <a:graphicData uri="http://schemas.openxmlformats.org/presentationml/2006/ole">
              <mc:AlternateContent xmlns:mc="http://schemas.openxmlformats.org/markup-compatibility/2006">
                <mc:Choice xmlns:v="urn:schemas-microsoft-com:vml" Requires="v">
                  <p:oleObj name="Equation" r:id="rId12" imgW="825480" imgH="291960" progId="Equation.DSMT4">
                    <p:embed/>
                  </p:oleObj>
                </mc:Choice>
                <mc:Fallback>
                  <p:oleObj name="Equation" r:id="rId12" imgW="825480" imgH="291960" progId="Equation.DSMT4">
                    <p:embed/>
                    <p:pic>
                      <p:nvPicPr>
                        <p:cNvPr id="22" name="Object 21">
                          <a:extLst>
                            <a:ext uri="{FF2B5EF4-FFF2-40B4-BE49-F238E27FC236}">
                              <a16:creationId xmlns:a16="http://schemas.microsoft.com/office/drawing/2014/main" id="{DCAF678F-1D97-4FAB-2540-952C052C3749}"/>
                            </a:ext>
                          </a:extLst>
                        </p:cNvPr>
                        <p:cNvPicPr/>
                        <p:nvPr/>
                      </p:nvPicPr>
                      <p:blipFill>
                        <a:blip r:embed="rId13"/>
                        <a:stretch>
                          <a:fillRect/>
                        </a:stretch>
                      </p:blipFill>
                      <p:spPr>
                        <a:xfrm>
                          <a:off x="2849563" y="2519363"/>
                          <a:ext cx="3446462" cy="1219200"/>
                        </a:xfrm>
                        <a:prstGeom prst="rect">
                          <a:avLst/>
                        </a:prstGeom>
                      </p:spPr>
                    </p:pic>
                  </p:oleObj>
                </mc:Fallback>
              </mc:AlternateContent>
            </a:graphicData>
          </a:graphic>
        </p:graphicFrame>
        <p:sp>
          <p:nvSpPr>
            <p:cNvPr id="23" name="TextBox 22">
              <a:extLst>
                <a:ext uri="{FF2B5EF4-FFF2-40B4-BE49-F238E27FC236}">
                  <a16:creationId xmlns:a16="http://schemas.microsoft.com/office/drawing/2014/main" id="{6CAC9721-DC39-B0A1-094B-D4210DAFD5BF}"/>
                </a:ext>
              </a:extLst>
            </p:cNvPr>
            <p:cNvSpPr txBox="1"/>
            <p:nvPr/>
          </p:nvSpPr>
          <p:spPr>
            <a:xfrm>
              <a:off x="3899535" y="1936939"/>
              <a:ext cx="4886264" cy="584775"/>
            </a:xfrm>
            <a:prstGeom prst="rect">
              <a:avLst/>
            </a:prstGeom>
            <a:noFill/>
          </p:spPr>
          <p:txBody>
            <a:bodyPr wrap="square">
              <a:spAutoFit/>
            </a:bodyPr>
            <a:lstStyle/>
            <a:p>
              <a:pPr algn="ctr"/>
              <a:r>
                <a:rPr lang="el-GR" sz="3200" b="0" i="0" dirty="0">
                  <a:solidFill>
                    <a:srgbClr val="FF0000"/>
                  </a:solidFill>
                  <a:effectLst/>
                  <a:latin typeface="Roboto" panose="02000000000000000000" pitchFamily="2" charset="0"/>
                </a:rPr>
                <a:t>Σ</a:t>
              </a:r>
              <a:r>
                <a:rPr lang="en-US" sz="3200" dirty="0">
                  <a:solidFill>
                    <a:srgbClr val="FF0000"/>
                  </a:solidFill>
                </a:rPr>
                <a:t>Resource – </a:t>
              </a:r>
              <a:r>
                <a:rPr lang="el-GR" sz="3200" b="0" i="0" dirty="0">
                  <a:solidFill>
                    <a:srgbClr val="FF0000"/>
                  </a:solidFill>
                  <a:effectLst/>
                  <a:latin typeface="Roboto" panose="02000000000000000000" pitchFamily="2" charset="0"/>
                </a:rPr>
                <a:t>Σ</a:t>
              </a:r>
              <a:r>
                <a:rPr lang="en-US" sz="3200" dirty="0">
                  <a:solidFill>
                    <a:srgbClr val="FF0000"/>
                  </a:solidFill>
                </a:rPr>
                <a:t>“happiness”</a:t>
              </a:r>
            </a:p>
          </p:txBody>
        </p:sp>
        <p:sp>
          <p:nvSpPr>
            <p:cNvPr id="24" name="TextBox 23">
              <a:extLst>
                <a:ext uri="{FF2B5EF4-FFF2-40B4-BE49-F238E27FC236}">
                  <a16:creationId xmlns:a16="http://schemas.microsoft.com/office/drawing/2014/main" id="{F2A3A02D-E4A8-E52F-CC41-2CE321CFB143}"/>
                </a:ext>
              </a:extLst>
            </p:cNvPr>
            <p:cNvSpPr txBox="1"/>
            <p:nvPr/>
          </p:nvSpPr>
          <p:spPr>
            <a:xfrm>
              <a:off x="3317725" y="4570413"/>
              <a:ext cx="3362637" cy="584775"/>
            </a:xfrm>
            <a:prstGeom prst="rect">
              <a:avLst/>
            </a:prstGeom>
            <a:noFill/>
          </p:spPr>
          <p:txBody>
            <a:bodyPr wrap="square">
              <a:spAutoFit/>
            </a:bodyPr>
            <a:lstStyle/>
            <a:p>
              <a:pPr algn="ctr"/>
              <a:r>
                <a:rPr lang="en-US" sz="3200" dirty="0">
                  <a:solidFill>
                    <a:srgbClr val="0000FF"/>
                  </a:solidFill>
                </a:rPr>
                <a:t>A vector (</a:t>
              </a:r>
              <a:r>
                <a:rPr lang="en-US" sz="3200" i="1" dirty="0">
                  <a:solidFill>
                    <a:srgbClr val="0000FF"/>
                  </a:solidFill>
                  <a:latin typeface="Times New Roman" panose="02020603050405020304" pitchFamily="18" charset="0"/>
                  <a:cs typeface="Times New Roman" panose="02020603050405020304" pitchFamily="18" charset="0"/>
                </a:rPr>
                <a:t>x</a:t>
              </a:r>
              <a:r>
                <a:rPr lang="en-US" sz="3200" baseline="-25000" dirty="0">
                  <a:solidFill>
                    <a:srgbClr val="0000FF"/>
                  </a:solidFill>
                  <a:latin typeface="Times New Roman" panose="02020603050405020304" pitchFamily="18" charset="0"/>
                  <a:cs typeface="Times New Roman" panose="02020603050405020304" pitchFamily="18" charset="0"/>
                </a:rPr>
                <a:t>1</a:t>
              </a:r>
              <a:r>
                <a:rPr lang="en-US" sz="3200" dirty="0">
                  <a:solidFill>
                    <a:srgbClr val="0000FF"/>
                  </a:solidFill>
                </a:rPr>
                <a:t>, </a:t>
              </a:r>
              <a:r>
                <a:rPr lang="en-US" sz="3200" i="1" dirty="0">
                  <a:solidFill>
                    <a:srgbClr val="0000FF"/>
                  </a:solidFill>
                  <a:latin typeface="Times New Roman" panose="02020603050405020304" pitchFamily="18" charset="0"/>
                  <a:cs typeface="Times New Roman" panose="02020603050405020304" pitchFamily="18" charset="0"/>
                </a:rPr>
                <a:t>x</a:t>
              </a:r>
              <a:r>
                <a:rPr lang="en-US" sz="3200" baseline="-25000" dirty="0">
                  <a:solidFill>
                    <a:srgbClr val="0000FF"/>
                  </a:solidFill>
                  <a:latin typeface="Times New Roman" panose="02020603050405020304" pitchFamily="18" charset="0"/>
                  <a:cs typeface="Times New Roman" panose="02020603050405020304" pitchFamily="18" charset="0"/>
                </a:rPr>
                <a:t>2</a:t>
              </a:r>
              <a:r>
                <a:rPr lang="en-US" sz="3200" dirty="0">
                  <a:solidFill>
                    <a:srgbClr val="0000FF"/>
                  </a:solidFill>
                </a:rPr>
                <a:t>, …)</a:t>
              </a:r>
            </a:p>
          </p:txBody>
        </p:sp>
        <p:sp>
          <p:nvSpPr>
            <p:cNvPr id="25" name="TextBox 24">
              <a:extLst>
                <a:ext uri="{FF2B5EF4-FFF2-40B4-BE49-F238E27FC236}">
                  <a16:creationId xmlns:a16="http://schemas.microsoft.com/office/drawing/2014/main" id="{687DB4B3-DB8E-2A34-FD8F-56B477E873DB}"/>
                </a:ext>
              </a:extLst>
            </p:cNvPr>
            <p:cNvSpPr txBox="1"/>
            <p:nvPr/>
          </p:nvSpPr>
          <p:spPr>
            <a:xfrm>
              <a:off x="3600450" y="3440461"/>
              <a:ext cx="3663008" cy="1077218"/>
            </a:xfrm>
            <a:prstGeom prst="rect">
              <a:avLst/>
            </a:prstGeom>
            <a:noFill/>
          </p:spPr>
          <p:txBody>
            <a:bodyPr wrap="square">
              <a:spAutoFit/>
            </a:bodyPr>
            <a:lstStyle/>
            <a:p>
              <a:pPr algn="ctr"/>
              <a:r>
                <a:rPr lang="en-US" sz="3200" dirty="0">
                  <a:solidFill>
                    <a:srgbClr val="FF00FF"/>
                  </a:solidFill>
                </a:rPr>
                <a:t>A high-</a:t>
              </a:r>
            </a:p>
            <a:p>
              <a:pPr algn="ctr"/>
              <a:r>
                <a:rPr lang="en-US" sz="3200" dirty="0">
                  <a:solidFill>
                    <a:srgbClr val="FF00FF"/>
                  </a:solidFill>
                </a:rPr>
                <a:t>dimensional region</a:t>
              </a:r>
            </a:p>
          </p:txBody>
        </p:sp>
        <p:cxnSp>
          <p:nvCxnSpPr>
            <p:cNvPr id="26" name="Straight Arrow Connector 25">
              <a:extLst>
                <a:ext uri="{FF2B5EF4-FFF2-40B4-BE49-F238E27FC236}">
                  <a16:creationId xmlns:a16="http://schemas.microsoft.com/office/drawing/2014/main" id="{63C8A2B4-E178-CC50-0FCC-D8DB90CB7C41}"/>
                </a:ext>
              </a:extLst>
            </p:cNvPr>
            <p:cNvCxnSpPr>
              <a:cxnSpLocks/>
            </p:cNvCxnSpPr>
            <p:nvPr/>
          </p:nvCxnSpPr>
          <p:spPr>
            <a:xfrm>
              <a:off x="5124450" y="2446020"/>
              <a:ext cx="0" cy="22860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9C311E6A-46CC-BBD8-87A3-EBD12F0EBA01}"/>
                </a:ext>
              </a:extLst>
            </p:cNvPr>
            <p:cNvCxnSpPr>
              <a:cxnSpLocks/>
            </p:cNvCxnSpPr>
            <p:nvPr/>
          </p:nvCxnSpPr>
          <p:spPr>
            <a:xfrm flipH="1" flipV="1">
              <a:off x="4391915" y="3494723"/>
              <a:ext cx="377253" cy="207327"/>
            </a:xfrm>
            <a:prstGeom prst="straightConnector1">
              <a:avLst/>
            </a:prstGeom>
            <a:ln>
              <a:solidFill>
                <a:srgbClr val="FF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018C7A5C-2E15-8978-623C-3CEE16CA441C}"/>
                </a:ext>
              </a:extLst>
            </p:cNvPr>
            <p:cNvCxnSpPr>
              <a:cxnSpLocks/>
            </p:cNvCxnSpPr>
            <p:nvPr/>
          </p:nvCxnSpPr>
          <p:spPr>
            <a:xfrm flipV="1">
              <a:off x="3600450" y="3702050"/>
              <a:ext cx="0" cy="916563"/>
            </a:xfrm>
            <a:prstGeom prst="straightConnector1">
              <a:avLst/>
            </a:prstGeom>
            <a:ln>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54266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4</a:t>
            </a:fld>
            <a:endParaRPr lang="en" sz="1600" dirty="0">
              <a:solidFill>
                <a:srgbClr val="888888"/>
              </a:solidFill>
              <a:latin typeface="Arial"/>
              <a:ea typeface="Arial"/>
              <a:cs typeface="Arial"/>
              <a:sym typeface="Arial"/>
            </a:endParaRPr>
          </a:p>
        </p:txBody>
      </p:sp>
      <p:pic>
        <p:nvPicPr>
          <p:cNvPr id="2050" name="Picture 2" descr="Snyder Lecture, Friday, April 21, 2023 at 1:30 PM">
            <a:extLst>
              <a:ext uri="{FF2B5EF4-FFF2-40B4-BE49-F238E27FC236}">
                <a16:creationId xmlns:a16="http://schemas.microsoft.com/office/drawing/2014/main" id="{9DB31B13-EE34-7CED-5B0A-0E03BDA180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75877"/>
            <a:ext cx="9144000" cy="4022725"/>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36;p26">
            <a:extLst>
              <a:ext uri="{FF2B5EF4-FFF2-40B4-BE49-F238E27FC236}">
                <a16:creationId xmlns:a16="http://schemas.microsoft.com/office/drawing/2014/main" id="{5887DE56-1A6A-3002-CE9E-3686030B1F27}"/>
              </a:ext>
            </a:extLst>
          </p:cNvPr>
          <p:cNvSpPr txBox="1">
            <a:spLocks/>
          </p:cNvSpPr>
          <p:nvPr/>
        </p:nvSpPr>
        <p:spPr>
          <a:xfrm>
            <a:off x="743100" y="542550"/>
            <a:ext cx="7657800" cy="38967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342900">
              <a:spcBef>
                <a:spcPts val="0"/>
              </a:spcBef>
              <a:buSzPts val="3200"/>
            </a:pPr>
            <a:r>
              <a:rPr lang="en-US" dirty="0"/>
              <a:t>Shaping the Future of Higher Education? </a:t>
            </a:r>
            <a:r>
              <a:rPr lang="en-US" sz="2800" dirty="0"/>
              <a:t>Becoming a Land-grant University for Our Times</a:t>
            </a:r>
          </a:p>
          <a:p>
            <a:pPr marL="342900">
              <a:spcBef>
                <a:spcPts val="0"/>
              </a:spcBef>
              <a:buSzPts val="3200"/>
            </a:pPr>
            <a:r>
              <a:rPr lang="en-US" sz="3200" dirty="0">
                <a:effectLst/>
                <a:latin typeface="Calibri" panose="020F0502020204030204" pitchFamily="34" charset="0"/>
                <a:ea typeface="等线" panose="02010600030101010101" pitchFamily="2" charset="-122"/>
                <a:cs typeface="Times New Roman" panose="02020603050405020304" pitchFamily="18" charset="0"/>
              </a:rPr>
              <a:t>Shaping the Future of Education as a Pioneering Institute</a:t>
            </a:r>
            <a:endParaRPr lang="en-US" dirty="0"/>
          </a:p>
        </p:txBody>
      </p:sp>
    </p:spTree>
    <p:extLst>
      <p:ext uri="{BB962C8B-B14F-4D97-AF65-F5344CB8AC3E}">
        <p14:creationId xmlns:p14="http://schemas.microsoft.com/office/powerpoint/2010/main" val="19755983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D182FA3-8636-0E6B-0D33-79F68D619D60}"/>
              </a:ext>
            </a:extLst>
          </p:cNvPr>
          <p:cNvSpPr/>
          <p:nvPr/>
        </p:nvSpPr>
        <p:spPr>
          <a:xfrm>
            <a:off x="7200900" y="5341620"/>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40</a:t>
            </a:fld>
            <a:endParaRPr lang="en" sz="1600" dirty="0">
              <a:solidFill>
                <a:srgbClr val="888888"/>
              </a:solidFill>
              <a:latin typeface="Arial"/>
              <a:ea typeface="Arial"/>
              <a:cs typeface="Arial"/>
              <a:sym typeface="Arial"/>
            </a:endParaRPr>
          </a:p>
        </p:txBody>
      </p:sp>
      <p:sp>
        <p:nvSpPr>
          <p:cNvPr id="4" name="Google Shape;136;p26">
            <a:extLst>
              <a:ext uri="{FF2B5EF4-FFF2-40B4-BE49-F238E27FC236}">
                <a16:creationId xmlns:a16="http://schemas.microsoft.com/office/drawing/2014/main" id="{01F40647-7D9E-1242-C1F3-99C7A84CAC1A}"/>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Teaching demo: Optimization</a:t>
            </a:r>
            <a:br>
              <a:rPr lang="en-US" sz="5400" dirty="0"/>
            </a:br>
            <a:endParaRPr lang="en-US" sz="2800" dirty="0"/>
          </a:p>
          <a:p>
            <a:pPr marL="342900">
              <a:spcBef>
                <a:spcPts val="0"/>
              </a:spcBef>
              <a:spcAft>
                <a:spcPts val="600"/>
              </a:spcAft>
              <a:buSzPts val="3200"/>
            </a:pPr>
            <a:r>
              <a:rPr lang="en-US" dirty="0"/>
              <a:t>A framework for guiding/making decisions</a:t>
            </a:r>
          </a:p>
          <a:p>
            <a:pPr marL="342900">
              <a:spcBef>
                <a:spcPts val="0"/>
              </a:spcBef>
              <a:buSzPts val="3200"/>
            </a:pPr>
            <a:endParaRPr lang="en-US" dirty="0"/>
          </a:p>
        </p:txBody>
      </p:sp>
      <p:sp>
        <p:nvSpPr>
          <p:cNvPr id="14" name="TextBox 13">
            <a:extLst>
              <a:ext uri="{FF2B5EF4-FFF2-40B4-BE49-F238E27FC236}">
                <a16:creationId xmlns:a16="http://schemas.microsoft.com/office/drawing/2014/main" id="{B4E256F7-0448-3B5F-6EC8-F3E9816D5217}"/>
              </a:ext>
            </a:extLst>
          </p:cNvPr>
          <p:cNvSpPr txBox="1"/>
          <p:nvPr/>
        </p:nvSpPr>
        <p:spPr>
          <a:xfrm>
            <a:off x="381510" y="6004042"/>
            <a:ext cx="8380980" cy="584775"/>
          </a:xfrm>
          <a:prstGeom prst="rect">
            <a:avLst/>
          </a:prstGeom>
          <a:noFill/>
        </p:spPr>
        <p:txBody>
          <a:bodyPr wrap="square">
            <a:spAutoFit/>
          </a:bodyPr>
          <a:lstStyle/>
          <a:p>
            <a:pPr marL="342900" algn="ctr">
              <a:spcBef>
                <a:spcPts val="0"/>
              </a:spcBef>
              <a:buSzPts val="3200"/>
            </a:pPr>
            <a:r>
              <a:rPr lang="en-US" sz="3200" dirty="0"/>
              <a:t>Does “helping others” lead to a “better world”?</a:t>
            </a:r>
            <a:endParaRPr lang="en-US" sz="2800" dirty="0"/>
          </a:p>
        </p:txBody>
      </p:sp>
      <p:sp>
        <p:nvSpPr>
          <p:cNvPr id="21" name="TextBox 20">
            <a:extLst>
              <a:ext uri="{FF2B5EF4-FFF2-40B4-BE49-F238E27FC236}">
                <a16:creationId xmlns:a16="http://schemas.microsoft.com/office/drawing/2014/main" id="{8D023D48-6E0C-AA18-8137-53A803A869D5}"/>
              </a:ext>
            </a:extLst>
          </p:cNvPr>
          <p:cNvSpPr txBox="1"/>
          <p:nvPr/>
        </p:nvSpPr>
        <p:spPr>
          <a:xfrm>
            <a:off x="873189" y="2389138"/>
            <a:ext cx="3721707" cy="1877437"/>
          </a:xfrm>
          <a:prstGeom prst="rect">
            <a:avLst/>
          </a:prstGeom>
          <a:noFill/>
          <a:ln w="38100">
            <a:solidFill>
              <a:schemeClr val="tx1"/>
            </a:solidFill>
          </a:ln>
        </p:spPr>
        <p:txBody>
          <a:bodyPr wrap="square">
            <a:spAutoFit/>
          </a:bodyPr>
          <a:lstStyle/>
          <a:p>
            <a:pPr>
              <a:spcBef>
                <a:spcPts val="0"/>
              </a:spcBef>
              <a:buSzPts val="3200"/>
            </a:pPr>
            <a:r>
              <a:rPr lang="en-US" sz="3200" dirty="0"/>
              <a:t>Implications</a:t>
            </a:r>
            <a:endParaRPr lang="en-US" sz="2800" dirty="0"/>
          </a:p>
          <a:p>
            <a:pPr marL="457200" indent="-457200">
              <a:spcBef>
                <a:spcPts val="0"/>
              </a:spcBef>
              <a:buSzPts val="3200"/>
              <a:buFont typeface="Arial" panose="020B0604020202020204" pitchFamily="34" charset="0"/>
              <a:buChar char="•"/>
            </a:pPr>
            <a:r>
              <a:rPr lang="en-US" sz="2800" dirty="0"/>
              <a:t>Wider feasible region</a:t>
            </a:r>
            <a:br>
              <a:rPr lang="en-US" sz="2800" dirty="0"/>
            </a:br>
            <a:r>
              <a:rPr lang="en-US" sz="2800" dirty="0"/>
              <a:t>=&gt; Better solution</a:t>
            </a:r>
          </a:p>
          <a:p>
            <a:pPr marL="457200" indent="-457200">
              <a:spcBef>
                <a:spcPts val="0"/>
              </a:spcBef>
              <a:buSzPts val="3200"/>
              <a:buFont typeface="Arial" panose="020B0604020202020204" pitchFamily="34" charset="0"/>
              <a:buChar char="•"/>
            </a:pPr>
            <a:r>
              <a:rPr lang="en-US" sz="2800" dirty="0">
                <a:highlight>
                  <a:srgbClr val="FFFF00"/>
                </a:highlight>
              </a:rPr>
              <a:t>Equality</a:t>
            </a:r>
          </a:p>
        </p:txBody>
      </p:sp>
      <p:pic>
        <p:nvPicPr>
          <p:cNvPr id="24" name="Picture 2" descr="Figure contains an axes object. The axes object contains an object of type surface.">
            <a:extLst>
              <a:ext uri="{FF2B5EF4-FFF2-40B4-BE49-F238E27FC236}">
                <a16:creationId xmlns:a16="http://schemas.microsoft.com/office/drawing/2014/main" id="{6C581278-B8FD-F030-AED6-6AD9C0B0F3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82" t="6901" r="17097" b="6030"/>
          <a:stretch/>
        </p:blipFill>
        <p:spPr bwMode="auto">
          <a:xfrm>
            <a:off x="4918391" y="2519363"/>
            <a:ext cx="3958909" cy="348321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5" name="Object 24">
            <a:extLst>
              <a:ext uri="{FF2B5EF4-FFF2-40B4-BE49-F238E27FC236}">
                <a16:creationId xmlns:a16="http://schemas.microsoft.com/office/drawing/2014/main" id="{AB897412-F85A-6353-436D-2E1A8D0AFDFD}"/>
              </a:ext>
            </a:extLst>
          </p:cNvPr>
          <p:cNvGraphicFramePr>
            <a:graphicFrameLocks noChangeAspect="1"/>
          </p:cNvGraphicFramePr>
          <p:nvPr/>
        </p:nvGraphicFramePr>
        <p:xfrm>
          <a:off x="4918391" y="2634622"/>
          <a:ext cx="619125" cy="354013"/>
        </p:xfrm>
        <a:graphic>
          <a:graphicData uri="http://schemas.openxmlformats.org/presentationml/2006/ole">
            <mc:AlternateContent xmlns:mc="http://schemas.openxmlformats.org/markup-compatibility/2006">
              <mc:Choice xmlns:v="urn:schemas-microsoft-com:vml" Requires="v">
                <p:oleObj name="Equation" r:id="rId4" imgW="355320" imgH="203040" progId="Equation.DSMT4">
                  <p:embed/>
                </p:oleObj>
              </mc:Choice>
              <mc:Fallback>
                <p:oleObj name="Equation" r:id="rId4" imgW="355320" imgH="203040" progId="Equation.DSMT4">
                  <p:embed/>
                  <p:pic>
                    <p:nvPicPr>
                      <p:cNvPr id="25" name="Object 24">
                        <a:extLst>
                          <a:ext uri="{FF2B5EF4-FFF2-40B4-BE49-F238E27FC236}">
                            <a16:creationId xmlns:a16="http://schemas.microsoft.com/office/drawing/2014/main" id="{AB897412-F85A-6353-436D-2E1A8D0AFDFD}"/>
                          </a:ext>
                        </a:extLst>
                      </p:cNvPr>
                      <p:cNvPicPr/>
                      <p:nvPr/>
                    </p:nvPicPr>
                    <p:blipFill>
                      <a:blip r:embed="rId5"/>
                      <a:stretch>
                        <a:fillRect/>
                      </a:stretch>
                    </p:blipFill>
                    <p:spPr>
                      <a:xfrm>
                        <a:off x="4918391" y="2634622"/>
                        <a:ext cx="619125" cy="354013"/>
                      </a:xfrm>
                      <a:prstGeom prst="rect">
                        <a:avLst/>
                      </a:prstGeom>
                    </p:spPr>
                  </p:pic>
                </p:oleObj>
              </mc:Fallback>
            </mc:AlternateContent>
          </a:graphicData>
        </a:graphic>
      </p:graphicFrame>
      <p:graphicFrame>
        <p:nvGraphicFramePr>
          <p:cNvPr id="26" name="Object 25">
            <a:extLst>
              <a:ext uri="{FF2B5EF4-FFF2-40B4-BE49-F238E27FC236}">
                <a16:creationId xmlns:a16="http://schemas.microsoft.com/office/drawing/2014/main" id="{84C416D5-0482-02E9-B4D8-B9CF5046A183}"/>
              </a:ext>
            </a:extLst>
          </p:cNvPr>
          <p:cNvGraphicFramePr>
            <a:graphicFrameLocks noChangeAspect="1"/>
          </p:cNvGraphicFramePr>
          <p:nvPr/>
        </p:nvGraphicFramePr>
        <p:xfrm>
          <a:off x="8234363" y="5573713"/>
          <a:ext cx="331787" cy="398462"/>
        </p:xfrm>
        <a:graphic>
          <a:graphicData uri="http://schemas.openxmlformats.org/presentationml/2006/ole">
            <mc:AlternateContent xmlns:mc="http://schemas.openxmlformats.org/markup-compatibility/2006">
              <mc:Choice xmlns:v="urn:schemas-microsoft-com:vml" Requires="v">
                <p:oleObj name="Equation" r:id="rId6" imgW="190440" imgH="228600" progId="Equation.DSMT4">
                  <p:embed/>
                </p:oleObj>
              </mc:Choice>
              <mc:Fallback>
                <p:oleObj name="Equation" r:id="rId6" imgW="190440" imgH="228600" progId="Equation.DSMT4">
                  <p:embed/>
                  <p:pic>
                    <p:nvPicPr>
                      <p:cNvPr id="26" name="Object 25">
                        <a:extLst>
                          <a:ext uri="{FF2B5EF4-FFF2-40B4-BE49-F238E27FC236}">
                            <a16:creationId xmlns:a16="http://schemas.microsoft.com/office/drawing/2014/main" id="{84C416D5-0482-02E9-B4D8-B9CF5046A183}"/>
                          </a:ext>
                        </a:extLst>
                      </p:cNvPr>
                      <p:cNvPicPr/>
                      <p:nvPr/>
                    </p:nvPicPr>
                    <p:blipFill>
                      <a:blip r:embed="rId7"/>
                      <a:stretch>
                        <a:fillRect/>
                      </a:stretch>
                    </p:blipFill>
                    <p:spPr>
                      <a:xfrm>
                        <a:off x="8234363" y="5573713"/>
                        <a:ext cx="331787" cy="398462"/>
                      </a:xfrm>
                      <a:prstGeom prst="rect">
                        <a:avLst/>
                      </a:prstGeom>
                    </p:spPr>
                  </p:pic>
                </p:oleObj>
              </mc:Fallback>
            </mc:AlternateContent>
          </a:graphicData>
        </a:graphic>
      </p:graphicFrame>
      <p:sp>
        <p:nvSpPr>
          <p:cNvPr id="27" name="Freeform: Shape 26">
            <a:extLst>
              <a:ext uri="{FF2B5EF4-FFF2-40B4-BE49-F238E27FC236}">
                <a16:creationId xmlns:a16="http://schemas.microsoft.com/office/drawing/2014/main" id="{F8DB2B6B-4A1E-0FC5-4316-BE93C8E1F49C}"/>
              </a:ext>
            </a:extLst>
          </p:cNvPr>
          <p:cNvSpPr/>
          <p:nvPr/>
        </p:nvSpPr>
        <p:spPr>
          <a:xfrm>
            <a:off x="6629400" y="5067300"/>
            <a:ext cx="1047750" cy="374650"/>
          </a:xfrm>
          <a:custGeom>
            <a:avLst/>
            <a:gdLst>
              <a:gd name="connsiteX0" fmla="*/ 0 w 1047750"/>
              <a:gd name="connsiteY0" fmla="*/ 165100 h 374650"/>
              <a:gd name="connsiteX1" fmla="*/ 587375 w 1047750"/>
              <a:gd name="connsiteY1" fmla="*/ 0 h 374650"/>
              <a:gd name="connsiteX2" fmla="*/ 1047750 w 1047750"/>
              <a:gd name="connsiteY2" fmla="*/ 212725 h 374650"/>
              <a:gd name="connsiteX3" fmla="*/ 450850 w 1047750"/>
              <a:gd name="connsiteY3" fmla="*/ 374650 h 374650"/>
              <a:gd name="connsiteX4" fmla="*/ 0 w 1047750"/>
              <a:gd name="connsiteY4" fmla="*/ 165100 h 374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0" h="374650">
                <a:moveTo>
                  <a:pt x="0" y="165100"/>
                </a:moveTo>
                <a:lnTo>
                  <a:pt x="587375" y="0"/>
                </a:lnTo>
                <a:lnTo>
                  <a:pt x="1047750" y="212725"/>
                </a:lnTo>
                <a:lnTo>
                  <a:pt x="450850" y="374650"/>
                </a:lnTo>
                <a:lnTo>
                  <a:pt x="0" y="165100"/>
                </a:lnTo>
                <a:close/>
              </a:path>
            </a:pathLst>
          </a:custGeom>
          <a:solidFill>
            <a:srgbClr val="7F7F7F">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A45516C9-46F3-76BA-3964-8812D430BC18}"/>
              </a:ext>
            </a:extLst>
          </p:cNvPr>
          <p:cNvSpPr/>
          <p:nvPr/>
        </p:nvSpPr>
        <p:spPr>
          <a:xfrm>
            <a:off x="6175375" y="4864100"/>
            <a:ext cx="1939925" cy="781050"/>
          </a:xfrm>
          <a:custGeom>
            <a:avLst/>
            <a:gdLst>
              <a:gd name="connsiteX0" fmla="*/ 0 w 1939925"/>
              <a:gd name="connsiteY0" fmla="*/ 158750 h 781050"/>
              <a:gd name="connsiteX1" fmla="*/ 1343025 w 1939925"/>
              <a:gd name="connsiteY1" fmla="*/ 781050 h 781050"/>
              <a:gd name="connsiteX2" fmla="*/ 1939925 w 1939925"/>
              <a:gd name="connsiteY2" fmla="*/ 622300 h 781050"/>
              <a:gd name="connsiteX3" fmla="*/ 600075 w 1939925"/>
              <a:gd name="connsiteY3" fmla="*/ 0 h 781050"/>
              <a:gd name="connsiteX4" fmla="*/ 0 w 1939925"/>
              <a:gd name="connsiteY4" fmla="*/ 158750 h 781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9925" h="781050">
                <a:moveTo>
                  <a:pt x="0" y="158750"/>
                </a:moveTo>
                <a:lnTo>
                  <a:pt x="1343025" y="781050"/>
                </a:lnTo>
                <a:lnTo>
                  <a:pt x="1939925" y="622300"/>
                </a:lnTo>
                <a:lnTo>
                  <a:pt x="600075" y="0"/>
                </a:lnTo>
                <a:lnTo>
                  <a:pt x="0" y="158750"/>
                </a:lnTo>
                <a:close/>
              </a:path>
            </a:pathLst>
          </a:custGeom>
          <a:solidFill>
            <a:srgbClr val="FF00FF">
              <a:alpha val="1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9" name="Object 28">
            <a:extLst>
              <a:ext uri="{FF2B5EF4-FFF2-40B4-BE49-F238E27FC236}">
                <a16:creationId xmlns:a16="http://schemas.microsoft.com/office/drawing/2014/main" id="{7784E2BF-F771-E9CB-98C3-EA6B97210A00}"/>
              </a:ext>
            </a:extLst>
          </p:cNvPr>
          <p:cNvGraphicFramePr>
            <a:graphicFrameLocks noChangeAspect="1"/>
          </p:cNvGraphicFramePr>
          <p:nvPr/>
        </p:nvGraphicFramePr>
        <p:xfrm>
          <a:off x="5544820" y="5373688"/>
          <a:ext cx="287338" cy="398462"/>
        </p:xfrm>
        <a:graphic>
          <a:graphicData uri="http://schemas.openxmlformats.org/presentationml/2006/ole">
            <mc:AlternateContent xmlns:mc="http://schemas.openxmlformats.org/markup-compatibility/2006">
              <mc:Choice xmlns:v="urn:schemas-microsoft-com:vml" Requires="v">
                <p:oleObj name="Equation" r:id="rId8" imgW="164880" imgH="228600" progId="Equation.DSMT4">
                  <p:embed/>
                </p:oleObj>
              </mc:Choice>
              <mc:Fallback>
                <p:oleObj name="Equation" r:id="rId8" imgW="164880" imgH="228600" progId="Equation.DSMT4">
                  <p:embed/>
                  <p:pic>
                    <p:nvPicPr>
                      <p:cNvPr id="29" name="Object 28">
                        <a:extLst>
                          <a:ext uri="{FF2B5EF4-FFF2-40B4-BE49-F238E27FC236}">
                            <a16:creationId xmlns:a16="http://schemas.microsoft.com/office/drawing/2014/main" id="{7784E2BF-F771-E9CB-98C3-EA6B97210A00}"/>
                          </a:ext>
                        </a:extLst>
                      </p:cNvPr>
                      <p:cNvPicPr/>
                      <p:nvPr/>
                    </p:nvPicPr>
                    <p:blipFill>
                      <a:blip r:embed="rId9"/>
                      <a:stretch>
                        <a:fillRect/>
                      </a:stretch>
                    </p:blipFill>
                    <p:spPr>
                      <a:xfrm>
                        <a:off x="5544820" y="5373688"/>
                        <a:ext cx="287338" cy="398462"/>
                      </a:xfrm>
                      <a:prstGeom prst="rect">
                        <a:avLst/>
                      </a:prstGeom>
                      <a:solidFill>
                        <a:srgbClr val="FFFF00"/>
                      </a:solidFill>
                    </p:spPr>
                  </p:pic>
                </p:oleObj>
              </mc:Fallback>
            </mc:AlternateContent>
          </a:graphicData>
        </a:graphic>
      </p:graphicFrame>
      <p:sp>
        <p:nvSpPr>
          <p:cNvPr id="30" name="TextBox 29">
            <a:extLst>
              <a:ext uri="{FF2B5EF4-FFF2-40B4-BE49-F238E27FC236}">
                <a16:creationId xmlns:a16="http://schemas.microsoft.com/office/drawing/2014/main" id="{F223E35B-0B12-4019-356C-B055DBA05390}"/>
              </a:ext>
            </a:extLst>
          </p:cNvPr>
          <p:cNvSpPr txBox="1"/>
          <p:nvPr/>
        </p:nvSpPr>
        <p:spPr>
          <a:xfrm>
            <a:off x="4867946" y="3147433"/>
            <a:ext cx="4004795" cy="954107"/>
          </a:xfrm>
          <a:prstGeom prst="rect">
            <a:avLst/>
          </a:prstGeom>
          <a:noFill/>
        </p:spPr>
        <p:txBody>
          <a:bodyPr wrap="square">
            <a:spAutoFit/>
          </a:bodyPr>
          <a:lstStyle/>
          <a:p>
            <a:pPr marL="342900" algn="ctr">
              <a:spcBef>
                <a:spcPts val="0"/>
              </a:spcBef>
              <a:buSzPts val="3200"/>
            </a:pPr>
            <a:r>
              <a:rPr lang="en-US" sz="2800" dirty="0">
                <a:highlight>
                  <a:srgbClr val="FFFF00"/>
                </a:highlight>
              </a:rPr>
              <a:t>Wider feasible region</a:t>
            </a:r>
            <a:br>
              <a:rPr lang="en-US" sz="2800" dirty="0">
                <a:highlight>
                  <a:srgbClr val="FFFF00"/>
                </a:highlight>
              </a:rPr>
            </a:br>
            <a:r>
              <a:rPr lang="en-US" sz="2800" dirty="0">
                <a:highlight>
                  <a:srgbClr val="FFFF00"/>
                </a:highlight>
              </a:rPr>
              <a:t>=&gt; More possibilities</a:t>
            </a:r>
          </a:p>
        </p:txBody>
      </p:sp>
    </p:spTree>
    <p:extLst>
      <p:ext uri="{BB962C8B-B14F-4D97-AF65-F5344CB8AC3E}">
        <p14:creationId xmlns:p14="http://schemas.microsoft.com/office/powerpoint/2010/main" val="1737095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D182FA3-8636-0E6B-0D33-79F68D619D60}"/>
              </a:ext>
            </a:extLst>
          </p:cNvPr>
          <p:cNvSpPr/>
          <p:nvPr/>
        </p:nvSpPr>
        <p:spPr>
          <a:xfrm>
            <a:off x="7200900" y="5341620"/>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41</a:t>
            </a:fld>
            <a:endParaRPr lang="en" sz="1600" dirty="0">
              <a:solidFill>
                <a:srgbClr val="888888"/>
              </a:solidFill>
              <a:latin typeface="Arial"/>
              <a:ea typeface="Arial"/>
              <a:cs typeface="Arial"/>
              <a:sym typeface="Arial"/>
            </a:endParaRPr>
          </a:p>
        </p:txBody>
      </p:sp>
      <p:sp>
        <p:nvSpPr>
          <p:cNvPr id="4" name="Google Shape;136;p26">
            <a:extLst>
              <a:ext uri="{FF2B5EF4-FFF2-40B4-BE49-F238E27FC236}">
                <a16:creationId xmlns:a16="http://schemas.microsoft.com/office/drawing/2014/main" id="{01F40647-7D9E-1242-C1F3-99C7A84CAC1A}"/>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Teaching demo: Optimization</a:t>
            </a:r>
            <a:br>
              <a:rPr lang="en-US" sz="5400" dirty="0"/>
            </a:br>
            <a:endParaRPr lang="en-US" sz="2800" dirty="0"/>
          </a:p>
          <a:p>
            <a:pPr marL="342900">
              <a:spcBef>
                <a:spcPts val="0"/>
              </a:spcBef>
              <a:spcAft>
                <a:spcPts val="600"/>
              </a:spcAft>
              <a:buSzPts val="3200"/>
            </a:pPr>
            <a:r>
              <a:rPr lang="en-US" dirty="0"/>
              <a:t>A framework for guiding/making decisions</a:t>
            </a:r>
          </a:p>
          <a:p>
            <a:pPr marL="342900">
              <a:spcBef>
                <a:spcPts val="0"/>
              </a:spcBef>
              <a:buSzPts val="3200"/>
            </a:pPr>
            <a:endParaRPr lang="en-US" dirty="0"/>
          </a:p>
        </p:txBody>
      </p:sp>
      <p:sp>
        <p:nvSpPr>
          <p:cNvPr id="14" name="TextBox 13">
            <a:extLst>
              <a:ext uri="{FF2B5EF4-FFF2-40B4-BE49-F238E27FC236}">
                <a16:creationId xmlns:a16="http://schemas.microsoft.com/office/drawing/2014/main" id="{B4E256F7-0448-3B5F-6EC8-F3E9816D5217}"/>
              </a:ext>
            </a:extLst>
          </p:cNvPr>
          <p:cNvSpPr txBox="1"/>
          <p:nvPr/>
        </p:nvSpPr>
        <p:spPr>
          <a:xfrm>
            <a:off x="381510" y="6004042"/>
            <a:ext cx="8380980" cy="584775"/>
          </a:xfrm>
          <a:prstGeom prst="rect">
            <a:avLst/>
          </a:prstGeom>
          <a:noFill/>
        </p:spPr>
        <p:txBody>
          <a:bodyPr wrap="square">
            <a:spAutoFit/>
          </a:bodyPr>
          <a:lstStyle/>
          <a:p>
            <a:pPr marL="342900" algn="ctr">
              <a:spcBef>
                <a:spcPts val="0"/>
              </a:spcBef>
              <a:buSzPts val="3200"/>
            </a:pPr>
            <a:r>
              <a:rPr lang="en-US" sz="3200" dirty="0"/>
              <a:t>Does “helping others” lead to a “better world”?</a:t>
            </a:r>
            <a:endParaRPr lang="en-US" sz="2800" dirty="0"/>
          </a:p>
        </p:txBody>
      </p:sp>
      <p:sp>
        <p:nvSpPr>
          <p:cNvPr id="21" name="TextBox 20">
            <a:extLst>
              <a:ext uri="{FF2B5EF4-FFF2-40B4-BE49-F238E27FC236}">
                <a16:creationId xmlns:a16="http://schemas.microsoft.com/office/drawing/2014/main" id="{8D023D48-6E0C-AA18-8137-53A803A869D5}"/>
              </a:ext>
            </a:extLst>
          </p:cNvPr>
          <p:cNvSpPr txBox="1"/>
          <p:nvPr/>
        </p:nvSpPr>
        <p:spPr>
          <a:xfrm>
            <a:off x="873189" y="2389138"/>
            <a:ext cx="3721707" cy="3600986"/>
          </a:xfrm>
          <a:prstGeom prst="rect">
            <a:avLst/>
          </a:prstGeom>
          <a:noFill/>
          <a:ln w="38100">
            <a:solidFill>
              <a:schemeClr val="tx1"/>
            </a:solidFill>
          </a:ln>
        </p:spPr>
        <p:txBody>
          <a:bodyPr wrap="square">
            <a:spAutoFit/>
          </a:bodyPr>
          <a:lstStyle/>
          <a:p>
            <a:pPr>
              <a:spcBef>
                <a:spcPts val="0"/>
              </a:spcBef>
              <a:buSzPts val="3200"/>
            </a:pPr>
            <a:r>
              <a:rPr lang="en-US" sz="3200" dirty="0"/>
              <a:t>Implications</a:t>
            </a:r>
            <a:endParaRPr lang="en-US" sz="2800" dirty="0"/>
          </a:p>
          <a:p>
            <a:pPr marL="457200" indent="-457200">
              <a:spcBef>
                <a:spcPts val="0"/>
              </a:spcBef>
              <a:buSzPts val="3200"/>
              <a:buFont typeface="Arial" panose="020B0604020202020204" pitchFamily="34" charset="0"/>
              <a:buChar char="•"/>
            </a:pPr>
            <a:r>
              <a:rPr lang="en-US" sz="2800" dirty="0"/>
              <a:t>Wider feasible region</a:t>
            </a:r>
            <a:br>
              <a:rPr lang="en-US" sz="2800" dirty="0"/>
            </a:br>
            <a:r>
              <a:rPr lang="en-US" sz="2800" dirty="0"/>
              <a:t>=&gt; Better solution</a:t>
            </a:r>
          </a:p>
          <a:p>
            <a:pPr marL="457200" indent="-457200">
              <a:spcBef>
                <a:spcPts val="0"/>
              </a:spcBef>
              <a:buSzPts val="3200"/>
              <a:buFont typeface="Arial" panose="020B0604020202020204" pitchFamily="34" charset="0"/>
              <a:buChar char="•"/>
            </a:pPr>
            <a:r>
              <a:rPr lang="en-US" sz="2800" dirty="0"/>
              <a:t>Equality</a:t>
            </a:r>
          </a:p>
          <a:p>
            <a:pPr marL="457200" indent="-457200">
              <a:spcBef>
                <a:spcPts val="0"/>
              </a:spcBef>
              <a:buSzPts val="3200"/>
              <a:buFont typeface="Arial" panose="020B0604020202020204" pitchFamily="34" charset="0"/>
              <a:buChar char="•"/>
            </a:pPr>
            <a:r>
              <a:rPr lang="en-US" sz="2800" dirty="0"/>
              <a:t>Example </a:t>
            </a:r>
            <a:r>
              <a:rPr lang="en-US" sz="2800" dirty="0">
                <a:highlight>
                  <a:srgbClr val="FFFF00"/>
                </a:highlight>
              </a:rPr>
              <a:t>limitations</a:t>
            </a:r>
          </a:p>
          <a:p>
            <a:pPr marL="971550" lvl="1" indent="-514350">
              <a:buSzPts val="3200"/>
              <a:buFont typeface="+mj-lt"/>
              <a:buAutoNum type="arabicPeriod"/>
            </a:pPr>
            <a:r>
              <a:rPr lang="en-US" sz="2800" dirty="0"/>
              <a:t>Quantification</a:t>
            </a:r>
          </a:p>
          <a:p>
            <a:pPr marL="971550" lvl="1" indent="-514350">
              <a:buSzPts val="3200"/>
              <a:buFont typeface="+mj-lt"/>
              <a:buAutoNum type="arabicPeriod"/>
            </a:pPr>
            <a:r>
              <a:rPr lang="en-US" sz="2800" dirty="0"/>
              <a:t>Communication</a:t>
            </a:r>
          </a:p>
          <a:p>
            <a:pPr marL="971550" lvl="1" indent="-514350">
              <a:buSzPts val="3200"/>
              <a:buFont typeface="+mj-lt"/>
              <a:buAutoNum type="arabicPeriod"/>
            </a:pPr>
            <a:r>
              <a:rPr lang="en-US" sz="2800" dirty="0"/>
              <a:t>Computation</a:t>
            </a:r>
          </a:p>
        </p:txBody>
      </p:sp>
      <p:pic>
        <p:nvPicPr>
          <p:cNvPr id="24" name="Picture 2" descr="Figure contains an axes object. The axes object contains an object of type surface.">
            <a:extLst>
              <a:ext uri="{FF2B5EF4-FFF2-40B4-BE49-F238E27FC236}">
                <a16:creationId xmlns:a16="http://schemas.microsoft.com/office/drawing/2014/main" id="{6C581278-B8FD-F030-AED6-6AD9C0B0F3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82" t="6901" r="17097" b="6030"/>
          <a:stretch/>
        </p:blipFill>
        <p:spPr bwMode="auto">
          <a:xfrm>
            <a:off x="4918391" y="2519363"/>
            <a:ext cx="3958909" cy="348321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5" name="Object 24">
            <a:extLst>
              <a:ext uri="{FF2B5EF4-FFF2-40B4-BE49-F238E27FC236}">
                <a16:creationId xmlns:a16="http://schemas.microsoft.com/office/drawing/2014/main" id="{AB897412-F85A-6353-436D-2E1A8D0AFDFD}"/>
              </a:ext>
            </a:extLst>
          </p:cNvPr>
          <p:cNvGraphicFramePr>
            <a:graphicFrameLocks noChangeAspect="1"/>
          </p:cNvGraphicFramePr>
          <p:nvPr/>
        </p:nvGraphicFramePr>
        <p:xfrm>
          <a:off x="4918391" y="2634622"/>
          <a:ext cx="619125" cy="354013"/>
        </p:xfrm>
        <a:graphic>
          <a:graphicData uri="http://schemas.openxmlformats.org/presentationml/2006/ole">
            <mc:AlternateContent xmlns:mc="http://schemas.openxmlformats.org/markup-compatibility/2006">
              <mc:Choice xmlns:v="urn:schemas-microsoft-com:vml" Requires="v">
                <p:oleObj name="Equation" r:id="rId4" imgW="355320" imgH="203040" progId="Equation.DSMT4">
                  <p:embed/>
                </p:oleObj>
              </mc:Choice>
              <mc:Fallback>
                <p:oleObj name="Equation" r:id="rId4" imgW="355320" imgH="203040" progId="Equation.DSMT4">
                  <p:embed/>
                  <p:pic>
                    <p:nvPicPr>
                      <p:cNvPr id="25" name="Object 24">
                        <a:extLst>
                          <a:ext uri="{FF2B5EF4-FFF2-40B4-BE49-F238E27FC236}">
                            <a16:creationId xmlns:a16="http://schemas.microsoft.com/office/drawing/2014/main" id="{AB897412-F85A-6353-436D-2E1A8D0AFDFD}"/>
                          </a:ext>
                        </a:extLst>
                      </p:cNvPr>
                      <p:cNvPicPr/>
                      <p:nvPr/>
                    </p:nvPicPr>
                    <p:blipFill>
                      <a:blip r:embed="rId5"/>
                      <a:stretch>
                        <a:fillRect/>
                      </a:stretch>
                    </p:blipFill>
                    <p:spPr>
                      <a:xfrm>
                        <a:off x="4918391" y="2634622"/>
                        <a:ext cx="619125" cy="354013"/>
                      </a:xfrm>
                      <a:prstGeom prst="rect">
                        <a:avLst/>
                      </a:prstGeom>
                    </p:spPr>
                  </p:pic>
                </p:oleObj>
              </mc:Fallback>
            </mc:AlternateContent>
          </a:graphicData>
        </a:graphic>
      </p:graphicFrame>
      <p:graphicFrame>
        <p:nvGraphicFramePr>
          <p:cNvPr id="26" name="Object 25">
            <a:extLst>
              <a:ext uri="{FF2B5EF4-FFF2-40B4-BE49-F238E27FC236}">
                <a16:creationId xmlns:a16="http://schemas.microsoft.com/office/drawing/2014/main" id="{84C416D5-0482-02E9-B4D8-B9CF5046A183}"/>
              </a:ext>
            </a:extLst>
          </p:cNvPr>
          <p:cNvGraphicFramePr>
            <a:graphicFrameLocks noChangeAspect="1"/>
          </p:cNvGraphicFramePr>
          <p:nvPr/>
        </p:nvGraphicFramePr>
        <p:xfrm>
          <a:off x="8234363" y="5573713"/>
          <a:ext cx="331787" cy="398462"/>
        </p:xfrm>
        <a:graphic>
          <a:graphicData uri="http://schemas.openxmlformats.org/presentationml/2006/ole">
            <mc:AlternateContent xmlns:mc="http://schemas.openxmlformats.org/markup-compatibility/2006">
              <mc:Choice xmlns:v="urn:schemas-microsoft-com:vml" Requires="v">
                <p:oleObj name="Equation" r:id="rId6" imgW="190440" imgH="228600" progId="Equation.DSMT4">
                  <p:embed/>
                </p:oleObj>
              </mc:Choice>
              <mc:Fallback>
                <p:oleObj name="Equation" r:id="rId6" imgW="190440" imgH="228600" progId="Equation.DSMT4">
                  <p:embed/>
                  <p:pic>
                    <p:nvPicPr>
                      <p:cNvPr id="26" name="Object 25">
                        <a:extLst>
                          <a:ext uri="{FF2B5EF4-FFF2-40B4-BE49-F238E27FC236}">
                            <a16:creationId xmlns:a16="http://schemas.microsoft.com/office/drawing/2014/main" id="{84C416D5-0482-02E9-B4D8-B9CF5046A183}"/>
                          </a:ext>
                        </a:extLst>
                      </p:cNvPr>
                      <p:cNvPicPr/>
                      <p:nvPr/>
                    </p:nvPicPr>
                    <p:blipFill>
                      <a:blip r:embed="rId7"/>
                      <a:stretch>
                        <a:fillRect/>
                      </a:stretch>
                    </p:blipFill>
                    <p:spPr>
                      <a:xfrm>
                        <a:off x="8234363" y="5573713"/>
                        <a:ext cx="331787" cy="398462"/>
                      </a:xfrm>
                      <a:prstGeom prst="rect">
                        <a:avLst/>
                      </a:prstGeom>
                    </p:spPr>
                  </p:pic>
                </p:oleObj>
              </mc:Fallback>
            </mc:AlternateContent>
          </a:graphicData>
        </a:graphic>
      </p:graphicFrame>
      <p:sp>
        <p:nvSpPr>
          <p:cNvPr id="27" name="Freeform: Shape 26">
            <a:extLst>
              <a:ext uri="{FF2B5EF4-FFF2-40B4-BE49-F238E27FC236}">
                <a16:creationId xmlns:a16="http://schemas.microsoft.com/office/drawing/2014/main" id="{F8DB2B6B-4A1E-0FC5-4316-BE93C8E1F49C}"/>
              </a:ext>
            </a:extLst>
          </p:cNvPr>
          <p:cNvSpPr/>
          <p:nvPr/>
        </p:nvSpPr>
        <p:spPr>
          <a:xfrm>
            <a:off x="6629400" y="5067300"/>
            <a:ext cx="1047750" cy="374650"/>
          </a:xfrm>
          <a:custGeom>
            <a:avLst/>
            <a:gdLst>
              <a:gd name="connsiteX0" fmla="*/ 0 w 1047750"/>
              <a:gd name="connsiteY0" fmla="*/ 165100 h 374650"/>
              <a:gd name="connsiteX1" fmla="*/ 587375 w 1047750"/>
              <a:gd name="connsiteY1" fmla="*/ 0 h 374650"/>
              <a:gd name="connsiteX2" fmla="*/ 1047750 w 1047750"/>
              <a:gd name="connsiteY2" fmla="*/ 212725 h 374650"/>
              <a:gd name="connsiteX3" fmla="*/ 450850 w 1047750"/>
              <a:gd name="connsiteY3" fmla="*/ 374650 h 374650"/>
              <a:gd name="connsiteX4" fmla="*/ 0 w 1047750"/>
              <a:gd name="connsiteY4" fmla="*/ 165100 h 374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0" h="374650">
                <a:moveTo>
                  <a:pt x="0" y="165100"/>
                </a:moveTo>
                <a:lnTo>
                  <a:pt x="587375" y="0"/>
                </a:lnTo>
                <a:lnTo>
                  <a:pt x="1047750" y="212725"/>
                </a:lnTo>
                <a:lnTo>
                  <a:pt x="450850" y="374650"/>
                </a:lnTo>
                <a:lnTo>
                  <a:pt x="0" y="165100"/>
                </a:lnTo>
                <a:close/>
              </a:path>
            </a:pathLst>
          </a:custGeom>
          <a:solidFill>
            <a:srgbClr val="7F7F7F">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A45516C9-46F3-76BA-3964-8812D430BC18}"/>
              </a:ext>
            </a:extLst>
          </p:cNvPr>
          <p:cNvSpPr/>
          <p:nvPr/>
        </p:nvSpPr>
        <p:spPr>
          <a:xfrm>
            <a:off x="6175375" y="4864100"/>
            <a:ext cx="1939925" cy="781050"/>
          </a:xfrm>
          <a:custGeom>
            <a:avLst/>
            <a:gdLst>
              <a:gd name="connsiteX0" fmla="*/ 0 w 1939925"/>
              <a:gd name="connsiteY0" fmla="*/ 158750 h 781050"/>
              <a:gd name="connsiteX1" fmla="*/ 1343025 w 1939925"/>
              <a:gd name="connsiteY1" fmla="*/ 781050 h 781050"/>
              <a:gd name="connsiteX2" fmla="*/ 1939925 w 1939925"/>
              <a:gd name="connsiteY2" fmla="*/ 622300 h 781050"/>
              <a:gd name="connsiteX3" fmla="*/ 600075 w 1939925"/>
              <a:gd name="connsiteY3" fmla="*/ 0 h 781050"/>
              <a:gd name="connsiteX4" fmla="*/ 0 w 1939925"/>
              <a:gd name="connsiteY4" fmla="*/ 158750 h 781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9925" h="781050">
                <a:moveTo>
                  <a:pt x="0" y="158750"/>
                </a:moveTo>
                <a:lnTo>
                  <a:pt x="1343025" y="781050"/>
                </a:lnTo>
                <a:lnTo>
                  <a:pt x="1939925" y="622300"/>
                </a:lnTo>
                <a:lnTo>
                  <a:pt x="600075" y="0"/>
                </a:lnTo>
                <a:lnTo>
                  <a:pt x="0" y="158750"/>
                </a:lnTo>
                <a:close/>
              </a:path>
            </a:pathLst>
          </a:custGeom>
          <a:solidFill>
            <a:srgbClr val="FF00FF">
              <a:alpha val="1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9" name="Object 28">
            <a:extLst>
              <a:ext uri="{FF2B5EF4-FFF2-40B4-BE49-F238E27FC236}">
                <a16:creationId xmlns:a16="http://schemas.microsoft.com/office/drawing/2014/main" id="{7784E2BF-F771-E9CB-98C3-EA6B97210A00}"/>
              </a:ext>
            </a:extLst>
          </p:cNvPr>
          <p:cNvGraphicFramePr>
            <a:graphicFrameLocks noChangeAspect="1"/>
          </p:cNvGraphicFramePr>
          <p:nvPr/>
        </p:nvGraphicFramePr>
        <p:xfrm>
          <a:off x="5544820" y="5373688"/>
          <a:ext cx="287338" cy="398462"/>
        </p:xfrm>
        <a:graphic>
          <a:graphicData uri="http://schemas.openxmlformats.org/presentationml/2006/ole">
            <mc:AlternateContent xmlns:mc="http://schemas.openxmlformats.org/markup-compatibility/2006">
              <mc:Choice xmlns:v="urn:schemas-microsoft-com:vml" Requires="v">
                <p:oleObj name="Equation" r:id="rId8" imgW="164880" imgH="228600" progId="Equation.DSMT4">
                  <p:embed/>
                </p:oleObj>
              </mc:Choice>
              <mc:Fallback>
                <p:oleObj name="Equation" r:id="rId8" imgW="164880" imgH="228600" progId="Equation.DSMT4">
                  <p:embed/>
                  <p:pic>
                    <p:nvPicPr>
                      <p:cNvPr id="29" name="Object 28">
                        <a:extLst>
                          <a:ext uri="{FF2B5EF4-FFF2-40B4-BE49-F238E27FC236}">
                            <a16:creationId xmlns:a16="http://schemas.microsoft.com/office/drawing/2014/main" id="{7784E2BF-F771-E9CB-98C3-EA6B97210A00}"/>
                          </a:ext>
                        </a:extLst>
                      </p:cNvPr>
                      <p:cNvPicPr/>
                      <p:nvPr/>
                    </p:nvPicPr>
                    <p:blipFill>
                      <a:blip r:embed="rId9"/>
                      <a:stretch>
                        <a:fillRect/>
                      </a:stretch>
                    </p:blipFill>
                    <p:spPr>
                      <a:xfrm>
                        <a:off x="5544820" y="5373688"/>
                        <a:ext cx="287338" cy="398462"/>
                      </a:xfrm>
                      <a:prstGeom prst="rect">
                        <a:avLst/>
                      </a:prstGeom>
                      <a:solidFill>
                        <a:srgbClr val="FFFF00"/>
                      </a:solidFill>
                    </p:spPr>
                  </p:pic>
                </p:oleObj>
              </mc:Fallback>
            </mc:AlternateContent>
          </a:graphicData>
        </a:graphic>
      </p:graphicFrame>
      <p:sp>
        <p:nvSpPr>
          <p:cNvPr id="30" name="TextBox 29">
            <a:extLst>
              <a:ext uri="{FF2B5EF4-FFF2-40B4-BE49-F238E27FC236}">
                <a16:creationId xmlns:a16="http://schemas.microsoft.com/office/drawing/2014/main" id="{F223E35B-0B12-4019-356C-B055DBA05390}"/>
              </a:ext>
            </a:extLst>
          </p:cNvPr>
          <p:cNvSpPr txBox="1"/>
          <p:nvPr/>
        </p:nvSpPr>
        <p:spPr>
          <a:xfrm>
            <a:off x="4867946" y="3147433"/>
            <a:ext cx="4004795" cy="954107"/>
          </a:xfrm>
          <a:prstGeom prst="rect">
            <a:avLst/>
          </a:prstGeom>
          <a:noFill/>
        </p:spPr>
        <p:txBody>
          <a:bodyPr wrap="square">
            <a:spAutoFit/>
          </a:bodyPr>
          <a:lstStyle/>
          <a:p>
            <a:pPr marL="342900" algn="ctr">
              <a:spcBef>
                <a:spcPts val="0"/>
              </a:spcBef>
              <a:buSzPts val="3200"/>
            </a:pPr>
            <a:r>
              <a:rPr lang="en-US" sz="2800" dirty="0">
                <a:highlight>
                  <a:srgbClr val="FFFF00"/>
                </a:highlight>
              </a:rPr>
              <a:t>Wider feasible region</a:t>
            </a:r>
            <a:br>
              <a:rPr lang="en-US" sz="2800" dirty="0">
                <a:highlight>
                  <a:srgbClr val="FFFF00"/>
                </a:highlight>
              </a:rPr>
            </a:br>
            <a:r>
              <a:rPr lang="en-US" sz="2800" dirty="0">
                <a:highlight>
                  <a:srgbClr val="FFFF00"/>
                </a:highlight>
              </a:rPr>
              <a:t>=&gt; More possibilities</a:t>
            </a:r>
          </a:p>
        </p:txBody>
      </p:sp>
    </p:spTree>
    <p:extLst>
      <p:ext uri="{BB962C8B-B14F-4D97-AF65-F5344CB8AC3E}">
        <p14:creationId xmlns:p14="http://schemas.microsoft.com/office/powerpoint/2010/main" val="11018216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42</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17F92155-5F30-9C85-DC27-9E553CE76056}"/>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Pedagogical philosophy: </a:t>
            </a:r>
            <a:r>
              <a:rPr lang="en-US" sz="3600" dirty="0">
                <a:solidFill>
                  <a:schemeClr val="tx2">
                    <a:lumMod val="60000"/>
                    <a:lumOff val="40000"/>
                  </a:schemeClr>
                </a:solidFill>
              </a:rPr>
              <a:t>Approaches</a:t>
            </a:r>
            <a:br>
              <a:rPr lang="en-US" sz="5400" dirty="0"/>
            </a:br>
            <a:endParaRPr lang="en-US" dirty="0"/>
          </a:p>
        </p:txBody>
      </p:sp>
      <p:grpSp>
        <p:nvGrpSpPr>
          <p:cNvPr id="33" name="Group 32">
            <a:extLst>
              <a:ext uri="{FF2B5EF4-FFF2-40B4-BE49-F238E27FC236}">
                <a16:creationId xmlns:a16="http://schemas.microsoft.com/office/drawing/2014/main" id="{FE95C584-092B-1189-E6BC-50B51CB4A9D4}"/>
              </a:ext>
            </a:extLst>
          </p:cNvPr>
          <p:cNvGrpSpPr/>
          <p:nvPr/>
        </p:nvGrpSpPr>
        <p:grpSpPr>
          <a:xfrm>
            <a:off x="669361" y="1913156"/>
            <a:ext cx="7790116" cy="3681920"/>
            <a:chOff x="821761" y="1913156"/>
            <a:chExt cx="7790116" cy="3681920"/>
          </a:xfrm>
        </p:grpSpPr>
        <p:sp>
          <p:nvSpPr>
            <p:cNvPr id="5" name="TextBox 4">
              <a:extLst>
                <a:ext uri="{FF2B5EF4-FFF2-40B4-BE49-F238E27FC236}">
                  <a16:creationId xmlns:a16="http://schemas.microsoft.com/office/drawing/2014/main" id="{E99F95E5-0BA4-1B86-CF3B-D45E53CB9FB6}"/>
                </a:ext>
              </a:extLst>
            </p:cNvPr>
            <p:cNvSpPr txBox="1"/>
            <p:nvPr/>
          </p:nvSpPr>
          <p:spPr>
            <a:xfrm>
              <a:off x="3595228" y="1913156"/>
              <a:ext cx="1953546" cy="1015663"/>
            </a:xfrm>
            <a:prstGeom prst="rect">
              <a:avLst/>
            </a:prstGeom>
            <a:noFill/>
            <a:ln w="19050">
              <a:solidFill>
                <a:srgbClr val="00B050"/>
              </a:solidFill>
            </a:ln>
          </p:spPr>
          <p:txBody>
            <a:bodyPr wrap="square">
              <a:spAutoFit/>
            </a:bodyPr>
            <a:lstStyle/>
            <a:p>
              <a:pPr algn="ctr"/>
              <a:r>
                <a:rPr lang="en-US" sz="3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Student</a:t>
              </a:r>
              <a:br>
                <a:rPr lang="en-US" sz="3000" dirty="0">
                  <a:solidFill>
                    <a:srgbClr val="00B050"/>
                  </a:solidFill>
                  <a:latin typeface="Calibri" panose="020F0502020204030204" pitchFamily="34" charset="0"/>
                  <a:ea typeface="等线" panose="02010600030101010101" pitchFamily="2" charset="-122"/>
                  <a:cs typeface="Times New Roman" panose="02020603050405020304" pitchFamily="18" charset="0"/>
                </a:rPr>
              </a:br>
              <a:r>
                <a:rPr lang="en-US" sz="3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Motivation</a:t>
              </a:r>
              <a:endParaRPr lang="en-US" sz="3000" dirty="0">
                <a:solidFill>
                  <a:srgbClr val="00B050"/>
                </a:solidFill>
              </a:endParaRPr>
            </a:p>
          </p:txBody>
        </p:sp>
        <p:sp>
          <p:nvSpPr>
            <p:cNvPr id="7" name="TextBox 6">
              <a:extLst>
                <a:ext uri="{FF2B5EF4-FFF2-40B4-BE49-F238E27FC236}">
                  <a16:creationId xmlns:a16="http://schemas.microsoft.com/office/drawing/2014/main" id="{72482DC5-0D66-BC39-1D4C-5615D36DBA83}"/>
                </a:ext>
              </a:extLst>
            </p:cNvPr>
            <p:cNvSpPr txBox="1"/>
            <p:nvPr/>
          </p:nvSpPr>
          <p:spPr>
            <a:xfrm>
              <a:off x="2130989" y="3268592"/>
              <a:ext cx="1735898" cy="553998"/>
            </a:xfrm>
            <a:prstGeom prst="rect">
              <a:avLst/>
            </a:prstGeom>
            <a:noFill/>
          </p:spPr>
          <p:txBody>
            <a:bodyPr wrap="square">
              <a:spAutoFit/>
            </a:bodyPr>
            <a:lstStyle/>
            <a:p>
              <a:pPr algn="ctr"/>
              <a:r>
                <a:rPr lang="en-US" sz="3000" i="1" dirty="0">
                  <a:solidFill>
                    <a:schemeClr val="tx2">
                      <a:lumMod val="60000"/>
                      <a:lumOff val="40000"/>
                    </a:schemeClr>
                  </a:solidFill>
                  <a:latin typeface="Calibri" panose="020F0502020204030204" pitchFamily="34" charset="0"/>
                  <a:ea typeface="等线" panose="02010600030101010101" pitchFamily="2" charset="-122"/>
                  <a:cs typeface="Times New Roman" panose="02020603050405020304" pitchFamily="18" charset="0"/>
                </a:rPr>
                <a:t>Exposure</a:t>
              </a:r>
              <a:endParaRPr lang="en-US" sz="3000" i="1" dirty="0">
                <a:solidFill>
                  <a:schemeClr val="tx2">
                    <a:lumMod val="60000"/>
                    <a:lumOff val="40000"/>
                  </a:schemeClr>
                </a:solidFill>
              </a:endParaRPr>
            </a:p>
          </p:txBody>
        </p:sp>
        <p:sp>
          <p:nvSpPr>
            <p:cNvPr id="10" name="TextBox 9">
              <a:extLst>
                <a:ext uri="{FF2B5EF4-FFF2-40B4-BE49-F238E27FC236}">
                  <a16:creationId xmlns:a16="http://schemas.microsoft.com/office/drawing/2014/main" id="{5C771617-80C6-242B-9FD7-35BB968D14DC}"/>
                </a:ext>
              </a:extLst>
            </p:cNvPr>
            <p:cNvSpPr txBox="1"/>
            <p:nvPr/>
          </p:nvSpPr>
          <p:spPr>
            <a:xfrm>
              <a:off x="2426970" y="4284672"/>
              <a:ext cx="1361583" cy="553998"/>
            </a:xfrm>
            <a:prstGeom prst="rect">
              <a:avLst/>
            </a:prstGeom>
            <a:noFill/>
            <a:ln w="19050">
              <a:solidFill>
                <a:srgbClr val="00B050"/>
              </a:solidFill>
            </a:ln>
          </p:spPr>
          <p:txBody>
            <a:bodyPr wrap="square">
              <a:spAutoFit/>
            </a:bodyPr>
            <a:lstStyle/>
            <a:p>
              <a:pPr algn="ctr"/>
              <a:r>
                <a:rPr lang="en-US" sz="3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Feeling</a:t>
              </a:r>
              <a:endParaRPr lang="en-US" sz="3000" dirty="0">
                <a:solidFill>
                  <a:srgbClr val="00B050"/>
                </a:solidFill>
              </a:endParaRPr>
            </a:p>
          </p:txBody>
        </p:sp>
        <p:sp>
          <p:nvSpPr>
            <p:cNvPr id="11" name="TextBox 10">
              <a:extLst>
                <a:ext uri="{FF2B5EF4-FFF2-40B4-BE49-F238E27FC236}">
                  <a16:creationId xmlns:a16="http://schemas.microsoft.com/office/drawing/2014/main" id="{583E1F34-B744-586A-43F5-569BC7405E84}"/>
                </a:ext>
              </a:extLst>
            </p:cNvPr>
            <p:cNvSpPr txBox="1"/>
            <p:nvPr/>
          </p:nvSpPr>
          <p:spPr>
            <a:xfrm>
              <a:off x="5355449" y="4284672"/>
              <a:ext cx="1837986" cy="553998"/>
            </a:xfrm>
            <a:prstGeom prst="rect">
              <a:avLst/>
            </a:prstGeom>
            <a:noFill/>
            <a:ln w="19050">
              <a:solidFill>
                <a:srgbClr val="00B050"/>
              </a:solidFill>
            </a:ln>
          </p:spPr>
          <p:txBody>
            <a:bodyPr wrap="square">
              <a:spAutoFit/>
            </a:bodyPr>
            <a:lstStyle/>
            <a:p>
              <a:pPr algn="ctr"/>
              <a:r>
                <a:rPr lang="en-US" sz="3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Reasoning</a:t>
              </a:r>
              <a:endParaRPr lang="en-US" sz="3000" dirty="0">
                <a:solidFill>
                  <a:srgbClr val="00B050"/>
                </a:solidFill>
              </a:endParaRPr>
            </a:p>
          </p:txBody>
        </p:sp>
        <p:sp>
          <p:nvSpPr>
            <p:cNvPr id="13" name="TextBox 12">
              <a:extLst>
                <a:ext uri="{FF2B5EF4-FFF2-40B4-BE49-F238E27FC236}">
                  <a16:creationId xmlns:a16="http://schemas.microsoft.com/office/drawing/2014/main" id="{47B18A1A-2EBD-A1E2-73E7-440E9785FB8A}"/>
                </a:ext>
              </a:extLst>
            </p:cNvPr>
            <p:cNvSpPr txBox="1"/>
            <p:nvPr/>
          </p:nvSpPr>
          <p:spPr>
            <a:xfrm>
              <a:off x="821761" y="4887190"/>
              <a:ext cx="4572000" cy="707886"/>
            </a:xfrm>
            <a:prstGeom prst="rect">
              <a:avLst/>
            </a:prstGeom>
            <a:noFill/>
          </p:spPr>
          <p:txBody>
            <a:bodyPr wrap="square">
              <a:spAutoFit/>
            </a:bodyPr>
            <a:lstStyle/>
            <a:p>
              <a:pPr algn="ct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“It </a:t>
              </a:r>
              <a:r>
                <a:rPr lang="en-US" sz="2000" u="sng" dirty="0">
                  <a:solidFill>
                    <a:srgbClr val="00B050"/>
                  </a:solidFill>
                  <a:latin typeface="Calibri" panose="020F0502020204030204" pitchFamily="34" charset="0"/>
                  <a:ea typeface="等线" panose="02010600030101010101" pitchFamily="2" charset="-122"/>
                  <a:cs typeface="Times New Roman" panose="02020603050405020304" pitchFamily="18" charset="0"/>
                </a:rPr>
                <a:t>feels</a:t>
              </a: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 interesting!”</a:t>
              </a:r>
            </a:p>
            <a:p>
              <a:pPr algn="ct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“I </a:t>
              </a:r>
              <a:r>
                <a:rPr lang="en-US" sz="2000" u="sng" dirty="0">
                  <a:solidFill>
                    <a:srgbClr val="00B050"/>
                  </a:solidFill>
                  <a:latin typeface="Calibri" panose="020F0502020204030204" pitchFamily="34" charset="0"/>
                  <a:ea typeface="等线" panose="02010600030101010101" pitchFamily="2" charset="-122"/>
                  <a:cs typeface="Times New Roman" panose="02020603050405020304" pitchFamily="18" charset="0"/>
                </a:rPr>
                <a:t>enjoy</a:t>
              </a: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 learning more about it.”</a:t>
              </a:r>
              <a:endParaRPr lang="en-US" sz="2000" dirty="0">
                <a:solidFill>
                  <a:srgbClr val="00B050"/>
                </a:solidFill>
              </a:endParaRPr>
            </a:p>
          </p:txBody>
        </p:sp>
        <p:sp>
          <p:nvSpPr>
            <p:cNvPr id="15" name="TextBox 14">
              <a:extLst>
                <a:ext uri="{FF2B5EF4-FFF2-40B4-BE49-F238E27FC236}">
                  <a16:creationId xmlns:a16="http://schemas.microsoft.com/office/drawing/2014/main" id="{C320FA8E-5613-4E3C-4410-4F74C1FE6D57}"/>
                </a:ext>
              </a:extLst>
            </p:cNvPr>
            <p:cNvSpPr txBox="1"/>
            <p:nvPr/>
          </p:nvSpPr>
          <p:spPr>
            <a:xfrm>
              <a:off x="3937007" y="4887190"/>
              <a:ext cx="4674870" cy="707886"/>
            </a:xfrm>
            <a:prstGeom prst="rect">
              <a:avLst/>
            </a:prstGeom>
            <a:noFill/>
          </p:spPr>
          <p:txBody>
            <a:bodyPr wrap="square">
              <a:spAutoFit/>
            </a:bodyPr>
            <a:lstStyle/>
            <a:p>
              <a:pPr algn="ct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“It is </a:t>
              </a:r>
              <a:r>
                <a:rPr lang="en-US" sz="2000" u="sng" dirty="0">
                  <a:solidFill>
                    <a:srgbClr val="00B050"/>
                  </a:solidFill>
                  <a:latin typeface="Calibri" panose="020F0502020204030204" pitchFamily="34" charset="0"/>
                  <a:ea typeface="等线" panose="02010600030101010101" pitchFamily="2" charset="-122"/>
                  <a:cs typeface="Times New Roman" panose="02020603050405020304" pitchFamily="18" charset="0"/>
                </a:rPr>
                <a:t>useful!</a:t>
              </a: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a:t>
              </a:r>
              <a:b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b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“I </a:t>
              </a:r>
              <a:r>
                <a:rPr lang="en-US" sz="2000" u="sng" dirty="0">
                  <a:solidFill>
                    <a:srgbClr val="00B050"/>
                  </a:solidFill>
                  <a:latin typeface="Calibri" panose="020F0502020204030204" pitchFamily="34" charset="0"/>
                  <a:ea typeface="等线" panose="02010600030101010101" pitchFamily="2" charset="-122"/>
                  <a:cs typeface="Times New Roman" panose="02020603050405020304" pitchFamily="18" charset="0"/>
                </a:rPr>
                <a:t>need</a:t>
              </a: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 to learn it.”</a:t>
              </a:r>
              <a:endParaRPr lang="en-US" sz="2000" dirty="0"/>
            </a:p>
          </p:txBody>
        </p:sp>
        <p:cxnSp>
          <p:nvCxnSpPr>
            <p:cNvPr id="19" name="Straight Arrow Connector 18">
              <a:extLst>
                <a:ext uri="{FF2B5EF4-FFF2-40B4-BE49-F238E27FC236}">
                  <a16:creationId xmlns:a16="http://schemas.microsoft.com/office/drawing/2014/main" id="{CB9B9F39-1A1D-CB4F-8192-18035016DA35}"/>
                </a:ext>
              </a:extLst>
            </p:cNvPr>
            <p:cNvCxnSpPr>
              <a:cxnSpLocks/>
              <a:stCxn id="10" idx="0"/>
              <a:endCxn id="5" idx="2"/>
            </p:cNvCxnSpPr>
            <p:nvPr/>
          </p:nvCxnSpPr>
          <p:spPr>
            <a:xfrm flipV="1">
              <a:off x="3107762" y="2928819"/>
              <a:ext cx="1464239" cy="1355853"/>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5A156E47-A9F6-69EE-3B0E-2E9A1D22F6AE}"/>
                </a:ext>
              </a:extLst>
            </p:cNvPr>
            <p:cNvCxnSpPr>
              <a:cxnSpLocks/>
              <a:stCxn id="11" idx="0"/>
              <a:endCxn id="5" idx="2"/>
            </p:cNvCxnSpPr>
            <p:nvPr/>
          </p:nvCxnSpPr>
          <p:spPr>
            <a:xfrm flipH="1" flipV="1">
              <a:off x="4572001" y="2928819"/>
              <a:ext cx="1702441" cy="1355853"/>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90234ABF-80F9-9CF1-BDA2-C2B1A82411CC}"/>
                </a:ext>
              </a:extLst>
            </p:cNvPr>
            <p:cNvSpPr txBox="1"/>
            <p:nvPr/>
          </p:nvSpPr>
          <p:spPr>
            <a:xfrm>
              <a:off x="5209369" y="3268592"/>
              <a:ext cx="1735898" cy="553998"/>
            </a:xfrm>
            <a:prstGeom prst="rect">
              <a:avLst/>
            </a:prstGeom>
            <a:noFill/>
          </p:spPr>
          <p:txBody>
            <a:bodyPr wrap="square">
              <a:spAutoFit/>
            </a:bodyPr>
            <a:lstStyle/>
            <a:p>
              <a:pPr algn="ctr"/>
              <a:r>
                <a:rPr lang="en-US" sz="3000" i="1" dirty="0">
                  <a:solidFill>
                    <a:schemeClr val="tx2">
                      <a:lumMod val="60000"/>
                      <a:lumOff val="40000"/>
                    </a:schemeClr>
                  </a:solidFill>
                  <a:highlight>
                    <a:srgbClr val="FFFF00"/>
                  </a:highlight>
                  <a:latin typeface="Calibri" panose="020F0502020204030204" pitchFamily="34" charset="0"/>
                  <a:ea typeface="等线" panose="02010600030101010101" pitchFamily="2" charset="-122"/>
                  <a:cs typeface="Times New Roman" panose="02020603050405020304" pitchFamily="18" charset="0"/>
                </a:rPr>
                <a:t>Logic</a:t>
              </a:r>
              <a:endParaRPr lang="en-US" sz="3000" i="1" dirty="0">
                <a:solidFill>
                  <a:schemeClr val="tx2">
                    <a:lumMod val="60000"/>
                    <a:lumOff val="40000"/>
                  </a:schemeClr>
                </a:solidFill>
                <a:highlight>
                  <a:srgbClr val="FFFF00"/>
                </a:highlight>
              </a:endParaRPr>
            </a:p>
          </p:txBody>
        </p:sp>
      </p:grpSp>
    </p:spTree>
    <p:extLst>
      <p:ext uri="{BB962C8B-B14F-4D97-AF65-F5344CB8AC3E}">
        <p14:creationId xmlns:p14="http://schemas.microsoft.com/office/powerpoint/2010/main" val="13969176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43</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17F92155-5F30-9C85-DC27-9E553CE76056}"/>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Pedagogical philosophy: </a:t>
            </a:r>
            <a:r>
              <a:rPr lang="en-US" sz="3600" dirty="0">
                <a:solidFill>
                  <a:schemeClr val="tx2">
                    <a:lumMod val="60000"/>
                    <a:lumOff val="40000"/>
                  </a:schemeClr>
                </a:solidFill>
              </a:rPr>
              <a:t>Approaches</a:t>
            </a:r>
            <a:br>
              <a:rPr lang="en-US" sz="5400" dirty="0"/>
            </a:br>
            <a:endParaRPr lang="en-US" dirty="0"/>
          </a:p>
        </p:txBody>
      </p:sp>
      <p:grpSp>
        <p:nvGrpSpPr>
          <p:cNvPr id="33" name="Group 32">
            <a:extLst>
              <a:ext uri="{FF2B5EF4-FFF2-40B4-BE49-F238E27FC236}">
                <a16:creationId xmlns:a16="http://schemas.microsoft.com/office/drawing/2014/main" id="{FE95C584-092B-1189-E6BC-50B51CB4A9D4}"/>
              </a:ext>
            </a:extLst>
          </p:cNvPr>
          <p:cNvGrpSpPr/>
          <p:nvPr/>
        </p:nvGrpSpPr>
        <p:grpSpPr>
          <a:xfrm>
            <a:off x="669361" y="1913156"/>
            <a:ext cx="7790116" cy="3681920"/>
            <a:chOff x="821761" y="1913156"/>
            <a:chExt cx="7790116" cy="3681920"/>
          </a:xfrm>
        </p:grpSpPr>
        <p:sp>
          <p:nvSpPr>
            <p:cNvPr id="5" name="TextBox 4">
              <a:extLst>
                <a:ext uri="{FF2B5EF4-FFF2-40B4-BE49-F238E27FC236}">
                  <a16:creationId xmlns:a16="http://schemas.microsoft.com/office/drawing/2014/main" id="{E99F95E5-0BA4-1B86-CF3B-D45E53CB9FB6}"/>
                </a:ext>
              </a:extLst>
            </p:cNvPr>
            <p:cNvSpPr txBox="1"/>
            <p:nvPr/>
          </p:nvSpPr>
          <p:spPr>
            <a:xfrm>
              <a:off x="3595228" y="1913156"/>
              <a:ext cx="1953546" cy="1015663"/>
            </a:xfrm>
            <a:prstGeom prst="rect">
              <a:avLst/>
            </a:prstGeom>
            <a:noFill/>
            <a:ln w="19050">
              <a:solidFill>
                <a:srgbClr val="00B050"/>
              </a:solidFill>
            </a:ln>
          </p:spPr>
          <p:txBody>
            <a:bodyPr wrap="square">
              <a:spAutoFit/>
            </a:bodyPr>
            <a:lstStyle/>
            <a:p>
              <a:pPr algn="ctr"/>
              <a:r>
                <a:rPr lang="en-US" sz="3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Student</a:t>
              </a:r>
              <a:br>
                <a:rPr lang="en-US" sz="3000" dirty="0">
                  <a:solidFill>
                    <a:srgbClr val="00B050"/>
                  </a:solidFill>
                  <a:latin typeface="Calibri" panose="020F0502020204030204" pitchFamily="34" charset="0"/>
                  <a:ea typeface="等线" panose="02010600030101010101" pitchFamily="2" charset="-122"/>
                  <a:cs typeface="Times New Roman" panose="02020603050405020304" pitchFamily="18" charset="0"/>
                </a:rPr>
              </a:br>
              <a:r>
                <a:rPr lang="en-US" sz="3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Motivation</a:t>
              </a:r>
              <a:endParaRPr lang="en-US" sz="3000" dirty="0">
                <a:solidFill>
                  <a:srgbClr val="00B050"/>
                </a:solidFill>
              </a:endParaRPr>
            </a:p>
          </p:txBody>
        </p:sp>
        <p:sp>
          <p:nvSpPr>
            <p:cNvPr id="7" name="TextBox 6">
              <a:extLst>
                <a:ext uri="{FF2B5EF4-FFF2-40B4-BE49-F238E27FC236}">
                  <a16:creationId xmlns:a16="http://schemas.microsoft.com/office/drawing/2014/main" id="{72482DC5-0D66-BC39-1D4C-5615D36DBA83}"/>
                </a:ext>
              </a:extLst>
            </p:cNvPr>
            <p:cNvSpPr txBox="1"/>
            <p:nvPr/>
          </p:nvSpPr>
          <p:spPr>
            <a:xfrm>
              <a:off x="2130989" y="3268592"/>
              <a:ext cx="1735898" cy="553998"/>
            </a:xfrm>
            <a:prstGeom prst="rect">
              <a:avLst/>
            </a:prstGeom>
            <a:noFill/>
          </p:spPr>
          <p:txBody>
            <a:bodyPr wrap="square">
              <a:spAutoFit/>
            </a:bodyPr>
            <a:lstStyle/>
            <a:p>
              <a:pPr algn="ctr"/>
              <a:r>
                <a:rPr lang="en-US" sz="3000" i="1" dirty="0">
                  <a:solidFill>
                    <a:schemeClr val="tx2">
                      <a:lumMod val="60000"/>
                      <a:lumOff val="40000"/>
                    </a:schemeClr>
                  </a:solidFill>
                  <a:latin typeface="Calibri" panose="020F0502020204030204" pitchFamily="34" charset="0"/>
                  <a:ea typeface="等线" panose="02010600030101010101" pitchFamily="2" charset="-122"/>
                  <a:cs typeface="Times New Roman" panose="02020603050405020304" pitchFamily="18" charset="0"/>
                </a:rPr>
                <a:t>Exposure</a:t>
              </a:r>
              <a:endParaRPr lang="en-US" sz="3000" i="1" dirty="0">
                <a:solidFill>
                  <a:schemeClr val="tx2">
                    <a:lumMod val="60000"/>
                    <a:lumOff val="40000"/>
                  </a:schemeClr>
                </a:solidFill>
              </a:endParaRPr>
            </a:p>
          </p:txBody>
        </p:sp>
        <p:sp>
          <p:nvSpPr>
            <p:cNvPr id="10" name="TextBox 9">
              <a:extLst>
                <a:ext uri="{FF2B5EF4-FFF2-40B4-BE49-F238E27FC236}">
                  <a16:creationId xmlns:a16="http://schemas.microsoft.com/office/drawing/2014/main" id="{5C771617-80C6-242B-9FD7-35BB968D14DC}"/>
                </a:ext>
              </a:extLst>
            </p:cNvPr>
            <p:cNvSpPr txBox="1"/>
            <p:nvPr/>
          </p:nvSpPr>
          <p:spPr>
            <a:xfrm>
              <a:off x="2426970" y="4284672"/>
              <a:ext cx="1361583" cy="553998"/>
            </a:xfrm>
            <a:prstGeom prst="rect">
              <a:avLst/>
            </a:prstGeom>
            <a:noFill/>
            <a:ln w="19050">
              <a:solidFill>
                <a:srgbClr val="00B050"/>
              </a:solidFill>
            </a:ln>
          </p:spPr>
          <p:txBody>
            <a:bodyPr wrap="square">
              <a:spAutoFit/>
            </a:bodyPr>
            <a:lstStyle/>
            <a:p>
              <a:pPr algn="ctr"/>
              <a:r>
                <a:rPr lang="en-US" sz="3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Feeling</a:t>
              </a:r>
              <a:endParaRPr lang="en-US" sz="3000" dirty="0">
                <a:solidFill>
                  <a:srgbClr val="00B050"/>
                </a:solidFill>
              </a:endParaRPr>
            </a:p>
          </p:txBody>
        </p:sp>
        <p:sp>
          <p:nvSpPr>
            <p:cNvPr id="11" name="TextBox 10">
              <a:extLst>
                <a:ext uri="{FF2B5EF4-FFF2-40B4-BE49-F238E27FC236}">
                  <a16:creationId xmlns:a16="http://schemas.microsoft.com/office/drawing/2014/main" id="{583E1F34-B744-586A-43F5-569BC7405E84}"/>
                </a:ext>
              </a:extLst>
            </p:cNvPr>
            <p:cNvSpPr txBox="1"/>
            <p:nvPr/>
          </p:nvSpPr>
          <p:spPr>
            <a:xfrm>
              <a:off x="5355449" y="4284672"/>
              <a:ext cx="1837986" cy="553998"/>
            </a:xfrm>
            <a:prstGeom prst="rect">
              <a:avLst/>
            </a:prstGeom>
            <a:noFill/>
            <a:ln w="19050">
              <a:solidFill>
                <a:srgbClr val="00B050"/>
              </a:solidFill>
            </a:ln>
          </p:spPr>
          <p:txBody>
            <a:bodyPr wrap="square">
              <a:spAutoFit/>
            </a:bodyPr>
            <a:lstStyle/>
            <a:p>
              <a:pPr algn="ctr"/>
              <a:r>
                <a:rPr lang="en-US" sz="3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Reasoning</a:t>
              </a:r>
              <a:endParaRPr lang="en-US" sz="3000" dirty="0">
                <a:solidFill>
                  <a:srgbClr val="00B050"/>
                </a:solidFill>
              </a:endParaRPr>
            </a:p>
          </p:txBody>
        </p:sp>
        <p:sp>
          <p:nvSpPr>
            <p:cNvPr id="13" name="TextBox 12">
              <a:extLst>
                <a:ext uri="{FF2B5EF4-FFF2-40B4-BE49-F238E27FC236}">
                  <a16:creationId xmlns:a16="http://schemas.microsoft.com/office/drawing/2014/main" id="{47B18A1A-2EBD-A1E2-73E7-440E9785FB8A}"/>
                </a:ext>
              </a:extLst>
            </p:cNvPr>
            <p:cNvSpPr txBox="1"/>
            <p:nvPr/>
          </p:nvSpPr>
          <p:spPr>
            <a:xfrm>
              <a:off x="821761" y="4887190"/>
              <a:ext cx="4572000" cy="707886"/>
            </a:xfrm>
            <a:prstGeom prst="rect">
              <a:avLst/>
            </a:prstGeom>
            <a:noFill/>
          </p:spPr>
          <p:txBody>
            <a:bodyPr wrap="square">
              <a:spAutoFit/>
            </a:bodyPr>
            <a:lstStyle/>
            <a:p>
              <a:pPr algn="ct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“It </a:t>
              </a:r>
              <a:r>
                <a:rPr lang="en-US" sz="2000" u="sng" dirty="0">
                  <a:solidFill>
                    <a:srgbClr val="00B050"/>
                  </a:solidFill>
                  <a:latin typeface="Calibri" panose="020F0502020204030204" pitchFamily="34" charset="0"/>
                  <a:ea typeface="等线" panose="02010600030101010101" pitchFamily="2" charset="-122"/>
                  <a:cs typeface="Times New Roman" panose="02020603050405020304" pitchFamily="18" charset="0"/>
                </a:rPr>
                <a:t>feels</a:t>
              </a: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 interesting!”</a:t>
              </a:r>
            </a:p>
            <a:p>
              <a:pPr algn="ct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“I </a:t>
              </a:r>
              <a:r>
                <a:rPr lang="en-US" sz="2000" u="sng" dirty="0">
                  <a:solidFill>
                    <a:srgbClr val="00B050"/>
                  </a:solidFill>
                  <a:latin typeface="Calibri" panose="020F0502020204030204" pitchFamily="34" charset="0"/>
                  <a:ea typeface="等线" panose="02010600030101010101" pitchFamily="2" charset="-122"/>
                  <a:cs typeface="Times New Roman" panose="02020603050405020304" pitchFamily="18" charset="0"/>
                </a:rPr>
                <a:t>enjoy</a:t>
              </a: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 learning more about it.”</a:t>
              </a:r>
              <a:endParaRPr lang="en-US" sz="2000" dirty="0">
                <a:solidFill>
                  <a:srgbClr val="00B050"/>
                </a:solidFill>
              </a:endParaRPr>
            </a:p>
          </p:txBody>
        </p:sp>
        <p:sp>
          <p:nvSpPr>
            <p:cNvPr id="15" name="TextBox 14">
              <a:extLst>
                <a:ext uri="{FF2B5EF4-FFF2-40B4-BE49-F238E27FC236}">
                  <a16:creationId xmlns:a16="http://schemas.microsoft.com/office/drawing/2014/main" id="{C320FA8E-5613-4E3C-4410-4F74C1FE6D57}"/>
                </a:ext>
              </a:extLst>
            </p:cNvPr>
            <p:cNvSpPr txBox="1"/>
            <p:nvPr/>
          </p:nvSpPr>
          <p:spPr>
            <a:xfrm>
              <a:off x="3937007" y="4887190"/>
              <a:ext cx="4674870" cy="707886"/>
            </a:xfrm>
            <a:prstGeom prst="rect">
              <a:avLst/>
            </a:prstGeom>
            <a:noFill/>
          </p:spPr>
          <p:txBody>
            <a:bodyPr wrap="square">
              <a:spAutoFit/>
            </a:bodyPr>
            <a:lstStyle/>
            <a:p>
              <a:pPr algn="ct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“It is </a:t>
              </a:r>
              <a:r>
                <a:rPr lang="en-US" sz="2000" u="sng" dirty="0">
                  <a:solidFill>
                    <a:srgbClr val="00B050"/>
                  </a:solidFill>
                  <a:latin typeface="Calibri" panose="020F0502020204030204" pitchFamily="34" charset="0"/>
                  <a:ea typeface="等线" panose="02010600030101010101" pitchFamily="2" charset="-122"/>
                  <a:cs typeface="Times New Roman" panose="02020603050405020304" pitchFamily="18" charset="0"/>
                </a:rPr>
                <a:t>useful!</a:t>
              </a: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a:t>
              </a:r>
              <a:b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b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“I </a:t>
              </a:r>
              <a:r>
                <a:rPr lang="en-US" sz="2000" u="sng" dirty="0">
                  <a:solidFill>
                    <a:srgbClr val="00B050"/>
                  </a:solidFill>
                  <a:latin typeface="Calibri" panose="020F0502020204030204" pitchFamily="34" charset="0"/>
                  <a:ea typeface="等线" panose="02010600030101010101" pitchFamily="2" charset="-122"/>
                  <a:cs typeface="Times New Roman" panose="02020603050405020304" pitchFamily="18" charset="0"/>
                </a:rPr>
                <a:t>need</a:t>
              </a: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 to learn it.”</a:t>
              </a:r>
              <a:endParaRPr lang="en-US" sz="2000" dirty="0"/>
            </a:p>
          </p:txBody>
        </p:sp>
        <p:cxnSp>
          <p:nvCxnSpPr>
            <p:cNvPr id="19" name="Straight Arrow Connector 18">
              <a:extLst>
                <a:ext uri="{FF2B5EF4-FFF2-40B4-BE49-F238E27FC236}">
                  <a16:creationId xmlns:a16="http://schemas.microsoft.com/office/drawing/2014/main" id="{CB9B9F39-1A1D-CB4F-8192-18035016DA35}"/>
                </a:ext>
              </a:extLst>
            </p:cNvPr>
            <p:cNvCxnSpPr>
              <a:cxnSpLocks/>
              <a:stCxn id="10" idx="0"/>
              <a:endCxn id="5" idx="2"/>
            </p:cNvCxnSpPr>
            <p:nvPr/>
          </p:nvCxnSpPr>
          <p:spPr>
            <a:xfrm flipV="1">
              <a:off x="3107762" y="2928819"/>
              <a:ext cx="1464239" cy="1355853"/>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5A156E47-A9F6-69EE-3B0E-2E9A1D22F6AE}"/>
                </a:ext>
              </a:extLst>
            </p:cNvPr>
            <p:cNvCxnSpPr>
              <a:cxnSpLocks/>
              <a:stCxn id="11" idx="0"/>
              <a:endCxn id="5" idx="2"/>
            </p:cNvCxnSpPr>
            <p:nvPr/>
          </p:nvCxnSpPr>
          <p:spPr>
            <a:xfrm flipH="1" flipV="1">
              <a:off x="4572001" y="2928819"/>
              <a:ext cx="1702441" cy="1355853"/>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90234ABF-80F9-9CF1-BDA2-C2B1A82411CC}"/>
                </a:ext>
              </a:extLst>
            </p:cNvPr>
            <p:cNvSpPr txBox="1"/>
            <p:nvPr/>
          </p:nvSpPr>
          <p:spPr>
            <a:xfrm>
              <a:off x="5209369" y="3268592"/>
              <a:ext cx="1735898" cy="553998"/>
            </a:xfrm>
            <a:prstGeom prst="rect">
              <a:avLst/>
            </a:prstGeom>
            <a:noFill/>
          </p:spPr>
          <p:txBody>
            <a:bodyPr wrap="square">
              <a:spAutoFit/>
            </a:bodyPr>
            <a:lstStyle/>
            <a:p>
              <a:pPr algn="ctr"/>
              <a:r>
                <a:rPr lang="en-US" sz="3000" i="1" dirty="0">
                  <a:solidFill>
                    <a:schemeClr val="tx2">
                      <a:lumMod val="60000"/>
                      <a:lumOff val="40000"/>
                    </a:schemeClr>
                  </a:solidFill>
                  <a:highlight>
                    <a:srgbClr val="FFFF00"/>
                  </a:highlight>
                  <a:latin typeface="Calibri" panose="020F0502020204030204" pitchFamily="34" charset="0"/>
                  <a:ea typeface="等线" panose="02010600030101010101" pitchFamily="2" charset="-122"/>
                  <a:cs typeface="Times New Roman" panose="02020603050405020304" pitchFamily="18" charset="0"/>
                </a:rPr>
                <a:t>Logic</a:t>
              </a:r>
              <a:endParaRPr lang="en-US" sz="3000" i="1" dirty="0">
                <a:solidFill>
                  <a:schemeClr val="tx2">
                    <a:lumMod val="60000"/>
                    <a:lumOff val="40000"/>
                  </a:schemeClr>
                </a:solidFill>
                <a:highlight>
                  <a:srgbClr val="FFFF00"/>
                </a:highlight>
              </a:endParaRPr>
            </a:p>
          </p:txBody>
        </p:sp>
      </p:grpSp>
      <p:sp>
        <p:nvSpPr>
          <p:cNvPr id="4" name="TextBox 3">
            <a:extLst>
              <a:ext uri="{FF2B5EF4-FFF2-40B4-BE49-F238E27FC236}">
                <a16:creationId xmlns:a16="http://schemas.microsoft.com/office/drawing/2014/main" id="{CDD57B7A-FFAC-903A-74B1-9EACF6F55FE8}"/>
              </a:ext>
            </a:extLst>
          </p:cNvPr>
          <p:cNvSpPr txBox="1"/>
          <p:nvPr/>
        </p:nvSpPr>
        <p:spPr>
          <a:xfrm>
            <a:off x="5527875" y="1141361"/>
            <a:ext cx="3026320" cy="2369880"/>
          </a:xfrm>
          <a:prstGeom prst="rect">
            <a:avLst/>
          </a:prstGeom>
          <a:noFill/>
          <a:ln w="38100">
            <a:noFill/>
          </a:ln>
        </p:spPr>
        <p:txBody>
          <a:bodyPr wrap="square">
            <a:spAutoFit/>
          </a:bodyPr>
          <a:lstStyle/>
          <a:p>
            <a:pPr>
              <a:spcBef>
                <a:spcPts val="0"/>
              </a:spcBef>
              <a:buSzPts val="3200"/>
            </a:pPr>
            <a:r>
              <a:rPr lang="en-US" sz="2400" dirty="0"/>
              <a:t>More examples for Purdue Ag students</a:t>
            </a:r>
            <a:endParaRPr lang="en-US" sz="2000" dirty="0"/>
          </a:p>
          <a:p>
            <a:pPr>
              <a:spcBef>
                <a:spcPts val="0"/>
              </a:spcBef>
              <a:buSzPts val="3200"/>
            </a:pPr>
            <a:r>
              <a:rPr lang="en-US" sz="2000" dirty="0"/>
              <a:t>- Be proud: feeding the human being</a:t>
            </a:r>
          </a:p>
          <a:p>
            <a:pPr>
              <a:spcBef>
                <a:spcPts val="0"/>
              </a:spcBef>
              <a:buSzPts val="3200"/>
            </a:pPr>
            <a:r>
              <a:rPr lang="en-US" sz="2000" dirty="0"/>
              <a:t>- Be honored: best program in the US/world</a:t>
            </a:r>
          </a:p>
          <a:p>
            <a:pPr marL="457200" indent="-457200">
              <a:spcBef>
                <a:spcPts val="0"/>
              </a:spcBef>
              <a:buSzPts val="3200"/>
              <a:buFont typeface="Arial" panose="020B0604020202020204" pitchFamily="34" charset="0"/>
              <a:buChar char="•"/>
            </a:pPr>
            <a:endParaRPr lang="en-US" sz="2000" dirty="0"/>
          </a:p>
        </p:txBody>
      </p:sp>
    </p:spTree>
    <p:extLst>
      <p:ext uri="{BB962C8B-B14F-4D97-AF65-F5344CB8AC3E}">
        <p14:creationId xmlns:p14="http://schemas.microsoft.com/office/powerpoint/2010/main" val="37830542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44</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17F92155-5F30-9C85-DC27-9E553CE76056}"/>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Pedagogical philosophy: </a:t>
            </a:r>
            <a:r>
              <a:rPr lang="en-US" sz="3600" dirty="0">
                <a:solidFill>
                  <a:schemeClr val="tx2">
                    <a:lumMod val="60000"/>
                    <a:lumOff val="40000"/>
                  </a:schemeClr>
                </a:solidFill>
              </a:rPr>
              <a:t>Approaches</a:t>
            </a:r>
            <a:br>
              <a:rPr lang="en-US" sz="5400" dirty="0"/>
            </a:br>
            <a:endParaRPr lang="en-US" dirty="0"/>
          </a:p>
        </p:txBody>
      </p:sp>
      <p:grpSp>
        <p:nvGrpSpPr>
          <p:cNvPr id="33" name="Group 32">
            <a:extLst>
              <a:ext uri="{FF2B5EF4-FFF2-40B4-BE49-F238E27FC236}">
                <a16:creationId xmlns:a16="http://schemas.microsoft.com/office/drawing/2014/main" id="{FE95C584-092B-1189-E6BC-50B51CB4A9D4}"/>
              </a:ext>
            </a:extLst>
          </p:cNvPr>
          <p:cNvGrpSpPr/>
          <p:nvPr/>
        </p:nvGrpSpPr>
        <p:grpSpPr>
          <a:xfrm>
            <a:off x="669361" y="1913156"/>
            <a:ext cx="7790116" cy="3681920"/>
            <a:chOff x="821761" y="1913156"/>
            <a:chExt cx="7790116" cy="3681920"/>
          </a:xfrm>
        </p:grpSpPr>
        <p:sp>
          <p:nvSpPr>
            <p:cNvPr id="5" name="TextBox 4">
              <a:extLst>
                <a:ext uri="{FF2B5EF4-FFF2-40B4-BE49-F238E27FC236}">
                  <a16:creationId xmlns:a16="http://schemas.microsoft.com/office/drawing/2014/main" id="{E99F95E5-0BA4-1B86-CF3B-D45E53CB9FB6}"/>
                </a:ext>
              </a:extLst>
            </p:cNvPr>
            <p:cNvSpPr txBox="1"/>
            <p:nvPr/>
          </p:nvSpPr>
          <p:spPr>
            <a:xfrm>
              <a:off x="3595228" y="1913156"/>
              <a:ext cx="1953546" cy="1015663"/>
            </a:xfrm>
            <a:prstGeom prst="rect">
              <a:avLst/>
            </a:prstGeom>
            <a:noFill/>
            <a:ln w="19050">
              <a:solidFill>
                <a:srgbClr val="00B050"/>
              </a:solidFill>
            </a:ln>
          </p:spPr>
          <p:txBody>
            <a:bodyPr wrap="square">
              <a:spAutoFit/>
            </a:bodyPr>
            <a:lstStyle/>
            <a:p>
              <a:pPr algn="ctr"/>
              <a:r>
                <a:rPr lang="en-US" sz="3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Student</a:t>
              </a:r>
              <a:br>
                <a:rPr lang="en-US" sz="3000" dirty="0">
                  <a:solidFill>
                    <a:srgbClr val="00B050"/>
                  </a:solidFill>
                  <a:latin typeface="Calibri" panose="020F0502020204030204" pitchFamily="34" charset="0"/>
                  <a:ea typeface="等线" panose="02010600030101010101" pitchFamily="2" charset="-122"/>
                  <a:cs typeface="Times New Roman" panose="02020603050405020304" pitchFamily="18" charset="0"/>
                </a:rPr>
              </a:br>
              <a:r>
                <a:rPr lang="en-US" sz="3000" dirty="0">
                  <a:solidFill>
                    <a:srgbClr val="00B050"/>
                  </a:solidFill>
                  <a:highlight>
                    <a:srgbClr val="FFFF00"/>
                  </a:highlight>
                  <a:latin typeface="Calibri" panose="020F0502020204030204" pitchFamily="34" charset="0"/>
                  <a:ea typeface="等线" panose="02010600030101010101" pitchFamily="2" charset="-122"/>
                  <a:cs typeface="Times New Roman" panose="02020603050405020304" pitchFamily="18" charset="0"/>
                </a:rPr>
                <a:t>Motivation</a:t>
              </a:r>
              <a:endParaRPr lang="en-US" sz="3000" dirty="0">
                <a:solidFill>
                  <a:srgbClr val="00B050"/>
                </a:solidFill>
                <a:highlight>
                  <a:srgbClr val="FFFF00"/>
                </a:highlight>
              </a:endParaRPr>
            </a:p>
          </p:txBody>
        </p:sp>
        <p:sp>
          <p:nvSpPr>
            <p:cNvPr id="7" name="TextBox 6">
              <a:extLst>
                <a:ext uri="{FF2B5EF4-FFF2-40B4-BE49-F238E27FC236}">
                  <a16:creationId xmlns:a16="http://schemas.microsoft.com/office/drawing/2014/main" id="{72482DC5-0D66-BC39-1D4C-5615D36DBA83}"/>
                </a:ext>
              </a:extLst>
            </p:cNvPr>
            <p:cNvSpPr txBox="1"/>
            <p:nvPr/>
          </p:nvSpPr>
          <p:spPr>
            <a:xfrm>
              <a:off x="2130989" y="3268592"/>
              <a:ext cx="1735898" cy="553998"/>
            </a:xfrm>
            <a:prstGeom prst="rect">
              <a:avLst/>
            </a:prstGeom>
            <a:noFill/>
          </p:spPr>
          <p:txBody>
            <a:bodyPr wrap="square">
              <a:spAutoFit/>
            </a:bodyPr>
            <a:lstStyle/>
            <a:p>
              <a:pPr algn="ctr"/>
              <a:r>
                <a:rPr lang="en-US" sz="3000" i="1" dirty="0">
                  <a:solidFill>
                    <a:schemeClr val="tx2">
                      <a:lumMod val="60000"/>
                      <a:lumOff val="40000"/>
                    </a:schemeClr>
                  </a:solidFill>
                  <a:highlight>
                    <a:srgbClr val="FFFF00"/>
                  </a:highlight>
                  <a:latin typeface="Calibri" panose="020F0502020204030204" pitchFamily="34" charset="0"/>
                  <a:ea typeface="等线" panose="02010600030101010101" pitchFamily="2" charset="-122"/>
                  <a:cs typeface="Times New Roman" panose="02020603050405020304" pitchFamily="18" charset="0"/>
                </a:rPr>
                <a:t>Exposure</a:t>
              </a:r>
              <a:endParaRPr lang="en-US" sz="3000" i="1" dirty="0">
                <a:solidFill>
                  <a:schemeClr val="tx2">
                    <a:lumMod val="60000"/>
                    <a:lumOff val="40000"/>
                  </a:schemeClr>
                </a:solidFill>
                <a:highlight>
                  <a:srgbClr val="FFFF00"/>
                </a:highlight>
              </a:endParaRPr>
            </a:p>
          </p:txBody>
        </p:sp>
        <p:sp>
          <p:nvSpPr>
            <p:cNvPr id="10" name="TextBox 9">
              <a:extLst>
                <a:ext uri="{FF2B5EF4-FFF2-40B4-BE49-F238E27FC236}">
                  <a16:creationId xmlns:a16="http://schemas.microsoft.com/office/drawing/2014/main" id="{5C771617-80C6-242B-9FD7-35BB968D14DC}"/>
                </a:ext>
              </a:extLst>
            </p:cNvPr>
            <p:cNvSpPr txBox="1"/>
            <p:nvPr/>
          </p:nvSpPr>
          <p:spPr>
            <a:xfrm>
              <a:off x="2426970" y="4284672"/>
              <a:ext cx="1361583" cy="553998"/>
            </a:xfrm>
            <a:prstGeom prst="rect">
              <a:avLst/>
            </a:prstGeom>
            <a:noFill/>
            <a:ln w="19050">
              <a:solidFill>
                <a:srgbClr val="00B050"/>
              </a:solidFill>
            </a:ln>
          </p:spPr>
          <p:txBody>
            <a:bodyPr wrap="square">
              <a:spAutoFit/>
            </a:bodyPr>
            <a:lstStyle/>
            <a:p>
              <a:pPr algn="ctr"/>
              <a:r>
                <a:rPr lang="en-US" sz="3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Feeling</a:t>
              </a:r>
              <a:endParaRPr lang="en-US" sz="3000" dirty="0">
                <a:solidFill>
                  <a:srgbClr val="00B050"/>
                </a:solidFill>
              </a:endParaRPr>
            </a:p>
          </p:txBody>
        </p:sp>
        <p:sp>
          <p:nvSpPr>
            <p:cNvPr id="11" name="TextBox 10">
              <a:extLst>
                <a:ext uri="{FF2B5EF4-FFF2-40B4-BE49-F238E27FC236}">
                  <a16:creationId xmlns:a16="http://schemas.microsoft.com/office/drawing/2014/main" id="{583E1F34-B744-586A-43F5-569BC7405E84}"/>
                </a:ext>
              </a:extLst>
            </p:cNvPr>
            <p:cNvSpPr txBox="1"/>
            <p:nvPr/>
          </p:nvSpPr>
          <p:spPr>
            <a:xfrm>
              <a:off x="5355449" y="4284672"/>
              <a:ext cx="1837986" cy="553998"/>
            </a:xfrm>
            <a:prstGeom prst="rect">
              <a:avLst/>
            </a:prstGeom>
            <a:noFill/>
            <a:ln w="19050">
              <a:solidFill>
                <a:srgbClr val="00B050"/>
              </a:solidFill>
            </a:ln>
          </p:spPr>
          <p:txBody>
            <a:bodyPr wrap="square">
              <a:spAutoFit/>
            </a:bodyPr>
            <a:lstStyle/>
            <a:p>
              <a:pPr algn="ctr"/>
              <a:r>
                <a:rPr lang="en-US" sz="3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Reasoning</a:t>
              </a:r>
              <a:endParaRPr lang="en-US" sz="3000" dirty="0">
                <a:solidFill>
                  <a:srgbClr val="00B050"/>
                </a:solidFill>
              </a:endParaRPr>
            </a:p>
          </p:txBody>
        </p:sp>
        <p:sp>
          <p:nvSpPr>
            <p:cNvPr id="13" name="TextBox 12">
              <a:extLst>
                <a:ext uri="{FF2B5EF4-FFF2-40B4-BE49-F238E27FC236}">
                  <a16:creationId xmlns:a16="http://schemas.microsoft.com/office/drawing/2014/main" id="{47B18A1A-2EBD-A1E2-73E7-440E9785FB8A}"/>
                </a:ext>
              </a:extLst>
            </p:cNvPr>
            <p:cNvSpPr txBox="1"/>
            <p:nvPr/>
          </p:nvSpPr>
          <p:spPr>
            <a:xfrm>
              <a:off x="821761" y="4887190"/>
              <a:ext cx="4572000" cy="707886"/>
            </a:xfrm>
            <a:prstGeom prst="rect">
              <a:avLst/>
            </a:prstGeom>
            <a:noFill/>
          </p:spPr>
          <p:txBody>
            <a:bodyPr wrap="square">
              <a:spAutoFit/>
            </a:bodyPr>
            <a:lstStyle/>
            <a:p>
              <a:pPr algn="ct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“It </a:t>
              </a:r>
              <a:r>
                <a:rPr lang="en-US" sz="2000" u="sng" dirty="0">
                  <a:solidFill>
                    <a:srgbClr val="00B050"/>
                  </a:solidFill>
                  <a:latin typeface="Calibri" panose="020F0502020204030204" pitchFamily="34" charset="0"/>
                  <a:ea typeface="等线" panose="02010600030101010101" pitchFamily="2" charset="-122"/>
                  <a:cs typeface="Times New Roman" panose="02020603050405020304" pitchFamily="18" charset="0"/>
                </a:rPr>
                <a:t>feels</a:t>
              </a: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 interesting!”</a:t>
              </a:r>
            </a:p>
            <a:p>
              <a:pPr algn="ct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“I </a:t>
              </a:r>
              <a:r>
                <a:rPr lang="en-US" sz="2000" u="sng" dirty="0">
                  <a:solidFill>
                    <a:srgbClr val="00B050"/>
                  </a:solidFill>
                  <a:latin typeface="Calibri" panose="020F0502020204030204" pitchFamily="34" charset="0"/>
                  <a:ea typeface="等线" panose="02010600030101010101" pitchFamily="2" charset="-122"/>
                  <a:cs typeface="Times New Roman" panose="02020603050405020304" pitchFamily="18" charset="0"/>
                </a:rPr>
                <a:t>enjoy</a:t>
              </a: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 learning more about it.”</a:t>
              </a:r>
              <a:endParaRPr lang="en-US" sz="2000" dirty="0">
                <a:solidFill>
                  <a:srgbClr val="00B050"/>
                </a:solidFill>
              </a:endParaRPr>
            </a:p>
          </p:txBody>
        </p:sp>
        <p:sp>
          <p:nvSpPr>
            <p:cNvPr id="15" name="TextBox 14">
              <a:extLst>
                <a:ext uri="{FF2B5EF4-FFF2-40B4-BE49-F238E27FC236}">
                  <a16:creationId xmlns:a16="http://schemas.microsoft.com/office/drawing/2014/main" id="{C320FA8E-5613-4E3C-4410-4F74C1FE6D57}"/>
                </a:ext>
              </a:extLst>
            </p:cNvPr>
            <p:cNvSpPr txBox="1"/>
            <p:nvPr/>
          </p:nvSpPr>
          <p:spPr>
            <a:xfrm>
              <a:off x="3937007" y="4887190"/>
              <a:ext cx="4674870" cy="707886"/>
            </a:xfrm>
            <a:prstGeom prst="rect">
              <a:avLst/>
            </a:prstGeom>
            <a:noFill/>
          </p:spPr>
          <p:txBody>
            <a:bodyPr wrap="square">
              <a:spAutoFit/>
            </a:bodyPr>
            <a:lstStyle/>
            <a:p>
              <a:pPr algn="ct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“It is </a:t>
              </a:r>
              <a:r>
                <a:rPr lang="en-US" sz="2000" u="sng" dirty="0">
                  <a:solidFill>
                    <a:srgbClr val="00B050"/>
                  </a:solidFill>
                  <a:latin typeface="Calibri" panose="020F0502020204030204" pitchFamily="34" charset="0"/>
                  <a:ea typeface="等线" panose="02010600030101010101" pitchFamily="2" charset="-122"/>
                  <a:cs typeface="Times New Roman" panose="02020603050405020304" pitchFamily="18" charset="0"/>
                </a:rPr>
                <a:t>useful!</a:t>
              </a: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a:t>
              </a:r>
              <a:b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b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“I </a:t>
              </a:r>
              <a:r>
                <a:rPr lang="en-US" sz="2000" u="sng" dirty="0">
                  <a:solidFill>
                    <a:srgbClr val="00B050"/>
                  </a:solidFill>
                  <a:latin typeface="Calibri" panose="020F0502020204030204" pitchFamily="34" charset="0"/>
                  <a:ea typeface="等线" panose="02010600030101010101" pitchFamily="2" charset="-122"/>
                  <a:cs typeface="Times New Roman" panose="02020603050405020304" pitchFamily="18" charset="0"/>
                </a:rPr>
                <a:t>need</a:t>
              </a: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 to learn it.”</a:t>
              </a:r>
              <a:endParaRPr lang="en-US" sz="2000" dirty="0"/>
            </a:p>
          </p:txBody>
        </p:sp>
        <p:cxnSp>
          <p:nvCxnSpPr>
            <p:cNvPr id="19" name="Straight Arrow Connector 18">
              <a:extLst>
                <a:ext uri="{FF2B5EF4-FFF2-40B4-BE49-F238E27FC236}">
                  <a16:creationId xmlns:a16="http://schemas.microsoft.com/office/drawing/2014/main" id="{CB9B9F39-1A1D-CB4F-8192-18035016DA35}"/>
                </a:ext>
              </a:extLst>
            </p:cNvPr>
            <p:cNvCxnSpPr>
              <a:cxnSpLocks/>
              <a:stCxn id="10" idx="0"/>
              <a:endCxn id="5" idx="2"/>
            </p:cNvCxnSpPr>
            <p:nvPr/>
          </p:nvCxnSpPr>
          <p:spPr>
            <a:xfrm flipV="1">
              <a:off x="3107762" y="2928819"/>
              <a:ext cx="1464239" cy="1355853"/>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5A156E47-A9F6-69EE-3B0E-2E9A1D22F6AE}"/>
                </a:ext>
              </a:extLst>
            </p:cNvPr>
            <p:cNvCxnSpPr>
              <a:cxnSpLocks/>
              <a:stCxn id="11" idx="0"/>
              <a:endCxn id="5" idx="2"/>
            </p:cNvCxnSpPr>
            <p:nvPr/>
          </p:nvCxnSpPr>
          <p:spPr>
            <a:xfrm flipH="1" flipV="1">
              <a:off x="4572001" y="2928819"/>
              <a:ext cx="1702441" cy="1355853"/>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90234ABF-80F9-9CF1-BDA2-C2B1A82411CC}"/>
                </a:ext>
              </a:extLst>
            </p:cNvPr>
            <p:cNvSpPr txBox="1"/>
            <p:nvPr/>
          </p:nvSpPr>
          <p:spPr>
            <a:xfrm>
              <a:off x="5209369" y="3268592"/>
              <a:ext cx="1735898" cy="553998"/>
            </a:xfrm>
            <a:prstGeom prst="rect">
              <a:avLst/>
            </a:prstGeom>
            <a:noFill/>
          </p:spPr>
          <p:txBody>
            <a:bodyPr wrap="square">
              <a:spAutoFit/>
            </a:bodyPr>
            <a:lstStyle/>
            <a:p>
              <a:pPr algn="ctr"/>
              <a:r>
                <a:rPr lang="en-US" sz="3000" i="1" dirty="0">
                  <a:solidFill>
                    <a:schemeClr val="tx2">
                      <a:lumMod val="60000"/>
                      <a:lumOff val="40000"/>
                    </a:schemeClr>
                  </a:solidFill>
                  <a:highlight>
                    <a:srgbClr val="FFFF00"/>
                  </a:highlight>
                  <a:latin typeface="Calibri" panose="020F0502020204030204" pitchFamily="34" charset="0"/>
                  <a:ea typeface="等线" panose="02010600030101010101" pitchFamily="2" charset="-122"/>
                  <a:cs typeface="Times New Roman" panose="02020603050405020304" pitchFamily="18" charset="0"/>
                </a:rPr>
                <a:t>Logic</a:t>
              </a:r>
              <a:endParaRPr lang="en-US" sz="3000" i="1" dirty="0">
                <a:solidFill>
                  <a:schemeClr val="tx2">
                    <a:lumMod val="60000"/>
                    <a:lumOff val="40000"/>
                  </a:schemeClr>
                </a:solidFill>
                <a:highlight>
                  <a:srgbClr val="FFFF00"/>
                </a:highlight>
              </a:endParaRPr>
            </a:p>
          </p:txBody>
        </p:sp>
      </p:grpSp>
    </p:spTree>
    <p:extLst>
      <p:ext uri="{BB962C8B-B14F-4D97-AF65-F5344CB8AC3E}">
        <p14:creationId xmlns:p14="http://schemas.microsoft.com/office/powerpoint/2010/main" val="10514635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45</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17F92155-5F30-9C85-DC27-9E553CE76056}"/>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Pedagogical philosophy: Goals</a:t>
            </a:r>
            <a:br>
              <a:rPr lang="en-US" sz="5400" dirty="0"/>
            </a:br>
            <a:endParaRPr lang="en-US" sz="2800" dirty="0"/>
          </a:p>
          <a:p>
            <a:pPr marL="342900">
              <a:spcBef>
                <a:spcPts val="0"/>
              </a:spcBef>
              <a:spcAft>
                <a:spcPts val="600"/>
              </a:spcAft>
              <a:buSzPts val="3200"/>
            </a:pPr>
            <a:r>
              <a:rPr lang="en-US" dirty="0"/>
              <a:t>What kind of students do we want to produce/cultivate?</a:t>
            </a:r>
          </a:p>
          <a:p>
            <a:pPr marL="971550" lvl="1" indent="-514350">
              <a:spcBef>
                <a:spcPts val="0"/>
              </a:spcBef>
              <a:spcAft>
                <a:spcPts val="600"/>
              </a:spcAft>
              <a:buSzPts val="3200"/>
              <a:buFont typeface="+mj-lt"/>
              <a:buAutoNum type="arabicPeriod"/>
            </a:pPr>
            <a:r>
              <a:rPr lang="en-US" dirty="0"/>
              <a:t>Motivated to serve others</a:t>
            </a:r>
          </a:p>
          <a:p>
            <a:pPr marL="971550" lvl="1" indent="-514350">
              <a:spcBef>
                <a:spcPts val="0"/>
              </a:spcBef>
              <a:spcAft>
                <a:spcPts val="600"/>
              </a:spcAft>
              <a:buSzPts val="3200"/>
              <a:buFont typeface="+mj-lt"/>
              <a:buAutoNum type="arabicPeriod"/>
            </a:pPr>
            <a:r>
              <a:rPr lang="en-US" dirty="0"/>
              <a:t>Able to self-learn/apply new skills</a:t>
            </a:r>
            <a:br>
              <a:rPr lang="en-US" dirty="0"/>
            </a:br>
            <a:r>
              <a:rPr lang="en-US" dirty="0"/>
              <a:t>(Meta skills)</a:t>
            </a:r>
          </a:p>
          <a:p>
            <a:pPr marL="971550" lvl="1" indent="-514350">
              <a:spcBef>
                <a:spcPts val="0"/>
              </a:spcBef>
              <a:spcAft>
                <a:spcPts val="600"/>
              </a:spcAft>
              <a:buSzPts val="3200"/>
              <a:buFont typeface="+mj-lt"/>
              <a:buAutoNum type="arabicPeriod"/>
            </a:pPr>
            <a:r>
              <a:rPr lang="en-US" dirty="0">
                <a:highlight>
                  <a:srgbClr val="FFFF00"/>
                </a:highlight>
              </a:rPr>
              <a:t>Domain-specific knowledge and skills</a:t>
            </a:r>
          </a:p>
          <a:p>
            <a:pPr marL="342900">
              <a:spcBef>
                <a:spcPts val="0"/>
              </a:spcBef>
              <a:buSzPts val="3200"/>
            </a:pPr>
            <a:endParaRPr lang="en-US" dirty="0"/>
          </a:p>
        </p:txBody>
      </p:sp>
    </p:spTree>
    <p:extLst>
      <p:ext uri="{BB962C8B-B14F-4D97-AF65-F5344CB8AC3E}">
        <p14:creationId xmlns:p14="http://schemas.microsoft.com/office/powerpoint/2010/main" val="15851688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46</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17F92155-5F30-9C85-DC27-9E553CE76056}"/>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Pedagogical philosophy: Goals</a:t>
            </a:r>
            <a:br>
              <a:rPr lang="en-US" sz="5400" dirty="0"/>
            </a:br>
            <a:endParaRPr lang="en-US" sz="2800" dirty="0"/>
          </a:p>
          <a:p>
            <a:pPr marL="342900">
              <a:spcBef>
                <a:spcPts val="0"/>
              </a:spcBef>
              <a:spcAft>
                <a:spcPts val="600"/>
              </a:spcAft>
              <a:buSzPts val="3200"/>
            </a:pPr>
            <a:r>
              <a:rPr lang="en-US" dirty="0"/>
              <a:t>What kind of students do we want to produce/cultivate?</a:t>
            </a:r>
          </a:p>
          <a:p>
            <a:pPr marL="971550" lvl="1" indent="-514350">
              <a:spcBef>
                <a:spcPts val="0"/>
              </a:spcBef>
              <a:spcAft>
                <a:spcPts val="600"/>
              </a:spcAft>
              <a:buSzPts val="3200"/>
              <a:buFont typeface="+mj-lt"/>
              <a:buAutoNum type="arabicPeriod"/>
            </a:pPr>
            <a:r>
              <a:rPr lang="en-US" dirty="0"/>
              <a:t>Motivated to serve others</a:t>
            </a:r>
          </a:p>
          <a:p>
            <a:pPr marL="971550" lvl="1" indent="-514350">
              <a:spcBef>
                <a:spcPts val="0"/>
              </a:spcBef>
              <a:spcAft>
                <a:spcPts val="600"/>
              </a:spcAft>
              <a:buSzPts val="3200"/>
              <a:buFont typeface="+mj-lt"/>
              <a:buAutoNum type="arabicPeriod"/>
            </a:pPr>
            <a:r>
              <a:rPr lang="en-US" dirty="0">
                <a:highlight>
                  <a:srgbClr val="FFFF00"/>
                </a:highlight>
              </a:rPr>
              <a:t>Able to self-learn/apply new skills</a:t>
            </a:r>
            <a:br>
              <a:rPr lang="en-US" dirty="0">
                <a:highlight>
                  <a:srgbClr val="FFFF00"/>
                </a:highlight>
              </a:rPr>
            </a:br>
            <a:r>
              <a:rPr lang="en-US" dirty="0">
                <a:highlight>
                  <a:srgbClr val="FFFF00"/>
                </a:highlight>
              </a:rPr>
              <a:t>(Meta skills)</a:t>
            </a:r>
          </a:p>
          <a:p>
            <a:pPr marL="971550" lvl="1" indent="-514350">
              <a:spcBef>
                <a:spcPts val="0"/>
              </a:spcBef>
              <a:spcAft>
                <a:spcPts val="600"/>
              </a:spcAft>
              <a:buSzPts val="3200"/>
              <a:buFont typeface="+mj-lt"/>
              <a:buAutoNum type="arabicPeriod"/>
            </a:pPr>
            <a:r>
              <a:rPr lang="en-US" dirty="0"/>
              <a:t>Domain-specific knowledge and skills</a:t>
            </a:r>
          </a:p>
        </p:txBody>
      </p:sp>
    </p:spTree>
    <p:extLst>
      <p:ext uri="{BB962C8B-B14F-4D97-AF65-F5344CB8AC3E}">
        <p14:creationId xmlns:p14="http://schemas.microsoft.com/office/powerpoint/2010/main" val="33011181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47</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17F92155-5F30-9C85-DC27-9E553CE76056}"/>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Pedagogical philosophy: Goals</a:t>
            </a:r>
            <a:br>
              <a:rPr lang="en-US" sz="5400" dirty="0"/>
            </a:br>
            <a:endParaRPr lang="en-US" sz="2800" dirty="0"/>
          </a:p>
          <a:p>
            <a:pPr marL="342900">
              <a:spcBef>
                <a:spcPts val="0"/>
              </a:spcBef>
              <a:spcAft>
                <a:spcPts val="600"/>
              </a:spcAft>
              <a:buSzPts val="3200"/>
            </a:pPr>
            <a:r>
              <a:rPr lang="en-US" dirty="0"/>
              <a:t>Reality today?</a:t>
            </a:r>
          </a:p>
          <a:p>
            <a:pPr marL="971550" lvl="1" indent="-514350">
              <a:spcBef>
                <a:spcPts val="0"/>
              </a:spcBef>
              <a:spcAft>
                <a:spcPts val="600"/>
              </a:spcAft>
              <a:buSzPts val="3200"/>
              <a:buFont typeface="+mj-lt"/>
              <a:buAutoNum type="arabicPeriod"/>
            </a:pPr>
            <a:r>
              <a:rPr lang="en-US" dirty="0"/>
              <a:t>Focus: Domain-specific knowledge and skills</a:t>
            </a:r>
          </a:p>
          <a:p>
            <a:pPr marL="971550" lvl="1" indent="-514350">
              <a:spcBef>
                <a:spcPts val="0"/>
              </a:spcBef>
              <a:spcAft>
                <a:spcPts val="600"/>
              </a:spcAft>
              <a:buSzPts val="3200"/>
              <a:buFont typeface="+mj-lt"/>
              <a:buAutoNum type="arabicPeriod"/>
            </a:pPr>
            <a:r>
              <a:rPr lang="en-US" dirty="0"/>
              <a:t>Byproduct: Meta skills</a:t>
            </a:r>
          </a:p>
          <a:p>
            <a:pPr marL="971550" lvl="1" indent="-514350">
              <a:spcBef>
                <a:spcPts val="0"/>
              </a:spcBef>
              <a:spcAft>
                <a:spcPts val="600"/>
              </a:spcAft>
              <a:buSzPts val="3200"/>
              <a:buFont typeface="+mj-lt"/>
              <a:buAutoNum type="arabicPeriod"/>
            </a:pPr>
            <a:r>
              <a:rPr lang="en-US" dirty="0"/>
              <a:t>Slogan: Motivated to serve others</a:t>
            </a:r>
          </a:p>
        </p:txBody>
      </p:sp>
    </p:spTree>
    <p:extLst>
      <p:ext uri="{BB962C8B-B14F-4D97-AF65-F5344CB8AC3E}">
        <p14:creationId xmlns:p14="http://schemas.microsoft.com/office/powerpoint/2010/main" val="14018547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48</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17F92155-5F30-9C85-DC27-9E553CE76056}"/>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Pedagogical philosophy: Goals</a:t>
            </a:r>
            <a:br>
              <a:rPr lang="en-US" sz="5400" dirty="0"/>
            </a:br>
            <a:endParaRPr lang="en-US" sz="2800" dirty="0"/>
          </a:p>
          <a:p>
            <a:pPr marL="342900">
              <a:spcBef>
                <a:spcPts val="0"/>
              </a:spcBef>
              <a:spcAft>
                <a:spcPts val="600"/>
              </a:spcAft>
              <a:buSzPts val="3200"/>
            </a:pPr>
            <a:r>
              <a:rPr lang="en-US" dirty="0"/>
              <a:t>Reality today?</a:t>
            </a:r>
          </a:p>
          <a:p>
            <a:pPr marL="971550" lvl="1" indent="-514350">
              <a:spcBef>
                <a:spcPts val="0"/>
              </a:spcBef>
              <a:spcAft>
                <a:spcPts val="600"/>
              </a:spcAft>
              <a:buSzPts val="3200"/>
              <a:buFont typeface="+mj-lt"/>
              <a:buAutoNum type="arabicPeriod"/>
            </a:pPr>
            <a:r>
              <a:rPr lang="en-US" dirty="0"/>
              <a:t>Focus: Domain-specific knowledge and skills</a:t>
            </a:r>
          </a:p>
          <a:p>
            <a:pPr marL="971550" lvl="1" indent="-514350">
              <a:spcBef>
                <a:spcPts val="0"/>
              </a:spcBef>
              <a:spcAft>
                <a:spcPts val="600"/>
              </a:spcAft>
              <a:buSzPts val="3200"/>
              <a:buFont typeface="+mj-lt"/>
              <a:buAutoNum type="arabicPeriod"/>
            </a:pPr>
            <a:r>
              <a:rPr lang="en-US" dirty="0"/>
              <a:t>Byproduct: Meta skills</a:t>
            </a:r>
          </a:p>
          <a:p>
            <a:pPr marL="971550" lvl="1" indent="-514350">
              <a:spcBef>
                <a:spcPts val="0"/>
              </a:spcBef>
              <a:spcAft>
                <a:spcPts val="600"/>
              </a:spcAft>
              <a:buSzPts val="3200"/>
              <a:buFont typeface="+mj-lt"/>
              <a:buAutoNum type="arabicPeriod"/>
            </a:pPr>
            <a:r>
              <a:rPr lang="en-US" dirty="0"/>
              <a:t>Slogan: Motivated to serve others</a:t>
            </a:r>
          </a:p>
          <a:p>
            <a:pPr>
              <a:spcBef>
                <a:spcPts val="0"/>
              </a:spcBef>
              <a:buSzPts val="3200"/>
            </a:pPr>
            <a:r>
              <a:rPr lang="en-US" dirty="0"/>
              <a:t>The world is changing fast</a:t>
            </a:r>
          </a:p>
          <a:p>
            <a:pPr lvl="1">
              <a:spcBef>
                <a:spcPts val="0"/>
              </a:spcBef>
              <a:buSzPts val="3200"/>
            </a:pPr>
            <a:r>
              <a:rPr lang="en-US" dirty="0"/>
              <a:t>Easier access to specific knowledge/skills.</a:t>
            </a:r>
          </a:p>
          <a:p>
            <a:pPr marL="114300" indent="0">
              <a:spcBef>
                <a:spcPts val="0"/>
              </a:spcBef>
              <a:buSzPts val="3200"/>
              <a:buNone/>
            </a:pPr>
            <a:endParaRPr lang="en-US" dirty="0"/>
          </a:p>
        </p:txBody>
      </p:sp>
    </p:spTree>
    <p:extLst>
      <p:ext uri="{BB962C8B-B14F-4D97-AF65-F5344CB8AC3E}">
        <p14:creationId xmlns:p14="http://schemas.microsoft.com/office/powerpoint/2010/main" val="21065321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3DF2BC6-A0CD-94D1-DB29-5A32C0CE4199}"/>
              </a:ext>
            </a:extLst>
          </p:cNvPr>
          <p:cNvSpPr/>
          <p:nvPr/>
        </p:nvSpPr>
        <p:spPr>
          <a:xfrm>
            <a:off x="7200900" y="5341620"/>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49</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17F92155-5F30-9C85-DC27-9E553CE76056}"/>
              </a:ext>
            </a:extLst>
          </p:cNvPr>
          <p:cNvSpPr txBox="1">
            <a:spLocks/>
          </p:cNvSpPr>
          <p:nvPr/>
        </p:nvSpPr>
        <p:spPr>
          <a:xfrm>
            <a:off x="743100" y="542550"/>
            <a:ext cx="80707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Pedagogical philosophy: Goals</a:t>
            </a:r>
            <a:br>
              <a:rPr lang="en-US" sz="5400" dirty="0"/>
            </a:br>
            <a:endParaRPr lang="en-US" sz="2800" dirty="0"/>
          </a:p>
          <a:p>
            <a:pPr marL="342900">
              <a:spcBef>
                <a:spcPts val="0"/>
              </a:spcBef>
              <a:spcAft>
                <a:spcPts val="600"/>
              </a:spcAft>
              <a:buSzPts val="3200"/>
            </a:pPr>
            <a:r>
              <a:rPr lang="en-US" dirty="0"/>
              <a:t>Reality today?</a:t>
            </a:r>
          </a:p>
          <a:p>
            <a:pPr marL="971550" lvl="1" indent="-514350">
              <a:spcBef>
                <a:spcPts val="0"/>
              </a:spcBef>
              <a:spcAft>
                <a:spcPts val="600"/>
              </a:spcAft>
              <a:buSzPts val="3200"/>
              <a:buFont typeface="+mj-lt"/>
              <a:buAutoNum type="arabicPeriod"/>
            </a:pPr>
            <a:r>
              <a:rPr lang="en-US" dirty="0"/>
              <a:t>Focus: Domain-specific knowledge and skills</a:t>
            </a:r>
          </a:p>
          <a:p>
            <a:pPr marL="971550" lvl="1" indent="-514350">
              <a:spcBef>
                <a:spcPts val="0"/>
              </a:spcBef>
              <a:spcAft>
                <a:spcPts val="600"/>
              </a:spcAft>
              <a:buSzPts val="3200"/>
              <a:buFont typeface="+mj-lt"/>
              <a:buAutoNum type="arabicPeriod"/>
            </a:pPr>
            <a:r>
              <a:rPr lang="en-US" dirty="0"/>
              <a:t>Byproduct: Meta skills</a:t>
            </a:r>
          </a:p>
          <a:p>
            <a:pPr marL="971550" lvl="1" indent="-514350">
              <a:spcBef>
                <a:spcPts val="0"/>
              </a:spcBef>
              <a:spcAft>
                <a:spcPts val="600"/>
              </a:spcAft>
              <a:buSzPts val="3200"/>
              <a:buFont typeface="+mj-lt"/>
              <a:buAutoNum type="arabicPeriod"/>
            </a:pPr>
            <a:r>
              <a:rPr lang="en-US" dirty="0"/>
              <a:t>Slogan: Motivated to serve others</a:t>
            </a:r>
          </a:p>
          <a:p>
            <a:pPr>
              <a:spcBef>
                <a:spcPts val="0"/>
              </a:spcBef>
              <a:buSzPts val="3200"/>
            </a:pPr>
            <a:r>
              <a:rPr lang="en-US" dirty="0"/>
              <a:t>The world is changing fast</a:t>
            </a:r>
          </a:p>
          <a:p>
            <a:pPr lvl="1">
              <a:spcBef>
                <a:spcPts val="0"/>
              </a:spcBef>
              <a:buSzPts val="3200"/>
            </a:pPr>
            <a:r>
              <a:rPr lang="en-US" dirty="0"/>
              <a:t>Easier access to specific knowledge/skills.</a:t>
            </a:r>
          </a:p>
          <a:p>
            <a:pPr>
              <a:spcBef>
                <a:spcPts val="0"/>
              </a:spcBef>
              <a:buSzPts val="3200"/>
            </a:pPr>
            <a:r>
              <a:rPr lang="en-US" dirty="0"/>
              <a:t>Implications</a:t>
            </a:r>
          </a:p>
          <a:p>
            <a:pPr lvl="1">
              <a:spcBef>
                <a:spcPts val="0"/>
              </a:spcBef>
              <a:buSzPts val="3200"/>
            </a:pPr>
            <a:r>
              <a:rPr lang="en-US" dirty="0"/>
              <a:t>Students with meta skills =&gt; more competitive</a:t>
            </a:r>
          </a:p>
          <a:p>
            <a:pPr lvl="1">
              <a:spcBef>
                <a:spcPts val="0"/>
              </a:spcBef>
              <a:buSzPts val="3200"/>
            </a:pPr>
            <a:r>
              <a:rPr lang="en-US" dirty="0"/>
              <a:t>Instructions focusing on 1 may be replaced</a:t>
            </a:r>
          </a:p>
        </p:txBody>
      </p:sp>
    </p:spTree>
    <p:extLst>
      <p:ext uri="{BB962C8B-B14F-4D97-AF65-F5344CB8AC3E}">
        <p14:creationId xmlns:p14="http://schemas.microsoft.com/office/powerpoint/2010/main" val="1183719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5</a:t>
            </a:fld>
            <a:endParaRPr lang="en" sz="1600" dirty="0">
              <a:solidFill>
                <a:srgbClr val="888888"/>
              </a:solidFill>
              <a:latin typeface="Arial"/>
              <a:ea typeface="Arial"/>
              <a:cs typeface="Arial"/>
              <a:sym typeface="Arial"/>
            </a:endParaRPr>
          </a:p>
        </p:txBody>
      </p:sp>
      <p:pic>
        <p:nvPicPr>
          <p:cNvPr id="2050" name="Picture 2" descr="Snyder Lecture, Friday, April 21, 2023 at 1:30 PM">
            <a:extLst>
              <a:ext uri="{FF2B5EF4-FFF2-40B4-BE49-F238E27FC236}">
                <a16:creationId xmlns:a16="http://schemas.microsoft.com/office/drawing/2014/main" id="{9DB31B13-EE34-7CED-5B0A-0E03BDA180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45750"/>
          <a:stretch/>
        </p:blipFill>
        <p:spPr bwMode="auto">
          <a:xfrm>
            <a:off x="0" y="2575877"/>
            <a:ext cx="4960620" cy="4022725"/>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36;p26">
            <a:extLst>
              <a:ext uri="{FF2B5EF4-FFF2-40B4-BE49-F238E27FC236}">
                <a16:creationId xmlns:a16="http://schemas.microsoft.com/office/drawing/2014/main" id="{5887DE56-1A6A-3002-CE9E-3686030B1F27}"/>
              </a:ext>
            </a:extLst>
          </p:cNvPr>
          <p:cNvSpPr txBox="1">
            <a:spLocks/>
          </p:cNvSpPr>
          <p:nvPr/>
        </p:nvSpPr>
        <p:spPr>
          <a:xfrm>
            <a:off x="743100" y="542550"/>
            <a:ext cx="7657800" cy="38967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342900">
              <a:spcBef>
                <a:spcPts val="0"/>
              </a:spcBef>
              <a:buSzPts val="3200"/>
            </a:pPr>
            <a:r>
              <a:rPr lang="en-US" dirty="0"/>
              <a:t>Shaping the Future of Higher Education? </a:t>
            </a:r>
            <a:r>
              <a:rPr lang="en-US" sz="2800" dirty="0"/>
              <a:t>Becoming a Land-grant University for Our Times</a:t>
            </a:r>
          </a:p>
          <a:p>
            <a:pPr marL="342900">
              <a:spcBef>
                <a:spcPts val="0"/>
              </a:spcBef>
              <a:buSzPts val="3200"/>
            </a:pPr>
            <a:r>
              <a:rPr lang="en-US" sz="3200" dirty="0">
                <a:effectLst/>
                <a:latin typeface="Calibri" panose="020F0502020204030204" pitchFamily="34" charset="0"/>
                <a:ea typeface="等线" panose="02010600030101010101" pitchFamily="2" charset="-122"/>
                <a:cs typeface="Times New Roman" panose="02020603050405020304" pitchFamily="18" charset="0"/>
              </a:rPr>
              <a:t>Shaping the Future of Education as a Pioneering Institute</a:t>
            </a:r>
            <a:endParaRPr lang="en-US" dirty="0"/>
          </a:p>
        </p:txBody>
      </p:sp>
      <p:sp>
        <p:nvSpPr>
          <p:cNvPr id="5" name="TextBox 4">
            <a:extLst>
              <a:ext uri="{FF2B5EF4-FFF2-40B4-BE49-F238E27FC236}">
                <a16:creationId xmlns:a16="http://schemas.microsoft.com/office/drawing/2014/main" id="{7D27695F-6C3C-2E50-1ABC-AFFBBA5A1113}"/>
              </a:ext>
            </a:extLst>
          </p:cNvPr>
          <p:cNvSpPr txBox="1"/>
          <p:nvPr/>
        </p:nvSpPr>
        <p:spPr>
          <a:xfrm>
            <a:off x="4686300" y="2575877"/>
            <a:ext cx="6957060" cy="1938992"/>
          </a:xfrm>
          <a:prstGeom prst="rect">
            <a:avLst/>
          </a:prstGeom>
          <a:noFill/>
        </p:spPr>
        <p:txBody>
          <a:bodyPr wrap="square">
            <a:spAutoFit/>
          </a:bodyPr>
          <a:lstStyle/>
          <a:p>
            <a:pPr algn="just"/>
            <a:r>
              <a:rPr lang="en-US" sz="3200" dirty="0">
                <a:latin typeface="+mj-lt"/>
                <a:cs typeface="Times New Roman" panose="02020603050405020304" pitchFamily="18" charset="0"/>
              </a:rPr>
              <a:t>	Encouraging 😃</a:t>
            </a:r>
          </a:p>
          <a:p>
            <a:pPr marL="945364" lvl="1" indent="-488164" algn="just">
              <a:buFont typeface="Courier New" panose="02070309020205020404" pitchFamily="49" charset="0"/>
              <a:buChar char="o"/>
            </a:pPr>
            <a:r>
              <a:rPr lang="en-US" sz="2800" dirty="0">
                <a:solidFill>
                  <a:srgbClr val="00B050"/>
                </a:solidFill>
                <a:latin typeface="+mj-lt"/>
                <a:cs typeface="Times New Roman" panose="02020603050405020304" pitchFamily="18" charset="0"/>
              </a:rPr>
              <a:t>Title</a:t>
            </a:r>
          </a:p>
          <a:p>
            <a:pPr marL="945364" lvl="1" indent="-488164" algn="just">
              <a:buFont typeface="Courier New" panose="02070309020205020404" pitchFamily="49" charset="0"/>
              <a:buChar char="o"/>
            </a:pPr>
            <a:endParaRPr lang="en-US" sz="2800" dirty="0">
              <a:latin typeface="+mj-lt"/>
              <a:cs typeface="Times New Roman" panose="02020603050405020304" pitchFamily="18" charset="0"/>
            </a:endParaRPr>
          </a:p>
          <a:p>
            <a:pPr marL="945364" lvl="1" indent="-488164" algn="just">
              <a:buFont typeface="Courier New" panose="02070309020205020404" pitchFamily="49" charset="0"/>
              <a:buChar char="o"/>
            </a:pPr>
            <a:endParaRPr lang="en-US" sz="3200" dirty="0">
              <a:latin typeface="+mj-lt"/>
              <a:cs typeface="Times New Roman" panose="02020603050405020304" pitchFamily="18" charset="0"/>
            </a:endParaRPr>
          </a:p>
        </p:txBody>
      </p:sp>
    </p:spTree>
    <p:extLst>
      <p:ext uri="{BB962C8B-B14F-4D97-AF65-F5344CB8AC3E}">
        <p14:creationId xmlns:p14="http://schemas.microsoft.com/office/powerpoint/2010/main" val="40104788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50</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17F92155-5F30-9C85-DC27-9E553CE76056}"/>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Pedagogical philosophy: Goals</a:t>
            </a:r>
            <a:br>
              <a:rPr lang="en-US" sz="5400" dirty="0"/>
            </a:br>
            <a:endParaRPr lang="en-US" sz="2800" dirty="0"/>
          </a:p>
          <a:p>
            <a:pPr marL="342900">
              <a:spcBef>
                <a:spcPts val="0"/>
              </a:spcBef>
              <a:spcAft>
                <a:spcPts val="600"/>
              </a:spcAft>
              <a:buSzPts val="3200"/>
            </a:pPr>
            <a:r>
              <a:rPr lang="en-US" dirty="0"/>
              <a:t>What kind of students do we want to produce/cultivate?</a:t>
            </a:r>
          </a:p>
          <a:p>
            <a:pPr marL="971550" lvl="1" indent="-514350">
              <a:spcBef>
                <a:spcPts val="0"/>
              </a:spcBef>
              <a:spcAft>
                <a:spcPts val="600"/>
              </a:spcAft>
              <a:buSzPts val="3200"/>
              <a:buFont typeface="+mj-lt"/>
              <a:buAutoNum type="arabicPeriod"/>
            </a:pPr>
            <a:r>
              <a:rPr lang="en-US" dirty="0"/>
              <a:t>Motivated to serve others</a:t>
            </a:r>
          </a:p>
          <a:p>
            <a:pPr marL="971550" lvl="1" indent="-514350">
              <a:spcBef>
                <a:spcPts val="0"/>
              </a:spcBef>
              <a:spcAft>
                <a:spcPts val="600"/>
              </a:spcAft>
              <a:buSzPts val="3200"/>
              <a:buFont typeface="+mj-lt"/>
              <a:buAutoNum type="arabicPeriod"/>
            </a:pPr>
            <a:r>
              <a:rPr lang="en-US" dirty="0"/>
              <a:t>Able to self-learn/apply new skills</a:t>
            </a:r>
            <a:br>
              <a:rPr lang="en-US" dirty="0"/>
            </a:br>
            <a:r>
              <a:rPr lang="en-US" dirty="0"/>
              <a:t>(Meta skills)</a:t>
            </a:r>
          </a:p>
          <a:p>
            <a:pPr marL="971550" lvl="1" indent="-514350">
              <a:spcBef>
                <a:spcPts val="0"/>
              </a:spcBef>
              <a:spcAft>
                <a:spcPts val="600"/>
              </a:spcAft>
              <a:buSzPts val="3200"/>
              <a:buFont typeface="+mj-lt"/>
              <a:buAutoNum type="arabicPeriod"/>
            </a:pPr>
            <a:r>
              <a:rPr lang="en-US" dirty="0"/>
              <a:t>Domain-specific knowledge and skills</a:t>
            </a:r>
          </a:p>
        </p:txBody>
      </p:sp>
      <p:sp>
        <p:nvSpPr>
          <p:cNvPr id="5" name="TextBox 4">
            <a:extLst>
              <a:ext uri="{FF2B5EF4-FFF2-40B4-BE49-F238E27FC236}">
                <a16:creationId xmlns:a16="http://schemas.microsoft.com/office/drawing/2014/main" id="{D93D8282-7154-6CEE-061E-BA4EAB8D1666}"/>
              </a:ext>
            </a:extLst>
          </p:cNvPr>
          <p:cNvSpPr txBox="1"/>
          <p:nvPr/>
        </p:nvSpPr>
        <p:spPr>
          <a:xfrm>
            <a:off x="5562600" y="2570511"/>
            <a:ext cx="2914650" cy="646331"/>
          </a:xfrm>
          <a:prstGeom prst="rect">
            <a:avLst/>
          </a:prstGeom>
          <a:noFill/>
        </p:spPr>
        <p:txBody>
          <a:bodyPr wrap="square">
            <a:spAutoFit/>
          </a:bodyPr>
          <a:lstStyle/>
          <a:p>
            <a:pPr algn="ctr"/>
            <a:r>
              <a:rPr lang="en-US" dirty="0">
                <a:highlight>
                  <a:srgbClr val="FFFF00"/>
                </a:highlight>
              </a:rPr>
              <a:t>Human beings are the </a:t>
            </a:r>
            <a:r>
              <a:rPr lang="en-US" u="sng" dirty="0">
                <a:highlight>
                  <a:srgbClr val="FFFF00"/>
                </a:highlight>
              </a:rPr>
              <a:t>ultimate judge </a:t>
            </a:r>
            <a:r>
              <a:rPr lang="en-US" dirty="0">
                <a:highlight>
                  <a:srgbClr val="FFFF00"/>
                </a:highlight>
              </a:rPr>
              <a:t>on life values.</a:t>
            </a:r>
          </a:p>
        </p:txBody>
      </p:sp>
    </p:spTree>
    <p:extLst>
      <p:ext uri="{BB962C8B-B14F-4D97-AF65-F5344CB8AC3E}">
        <p14:creationId xmlns:p14="http://schemas.microsoft.com/office/powerpoint/2010/main" val="33990592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51</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17F92155-5F30-9C85-DC27-9E553CE76056}"/>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Pedagogical philosophy: Goals</a:t>
            </a:r>
            <a:br>
              <a:rPr lang="en-US" sz="5400" dirty="0"/>
            </a:br>
            <a:endParaRPr lang="en-US" sz="2800" dirty="0"/>
          </a:p>
          <a:p>
            <a:pPr marL="342900">
              <a:spcBef>
                <a:spcPts val="0"/>
              </a:spcBef>
              <a:spcAft>
                <a:spcPts val="600"/>
              </a:spcAft>
              <a:buSzPts val="3200"/>
            </a:pPr>
            <a:r>
              <a:rPr lang="en-US" dirty="0"/>
              <a:t>What kind of students do we want to produce/cultivate?</a:t>
            </a:r>
          </a:p>
          <a:p>
            <a:pPr marL="971550" lvl="1" indent="-514350">
              <a:spcBef>
                <a:spcPts val="0"/>
              </a:spcBef>
              <a:spcAft>
                <a:spcPts val="600"/>
              </a:spcAft>
              <a:buSzPts val="3200"/>
              <a:buFont typeface="+mj-lt"/>
              <a:buAutoNum type="arabicPeriod"/>
            </a:pPr>
            <a:r>
              <a:rPr lang="en-US" dirty="0"/>
              <a:t>Motivated to serve others</a:t>
            </a:r>
          </a:p>
          <a:p>
            <a:pPr marL="971550" lvl="1" indent="-514350">
              <a:spcBef>
                <a:spcPts val="0"/>
              </a:spcBef>
              <a:spcAft>
                <a:spcPts val="600"/>
              </a:spcAft>
              <a:buSzPts val="3200"/>
              <a:buFont typeface="+mj-lt"/>
              <a:buAutoNum type="arabicPeriod"/>
            </a:pPr>
            <a:r>
              <a:rPr lang="en-US" dirty="0"/>
              <a:t>Able to self-learn/apply new skills</a:t>
            </a:r>
            <a:br>
              <a:rPr lang="en-US" dirty="0"/>
            </a:br>
            <a:r>
              <a:rPr lang="en-US" dirty="0"/>
              <a:t>(Meta skills)</a:t>
            </a:r>
          </a:p>
          <a:p>
            <a:pPr marL="971550" lvl="1" indent="-514350">
              <a:spcBef>
                <a:spcPts val="0"/>
              </a:spcBef>
              <a:spcAft>
                <a:spcPts val="600"/>
              </a:spcAft>
              <a:buSzPts val="3200"/>
              <a:buFont typeface="+mj-lt"/>
              <a:buAutoNum type="arabicPeriod"/>
            </a:pPr>
            <a:r>
              <a:rPr lang="en-US" dirty="0"/>
              <a:t>Domain-specific knowledge and skills</a:t>
            </a:r>
          </a:p>
        </p:txBody>
      </p:sp>
      <p:sp>
        <p:nvSpPr>
          <p:cNvPr id="4" name="TextBox 3">
            <a:extLst>
              <a:ext uri="{FF2B5EF4-FFF2-40B4-BE49-F238E27FC236}">
                <a16:creationId xmlns:a16="http://schemas.microsoft.com/office/drawing/2014/main" id="{168A2428-7BB3-A219-0806-17B4C9FDE3ED}"/>
              </a:ext>
            </a:extLst>
          </p:cNvPr>
          <p:cNvSpPr txBox="1"/>
          <p:nvPr/>
        </p:nvSpPr>
        <p:spPr>
          <a:xfrm>
            <a:off x="5562600" y="2570511"/>
            <a:ext cx="2914650" cy="646331"/>
          </a:xfrm>
          <a:prstGeom prst="rect">
            <a:avLst/>
          </a:prstGeom>
          <a:noFill/>
        </p:spPr>
        <p:txBody>
          <a:bodyPr wrap="square">
            <a:spAutoFit/>
          </a:bodyPr>
          <a:lstStyle/>
          <a:p>
            <a:pPr algn="ctr"/>
            <a:r>
              <a:rPr lang="en-US" dirty="0">
                <a:highlight>
                  <a:srgbClr val="FFFF00"/>
                </a:highlight>
              </a:rPr>
              <a:t>Human beings are the </a:t>
            </a:r>
            <a:r>
              <a:rPr lang="en-US" u="sng" dirty="0">
                <a:highlight>
                  <a:srgbClr val="FFFF00"/>
                </a:highlight>
              </a:rPr>
              <a:t>ultimate judge </a:t>
            </a:r>
            <a:r>
              <a:rPr lang="en-US" dirty="0">
                <a:highlight>
                  <a:srgbClr val="FFFF00"/>
                </a:highlight>
              </a:rPr>
              <a:t>on life values.</a:t>
            </a:r>
          </a:p>
        </p:txBody>
      </p:sp>
      <p:sp>
        <p:nvSpPr>
          <p:cNvPr id="6" name="TextBox 5">
            <a:extLst>
              <a:ext uri="{FF2B5EF4-FFF2-40B4-BE49-F238E27FC236}">
                <a16:creationId xmlns:a16="http://schemas.microsoft.com/office/drawing/2014/main" id="{48841D8E-BE88-5417-C344-C2657B24F7D4}"/>
              </a:ext>
            </a:extLst>
          </p:cNvPr>
          <p:cNvSpPr txBox="1"/>
          <p:nvPr/>
        </p:nvSpPr>
        <p:spPr>
          <a:xfrm>
            <a:off x="5562600" y="3603059"/>
            <a:ext cx="2914650" cy="369332"/>
          </a:xfrm>
          <a:prstGeom prst="rect">
            <a:avLst/>
          </a:prstGeom>
          <a:noFill/>
        </p:spPr>
        <p:txBody>
          <a:bodyPr wrap="square">
            <a:spAutoFit/>
          </a:bodyPr>
          <a:lstStyle/>
          <a:p>
            <a:pPr algn="ctr"/>
            <a:r>
              <a:rPr lang="en-US" dirty="0">
                <a:highlight>
                  <a:srgbClr val="FFFF00"/>
                </a:highlight>
              </a:rPr>
              <a:t>The world is </a:t>
            </a:r>
            <a:r>
              <a:rPr lang="en-US" u="sng" dirty="0">
                <a:highlight>
                  <a:srgbClr val="FFFF00"/>
                </a:highlight>
              </a:rPr>
              <a:t>changing fast</a:t>
            </a:r>
            <a:r>
              <a:rPr lang="en-US" dirty="0">
                <a:highlight>
                  <a:srgbClr val="FFFF00"/>
                </a:highlight>
              </a:rPr>
              <a:t>.</a:t>
            </a:r>
          </a:p>
        </p:txBody>
      </p:sp>
    </p:spTree>
    <p:extLst>
      <p:ext uri="{BB962C8B-B14F-4D97-AF65-F5344CB8AC3E}">
        <p14:creationId xmlns:p14="http://schemas.microsoft.com/office/powerpoint/2010/main" val="27700319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52</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17F92155-5F30-9C85-DC27-9E553CE76056}"/>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Pedagogical philosophy: Goals</a:t>
            </a:r>
            <a:br>
              <a:rPr lang="en-US" sz="5400" dirty="0"/>
            </a:br>
            <a:endParaRPr lang="en-US" sz="2800" dirty="0"/>
          </a:p>
          <a:p>
            <a:pPr marL="342900">
              <a:spcBef>
                <a:spcPts val="0"/>
              </a:spcBef>
              <a:spcAft>
                <a:spcPts val="600"/>
              </a:spcAft>
              <a:buSzPts val="3200"/>
            </a:pPr>
            <a:r>
              <a:rPr lang="en-US" dirty="0"/>
              <a:t>What kind of students do we want to produce/cultivate?</a:t>
            </a:r>
          </a:p>
          <a:p>
            <a:pPr marL="971550" lvl="1" indent="-514350">
              <a:spcBef>
                <a:spcPts val="0"/>
              </a:spcBef>
              <a:spcAft>
                <a:spcPts val="600"/>
              </a:spcAft>
              <a:buSzPts val="3200"/>
              <a:buFont typeface="+mj-lt"/>
              <a:buAutoNum type="arabicPeriod"/>
            </a:pPr>
            <a:r>
              <a:rPr lang="en-US" dirty="0"/>
              <a:t>Motivated to serve others</a:t>
            </a:r>
          </a:p>
          <a:p>
            <a:pPr marL="971550" lvl="1" indent="-514350">
              <a:spcBef>
                <a:spcPts val="0"/>
              </a:spcBef>
              <a:spcAft>
                <a:spcPts val="600"/>
              </a:spcAft>
              <a:buSzPts val="3200"/>
              <a:buFont typeface="+mj-lt"/>
              <a:buAutoNum type="arabicPeriod"/>
            </a:pPr>
            <a:r>
              <a:rPr lang="en-US" dirty="0"/>
              <a:t>Able to self-learn/apply new skills</a:t>
            </a:r>
            <a:br>
              <a:rPr lang="en-US" dirty="0"/>
            </a:br>
            <a:r>
              <a:rPr lang="en-US" dirty="0"/>
              <a:t>(Meta skills)</a:t>
            </a:r>
          </a:p>
          <a:p>
            <a:pPr marL="971550" lvl="1" indent="-514350">
              <a:spcBef>
                <a:spcPts val="0"/>
              </a:spcBef>
              <a:spcAft>
                <a:spcPts val="600"/>
              </a:spcAft>
              <a:buSzPts val="3200"/>
              <a:buFont typeface="+mj-lt"/>
              <a:buAutoNum type="arabicPeriod"/>
            </a:pPr>
            <a:r>
              <a:rPr lang="en-US" dirty="0"/>
              <a:t>Domain-specific knowledge and skills</a:t>
            </a:r>
          </a:p>
        </p:txBody>
      </p:sp>
      <p:sp>
        <p:nvSpPr>
          <p:cNvPr id="4" name="TextBox 3">
            <a:extLst>
              <a:ext uri="{FF2B5EF4-FFF2-40B4-BE49-F238E27FC236}">
                <a16:creationId xmlns:a16="http://schemas.microsoft.com/office/drawing/2014/main" id="{3545F1D4-F83F-FAD9-D6CB-E078A1E79A6E}"/>
              </a:ext>
            </a:extLst>
          </p:cNvPr>
          <p:cNvSpPr txBox="1"/>
          <p:nvPr/>
        </p:nvSpPr>
        <p:spPr>
          <a:xfrm>
            <a:off x="5562600" y="2570511"/>
            <a:ext cx="2914650" cy="646331"/>
          </a:xfrm>
          <a:prstGeom prst="rect">
            <a:avLst/>
          </a:prstGeom>
          <a:noFill/>
        </p:spPr>
        <p:txBody>
          <a:bodyPr wrap="square">
            <a:spAutoFit/>
          </a:bodyPr>
          <a:lstStyle/>
          <a:p>
            <a:pPr algn="ctr"/>
            <a:r>
              <a:rPr lang="en-US" dirty="0">
                <a:highlight>
                  <a:srgbClr val="FFFF00"/>
                </a:highlight>
              </a:rPr>
              <a:t>Human beings are the </a:t>
            </a:r>
            <a:r>
              <a:rPr lang="en-US" u="sng" dirty="0">
                <a:highlight>
                  <a:srgbClr val="FFFF00"/>
                </a:highlight>
              </a:rPr>
              <a:t>ultimate judge </a:t>
            </a:r>
            <a:r>
              <a:rPr lang="en-US" dirty="0">
                <a:highlight>
                  <a:srgbClr val="FFFF00"/>
                </a:highlight>
              </a:rPr>
              <a:t>on life values.</a:t>
            </a:r>
          </a:p>
        </p:txBody>
      </p:sp>
      <p:sp>
        <p:nvSpPr>
          <p:cNvPr id="5" name="TextBox 4">
            <a:extLst>
              <a:ext uri="{FF2B5EF4-FFF2-40B4-BE49-F238E27FC236}">
                <a16:creationId xmlns:a16="http://schemas.microsoft.com/office/drawing/2014/main" id="{82D77951-078C-5713-F183-65A9E90E9C6B}"/>
              </a:ext>
            </a:extLst>
          </p:cNvPr>
          <p:cNvSpPr txBox="1"/>
          <p:nvPr/>
        </p:nvSpPr>
        <p:spPr>
          <a:xfrm>
            <a:off x="5562600" y="3603059"/>
            <a:ext cx="2914650" cy="369332"/>
          </a:xfrm>
          <a:prstGeom prst="rect">
            <a:avLst/>
          </a:prstGeom>
          <a:noFill/>
        </p:spPr>
        <p:txBody>
          <a:bodyPr wrap="square">
            <a:spAutoFit/>
          </a:bodyPr>
          <a:lstStyle/>
          <a:p>
            <a:pPr algn="ctr"/>
            <a:r>
              <a:rPr lang="en-US" dirty="0">
                <a:highlight>
                  <a:srgbClr val="FFFF00"/>
                </a:highlight>
              </a:rPr>
              <a:t>The world is </a:t>
            </a:r>
            <a:r>
              <a:rPr lang="en-US" u="sng" dirty="0">
                <a:highlight>
                  <a:srgbClr val="FFFF00"/>
                </a:highlight>
              </a:rPr>
              <a:t>changing fast</a:t>
            </a:r>
            <a:r>
              <a:rPr lang="en-US" dirty="0">
                <a:highlight>
                  <a:srgbClr val="FFFF00"/>
                </a:highlight>
              </a:rPr>
              <a:t>.</a:t>
            </a:r>
          </a:p>
        </p:txBody>
      </p:sp>
      <p:sp>
        <p:nvSpPr>
          <p:cNvPr id="6" name="TextBox 5">
            <a:extLst>
              <a:ext uri="{FF2B5EF4-FFF2-40B4-BE49-F238E27FC236}">
                <a16:creationId xmlns:a16="http://schemas.microsoft.com/office/drawing/2014/main" id="{863E4B05-C406-813C-D66E-BC4F58D77BD3}"/>
              </a:ext>
            </a:extLst>
          </p:cNvPr>
          <p:cNvSpPr txBox="1"/>
          <p:nvPr/>
        </p:nvSpPr>
        <p:spPr>
          <a:xfrm>
            <a:off x="5562600" y="4448130"/>
            <a:ext cx="2914650" cy="646331"/>
          </a:xfrm>
          <a:prstGeom prst="rect">
            <a:avLst/>
          </a:prstGeom>
          <a:noFill/>
        </p:spPr>
        <p:txBody>
          <a:bodyPr wrap="square">
            <a:spAutoFit/>
          </a:bodyPr>
          <a:lstStyle/>
          <a:p>
            <a:pPr algn="ctr"/>
            <a:r>
              <a:rPr lang="en-US" dirty="0">
                <a:highlight>
                  <a:srgbClr val="FFFF00"/>
                </a:highlight>
              </a:rPr>
              <a:t>Creators and developers</a:t>
            </a:r>
          </a:p>
          <a:p>
            <a:pPr algn="ctr"/>
            <a:r>
              <a:rPr lang="en-US" dirty="0">
                <a:highlight>
                  <a:srgbClr val="FFFF00"/>
                </a:highlight>
              </a:rPr>
              <a:t>(vs users) of technology</a:t>
            </a:r>
          </a:p>
        </p:txBody>
      </p:sp>
    </p:spTree>
    <p:extLst>
      <p:ext uri="{BB962C8B-B14F-4D97-AF65-F5344CB8AC3E}">
        <p14:creationId xmlns:p14="http://schemas.microsoft.com/office/powerpoint/2010/main" val="416511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36;p26">
            <a:extLst>
              <a:ext uri="{FF2B5EF4-FFF2-40B4-BE49-F238E27FC236}">
                <a16:creationId xmlns:a16="http://schemas.microsoft.com/office/drawing/2014/main" id="{F9BDC7AA-A6B5-B677-576C-FE5883968770}"/>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More about me</a:t>
            </a:r>
            <a:endParaRPr lang="en-US" sz="2800" dirty="0"/>
          </a:p>
          <a:p>
            <a:pPr marL="342900">
              <a:spcBef>
                <a:spcPts val="0"/>
              </a:spcBef>
              <a:spcAft>
                <a:spcPts val="600"/>
              </a:spcAft>
              <a:buSzPts val="3200"/>
            </a:pPr>
            <a:r>
              <a:rPr lang="en-US" sz="2800" dirty="0">
                <a:effectLst/>
                <a:latin typeface="Calibri" panose="020F0502020204030204" pitchFamily="34" charset="0"/>
                <a:ea typeface="等线" panose="02010600030101010101" pitchFamily="2" charset="-122"/>
                <a:cs typeface="Times New Roman" panose="02020603050405020304" pitchFamily="18" charset="0"/>
              </a:rPr>
              <a:t>“The best that can be expected of an average student in the modern education system.</a:t>
            </a:r>
            <a:r>
              <a:rPr lang="en-US" sz="2800" dirty="0"/>
              <a:t>”</a:t>
            </a:r>
          </a:p>
          <a:p>
            <a:pPr marL="971550" lvl="1" indent="-514350">
              <a:spcBef>
                <a:spcPts val="0"/>
              </a:spcBef>
              <a:spcAft>
                <a:spcPts val="600"/>
              </a:spcAft>
              <a:buSzPts val="3200"/>
              <a:buFont typeface="+mj-lt"/>
              <a:buAutoNum type="arabicPeriod"/>
            </a:pPr>
            <a:r>
              <a:rPr lang="en-US" dirty="0"/>
              <a:t>Motivated to serve others</a:t>
            </a:r>
          </a:p>
          <a:p>
            <a:pPr marL="971550" lvl="1" indent="-514350">
              <a:spcBef>
                <a:spcPts val="0"/>
              </a:spcBef>
              <a:spcAft>
                <a:spcPts val="600"/>
              </a:spcAft>
              <a:buSzPts val="3200"/>
              <a:buFont typeface="+mj-lt"/>
              <a:buAutoNum type="arabicPeriod"/>
            </a:pPr>
            <a:r>
              <a:rPr lang="en-US" dirty="0"/>
              <a:t>Meta skills</a:t>
            </a:r>
          </a:p>
          <a:p>
            <a:pPr marL="971550" lvl="1" indent="-514350">
              <a:spcBef>
                <a:spcPts val="0"/>
              </a:spcBef>
              <a:spcAft>
                <a:spcPts val="600"/>
              </a:spcAft>
              <a:buSzPts val="3200"/>
              <a:buFont typeface="+mj-lt"/>
              <a:buAutoNum type="arabicPeriod"/>
            </a:pPr>
            <a:r>
              <a:rPr lang="en-US" dirty="0"/>
              <a:t>Domain-specific knowledge and skills</a:t>
            </a:r>
          </a:p>
          <a:p>
            <a:pPr marL="342900">
              <a:spcBef>
                <a:spcPts val="0"/>
              </a:spcBef>
              <a:spcAft>
                <a:spcPts val="600"/>
              </a:spcAft>
              <a:buSzPts val="3200"/>
            </a:pPr>
            <a:endParaRPr lang="en-US" sz="2800" dirty="0"/>
          </a:p>
          <a:p>
            <a:pPr marL="342900">
              <a:spcBef>
                <a:spcPts val="0"/>
              </a:spcBef>
              <a:spcAft>
                <a:spcPts val="600"/>
              </a:spcAft>
              <a:buSzPts val="3200"/>
            </a:pPr>
            <a:endParaRPr lang="en-US" sz="2800" dirty="0"/>
          </a:p>
          <a:p>
            <a:pPr marL="342900">
              <a:spcBef>
                <a:spcPts val="0"/>
              </a:spcBef>
              <a:buSzPts val="3200"/>
            </a:pPr>
            <a:endParaRPr lang="en-US" dirty="0"/>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53</a:t>
            </a:fld>
            <a:endParaRPr lang="en" sz="1600" dirty="0">
              <a:solidFill>
                <a:srgbClr val="888888"/>
              </a:solidFill>
              <a:latin typeface="Arial"/>
              <a:ea typeface="Arial"/>
              <a:cs typeface="Arial"/>
              <a:sym typeface="Arial"/>
            </a:endParaRPr>
          </a:p>
        </p:txBody>
      </p:sp>
    </p:spTree>
    <p:extLst>
      <p:ext uri="{BB962C8B-B14F-4D97-AF65-F5344CB8AC3E}">
        <p14:creationId xmlns:p14="http://schemas.microsoft.com/office/powerpoint/2010/main" val="20893619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678BB0B-0CF1-29AB-4989-554CA7E1D4BF}"/>
              </a:ext>
            </a:extLst>
          </p:cNvPr>
          <p:cNvSpPr/>
          <p:nvPr/>
        </p:nvSpPr>
        <p:spPr>
          <a:xfrm>
            <a:off x="7200900" y="5341620"/>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Google Shape;136;p26">
            <a:extLst>
              <a:ext uri="{FF2B5EF4-FFF2-40B4-BE49-F238E27FC236}">
                <a16:creationId xmlns:a16="http://schemas.microsoft.com/office/drawing/2014/main" id="{F9BDC7AA-A6B5-B677-576C-FE5883968770}"/>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More about me</a:t>
            </a:r>
            <a:endParaRPr lang="en-US" sz="2800" dirty="0"/>
          </a:p>
          <a:p>
            <a:pPr marL="342900">
              <a:spcBef>
                <a:spcPts val="0"/>
              </a:spcBef>
              <a:spcAft>
                <a:spcPts val="600"/>
              </a:spcAft>
              <a:buSzPts val="3200"/>
            </a:pPr>
            <a:r>
              <a:rPr lang="en-US" sz="2800" dirty="0">
                <a:effectLst/>
                <a:latin typeface="Calibri" panose="020F0502020204030204" pitchFamily="34" charset="0"/>
                <a:ea typeface="等线" panose="02010600030101010101" pitchFamily="2" charset="-122"/>
                <a:cs typeface="Times New Roman" panose="02020603050405020304" pitchFamily="18" charset="0"/>
              </a:rPr>
              <a:t>“The best that can be expected of an average student in the modern education system.</a:t>
            </a:r>
            <a:r>
              <a:rPr lang="en-US" sz="2800" dirty="0"/>
              <a:t>”</a:t>
            </a:r>
          </a:p>
          <a:p>
            <a:pPr marL="971550" lvl="1" indent="-514350">
              <a:spcBef>
                <a:spcPts val="0"/>
              </a:spcBef>
              <a:spcAft>
                <a:spcPts val="600"/>
              </a:spcAft>
              <a:buSzPts val="3200"/>
              <a:buFont typeface="+mj-lt"/>
              <a:buAutoNum type="arabicPeriod"/>
            </a:pPr>
            <a:r>
              <a:rPr lang="en-US" dirty="0">
                <a:highlight>
                  <a:srgbClr val="FFFF00"/>
                </a:highlight>
              </a:rPr>
              <a:t>Motivated to serve others</a:t>
            </a:r>
          </a:p>
          <a:p>
            <a:pPr marL="971550" lvl="1" indent="-514350">
              <a:spcBef>
                <a:spcPts val="0"/>
              </a:spcBef>
              <a:spcAft>
                <a:spcPts val="600"/>
              </a:spcAft>
              <a:buSzPts val="3200"/>
              <a:buFont typeface="+mj-lt"/>
              <a:buAutoNum type="arabicPeriod"/>
            </a:pPr>
            <a:r>
              <a:rPr lang="en-US" dirty="0"/>
              <a:t>Meta skills</a:t>
            </a:r>
          </a:p>
          <a:p>
            <a:pPr marL="971550" lvl="1" indent="-514350">
              <a:spcBef>
                <a:spcPts val="0"/>
              </a:spcBef>
              <a:spcAft>
                <a:spcPts val="600"/>
              </a:spcAft>
              <a:buSzPts val="3200"/>
              <a:buFont typeface="+mj-lt"/>
              <a:buAutoNum type="arabicPeriod"/>
            </a:pPr>
            <a:r>
              <a:rPr lang="en-US" dirty="0">
                <a:highlight>
                  <a:srgbClr val="FFFF00"/>
                </a:highlight>
              </a:rPr>
              <a:t>Domain-specific knowledge and skills</a:t>
            </a:r>
          </a:p>
          <a:p>
            <a:pPr marL="342900">
              <a:spcBef>
                <a:spcPts val="0"/>
              </a:spcBef>
              <a:spcAft>
                <a:spcPts val="600"/>
              </a:spcAft>
              <a:buSzPts val="3200"/>
            </a:pPr>
            <a:endParaRPr lang="en-US" sz="2800" dirty="0"/>
          </a:p>
          <a:p>
            <a:pPr marL="342900">
              <a:spcBef>
                <a:spcPts val="0"/>
              </a:spcBef>
              <a:spcAft>
                <a:spcPts val="600"/>
              </a:spcAft>
              <a:buSzPts val="3200"/>
            </a:pPr>
            <a:endParaRPr lang="en-US" sz="2800" dirty="0"/>
          </a:p>
          <a:p>
            <a:pPr marL="342900">
              <a:spcBef>
                <a:spcPts val="0"/>
              </a:spcBef>
              <a:buSzPts val="3200"/>
            </a:pPr>
            <a:endParaRPr lang="en-US" dirty="0"/>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54</a:t>
            </a:fld>
            <a:endParaRPr lang="en" sz="1600" dirty="0">
              <a:solidFill>
                <a:srgbClr val="888888"/>
              </a:solidFill>
              <a:latin typeface="Arial"/>
              <a:ea typeface="Arial"/>
              <a:cs typeface="Arial"/>
              <a:sym typeface="Arial"/>
            </a:endParaRPr>
          </a:p>
        </p:txBody>
      </p:sp>
      <p:grpSp>
        <p:nvGrpSpPr>
          <p:cNvPr id="7" name="Group 6">
            <a:extLst>
              <a:ext uri="{FF2B5EF4-FFF2-40B4-BE49-F238E27FC236}">
                <a16:creationId xmlns:a16="http://schemas.microsoft.com/office/drawing/2014/main" id="{5ECABAD7-10E2-F218-6FEE-4E59F649F44D}"/>
              </a:ext>
            </a:extLst>
          </p:cNvPr>
          <p:cNvGrpSpPr/>
          <p:nvPr/>
        </p:nvGrpSpPr>
        <p:grpSpPr>
          <a:xfrm>
            <a:off x="814479" y="3535680"/>
            <a:ext cx="7515042" cy="3032760"/>
            <a:chOff x="743098" y="3535680"/>
            <a:chExt cx="7515042" cy="3032760"/>
          </a:xfrm>
        </p:grpSpPr>
        <p:pic>
          <p:nvPicPr>
            <p:cNvPr id="4" name="Picture 3">
              <a:extLst>
                <a:ext uri="{FF2B5EF4-FFF2-40B4-BE49-F238E27FC236}">
                  <a16:creationId xmlns:a16="http://schemas.microsoft.com/office/drawing/2014/main" id="{E037E116-0061-C6F7-734A-312EABDB8E85}"/>
                </a:ext>
              </a:extLst>
            </p:cNvPr>
            <p:cNvPicPr>
              <a:picLocks noChangeAspect="1"/>
            </p:cNvPicPr>
            <p:nvPr/>
          </p:nvPicPr>
          <p:blipFill>
            <a:blip r:embed="rId3"/>
            <a:stretch>
              <a:fillRect/>
            </a:stretch>
          </p:blipFill>
          <p:spPr>
            <a:xfrm>
              <a:off x="743100" y="3535680"/>
              <a:ext cx="7515040" cy="1278520"/>
            </a:xfrm>
            <a:prstGeom prst="rect">
              <a:avLst/>
            </a:prstGeom>
          </p:spPr>
        </p:pic>
        <p:pic>
          <p:nvPicPr>
            <p:cNvPr id="44034" name="Picture 2" descr="Figure 1. - Tower locations for a national cellular carrier according to a randomized real network laydown from the national telecommunications and information administration [1]: a) cell towers are clustered around densely populated areas; b) the geographic cell tower density was evaluated within a 50-km radius. Decreasing this radius would yield a map showing a larger digital gap. Map data ©2021 Google.">
              <a:extLst>
                <a:ext uri="{FF2B5EF4-FFF2-40B4-BE49-F238E27FC236}">
                  <a16:creationId xmlns:a16="http://schemas.microsoft.com/office/drawing/2014/main" id="{03A006D1-CD60-346A-CC76-2F54BD9445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4905" y="4808717"/>
              <a:ext cx="3303234" cy="1759723"/>
            </a:xfrm>
            <a:prstGeom prst="rect">
              <a:avLst/>
            </a:prstGeom>
            <a:noFill/>
            <a:extLst>
              <a:ext uri="{909E8E84-426E-40DD-AFC4-6F175D3DCCD1}">
                <a14:hiddenFill xmlns:a14="http://schemas.microsoft.com/office/drawing/2010/main">
                  <a:solidFill>
                    <a:srgbClr val="FFFFFF"/>
                  </a:solidFill>
                </a14:hiddenFill>
              </a:ext>
            </a:extLst>
          </p:spPr>
        </p:pic>
        <p:pic>
          <p:nvPicPr>
            <p:cNvPr id="44036" name="Picture 4" descr="Figure 2. - Illustration of applications and opportunities for future rural wireless communications.">
              <a:extLst>
                <a:ext uri="{FF2B5EF4-FFF2-40B4-BE49-F238E27FC236}">
                  <a16:creationId xmlns:a16="http://schemas.microsoft.com/office/drawing/2014/main" id="{5732FB48-C86D-1EFF-42EF-95928BB326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098" y="4808717"/>
              <a:ext cx="4226409" cy="175972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016938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678BB0B-0CF1-29AB-4989-554CA7E1D4BF}"/>
              </a:ext>
            </a:extLst>
          </p:cNvPr>
          <p:cNvSpPr/>
          <p:nvPr/>
        </p:nvSpPr>
        <p:spPr>
          <a:xfrm>
            <a:off x="7200900" y="5341620"/>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Google Shape;136;p26">
            <a:extLst>
              <a:ext uri="{FF2B5EF4-FFF2-40B4-BE49-F238E27FC236}">
                <a16:creationId xmlns:a16="http://schemas.microsoft.com/office/drawing/2014/main" id="{F9BDC7AA-A6B5-B677-576C-FE5883968770}"/>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More about me</a:t>
            </a:r>
            <a:endParaRPr lang="en-US" sz="2800" dirty="0"/>
          </a:p>
          <a:p>
            <a:pPr marL="342900">
              <a:spcBef>
                <a:spcPts val="0"/>
              </a:spcBef>
              <a:spcAft>
                <a:spcPts val="600"/>
              </a:spcAft>
              <a:buSzPts val="3200"/>
            </a:pPr>
            <a:r>
              <a:rPr lang="en-US" sz="2800" dirty="0">
                <a:effectLst/>
                <a:latin typeface="Calibri" panose="020F0502020204030204" pitchFamily="34" charset="0"/>
                <a:ea typeface="等线" panose="02010600030101010101" pitchFamily="2" charset="-122"/>
                <a:cs typeface="Times New Roman" panose="02020603050405020304" pitchFamily="18" charset="0"/>
              </a:rPr>
              <a:t>“The best that can be expected of an average student in the modern education system.</a:t>
            </a:r>
            <a:r>
              <a:rPr lang="en-US" sz="2800" dirty="0"/>
              <a:t>”</a:t>
            </a:r>
          </a:p>
          <a:p>
            <a:pPr marL="971550" lvl="1" indent="-514350">
              <a:spcBef>
                <a:spcPts val="0"/>
              </a:spcBef>
              <a:spcAft>
                <a:spcPts val="600"/>
              </a:spcAft>
              <a:buSzPts val="3200"/>
              <a:buFont typeface="+mj-lt"/>
              <a:buAutoNum type="arabicPeriod"/>
            </a:pPr>
            <a:r>
              <a:rPr lang="en-US" dirty="0">
                <a:highlight>
                  <a:srgbClr val="FFFF00"/>
                </a:highlight>
              </a:rPr>
              <a:t>Motivated to serve others</a:t>
            </a:r>
          </a:p>
          <a:p>
            <a:pPr marL="971550" lvl="1" indent="-514350">
              <a:spcBef>
                <a:spcPts val="0"/>
              </a:spcBef>
              <a:spcAft>
                <a:spcPts val="600"/>
              </a:spcAft>
              <a:buSzPts val="3200"/>
              <a:buFont typeface="+mj-lt"/>
              <a:buAutoNum type="arabicPeriod"/>
            </a:pPr>
            <a:r>
              <a:rPr lang="en-US" dirty="0"/>
              <a:t>Meta skills</a:t>
            </a:r>
          </a:p>
          <a:p>
            <a:pPr marL="971550" lvl="1" indent="-514350">
              <a:spcBef>
                <a:spcPts val="0"/>
              </a:spcBef>
              <a:spcAft>
                <a:spcPts val="600"/>
              </a:spcAft>
              <a:buSzPts val="3200"/>
              <a:buFont typeface="+mj-lt"/>
              <a:buAutoNum type="arabicPeriod"/>
            </a:pPr>
            <a:r>
              <a:rPr lang="en-US" dirty="0">
                <a:highlight>
                  <a:srgbClr val="FFFF00"/>
                </a:highlight>
              </a:rPr>
              <a:t>Domain-specific knowledge and skills</a:t>
            </a:r>
          </a:p>
          <a:p>
            <a:pPr marL="342900">
              <a:spcBef>
                <a:spcPts val="0"/>
              </a:spcBef>
              <a:spcAft>
                <a:spcPts val="600"/>
              </a:spcAft>
              <a:buSzPts val="3200"/>
            </a:pPr>
            <a:endParaRPr lang="en-US" sz="2800" dirty="0"/>
          </a:p>
          <a:p>
            <a:pPr marL="342900">
              <a:spcBef>
                <a:spcPts val="0"/>
              </a:spcBef>
              <a:spcAft>
                <a:spcPts val="600"/>
              </a:spcAft>
              <a:buSzPts val="3200"/>
            </a:pPr>
            <a:endParaRPr lang="en-US" sz="2800" dirty="0"/>
          </a:p>
          <a:p>
            <a:pPr marL="342900">
              <a:spcBef>
                <a:spcPts val="0"/>
              </a:spcBef>
              <a:buSzPts val="3200"/>
            </a:pPr>
            <a:endParaRPr lang="en-US" dirty="0"/>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55</a:t>
            </a:fld>
            <a:endParaRPr lang="en" sz="1600" dirty="0">
              <a:solidFill>
                <a:srgbClr val="888888"/>
              </a:solidFill>
              <a:latin typeface="Arial"/>
              <a:ea typeface="Arial"/>
              <a:cs typeface="Arial"/>
              <a:sym typeface="Arial"/>
            </a:endParaRPr>
          </a:p>
        </p:txBody>
      </p:sp>
      <p:grpSp>
        <p:nvGrpSpPr>
          <p:cNvPr id="13" name="Group 12">
            <a:extLst>
              <a:ext uri="{FF2B5EF4-FFF2-40B4-BE49-F238E27FC236}">
                <a16:creationId xmlns:a16="http://schemas.microsoft.com/office/drawing/2014/main" id="{485509E1-829A-79CE-98CE-314450836195}"/>
              </a:ext>
            </a:extLst>
          </p:cNvPr>
          <p:cNvGrpSpPr/>
          <p:nvPr/>
        </p:nvGrpSpPr>
        <p:grpSpPr>
          <a:xfrm>
            <a:off x="425204" y="3741419"/>
            <a:ext cx="8293593" cy="2304161"/>
            <a:chOff x="404287" y="3779519"/>
            <a:chExt cx="8293593" cy="2304161"/>
          </a:xfrm>
        </p:grpSpPr>
        <p:pic>
          <p:nvPicPr>
            <p:cNvPr id="8" name="Picture 7">
              <a:extLst>
                <a:ext uri="{FF2B5EF4-FFF2-40B4-BE49-F238E27FC236}">
                  <a16:creationId xmlns:a16="http://schemas.microsoft.com/office/drawing/2014/main" id="{B1EC8302-10C2-D67C-48EE-96BF00D6621F}"/>
                </a:ext>
              </a:extLst>
            </p:cNvPr>
            <p:cNvPicPr>
              <a:picLocks noChangeAspect="1"/>
            </p:cNvPicPr>
            <p:nvPr/>
          </p:nvPicPr>
          <p:blipFill>
            <a:blip r:embed="rId3"/>
            <a:stretch>
              <a:fillRect/>
            </a:stretch>
          </p:blipFill>
          <p:spPr>
            <a:xfrm>
              <a:off x="404287" y="3779520"/>
              <a:ext cx="3835911" cy="2304159"/>
            </a:xfrm>
            <a:prstGeom prst="rect">
              <a:avLst/>
            </a:prstGeom>
            <a:ln>
              <a:solidFill>
                <a:schemeClr val="tx1"/>
              </a:solidFill>
            </a:ln>
          </p:spPr>
        </p:pic>
        <p:pic>
          <p:nvPicPr>
            <p:cNvPr id="10" name="Picture 9">
              <a:extLst>
                <a:ext uri="{FF2B5EF4-FFF2-40B4-BE49-F238E27FC236}">
                  <a16:creationId xmlns:a16="http://schemas.microsoft.com/office/drawing/2014/main" id="{4B210294-8075-1488-5059-E8668E76F929}"/>
                </a:ext>
              </a:extLst>
            </p:cNvPr>
            <p:cNvPicPr>
              <a:picLocks noChangeAspect="1"/>
            </p:cNvPicPr>
            <p:nvPr/>
          </p:nvPicPr>
          <p:blipFill>
            <a:blip r:embed="rId4"/>
            <a:stretch>
              <a:fillRect/>
            </a:stretch>
          </p:blipFill>
          <p:spPr>
            <a:xfrm>
              <a:off x="4240198" y="3779520"/>
              <a:ext cx="2231675" cy="2304160"/>
            </a:xfrm>
            <a:prstGeom prst="rect">
              <a:avLst/>
            </a:prstGeom>
            <a:ln>
              <a:solidFill>
                <a:schemeClr val="tx1"/>
              </a:solidFill>
            </a:ln>
          </p:spPr>
        </p:pic>
        <p:pic>
          <p:nvPicPr>
            <p:cNvPr id="12" name="Picture 11">
              <a:extLst>
                <a:ext uri="{FF2B5EF4-FFF2-40B4-BE49-F238E27FC236}">
                  <a16:creationId xmlns:a16="http://schemas.microsoft.com/office/drawing/2014/main" id="{09E60AEC-0BFA-26B9-7410-992F79E8E235}"/>
                </a:ext>
              </a:extLst>
            </p:cNvPr>
            <p:cNvPicPr>
              <a:picLocks noChangeAspect="1"/>
            </p:cNvPicPr>
            <p:nvPr/>
          </p:nvPicPr>
          <p:blipFill>
            <a:blip r:embed="rId5"/>
            <a:stretch>
              <a:fillRect/>
            </a:stretch>
          </p:blipFill>
          <p:spPr>
            <a:xfrm>
              <a:off x="6471874" y="3779519"/>
              <a:ext cx="2226006" cy="2304160"/>
            </a:xfrm>
            <a:prstGeom prst="rect">
              <a:avLst/>
            </a:prstGeom>
            <a:ln>
              <a:solidFill>
                <a:schemeClr val="tx1"/>
              </a:solidFill>
            </a:ln>
          </p:spPr>
        </p:pic>
      </p:grpSp>
    </p:spTree>
    <p:extLst>
      <p:ext uri="{BB962C8B-B14F-4D97-AF65-F5344CB8AC3E}">
        <p14:creationId xmlns:p14="http://schemas.microsoft.com/office/powerpoint/2010/main" val="5875296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678BB0B-0CF1-29AB-4989-554CA7E1D4BF}"/>
              </a:ext>
            </a:extLst>
          </p:cNvPr>
          <p:cNvSpPr/>
          <p:nvPr/>
        </p:nvSpPr>
        <p:spPr>
          <a:xfrm>
            <a:off x="7200900" y="5341620"/>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Google Shape;136;p26">
            <a:extLst>
              <a:ext uri="{FF2B5EF4-FFF2-40B4-BE49-F238E27FC236}">
                <a16:creationId xmlns:a16="http://schemas.microsoft.com/office/drawing/2014/main" id="{F9BDC7AA-A6B5-B677-576C-FE5883968770}"/>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More about me</a:t>
            </a:r>
            <a:endParaRPr lang="en-US" sz="2800" dirty="0"/>
          </a:p>
          <a:p>
            <a:pPr marL="342900">
              <a:spcBef>
                <a:spcPts val="0"/>
              </a:spcBef>
              <a:spcAft>
                <a:spcPts val="600"/>
              </a:spcAft>
              <a:buSzPts val="3200"/>
            </a:pPr>
            <a:r>
              <a:rPr lang="en-US" sz="2800" dirty="0">
                <a:effectLst/>
                <a:latin typeface="Calibri" panose="020F0502020204030204" pitchFamily="34" charset="0"/>
                <a:ea typeface="等线" panose="02010600030101010101" pitchFamily="2" charset="-122"/>
                <a:cs typeface="Times New Roman" panose="02020603050405020304" pitchFamily="18" charset="0"/>
              </a:rPr>
              <a:t>“The best that can be expected of an average student in the modern education system.</a:t>
            </a:r>
            <a:r>
              <a:rPr lang="en-US" sz="2800" dirty="0"/>
              <a:t>”</a:t>
            </a:r>
          </a:p>
          <a:p>
            <a:pPr marL="971550" lvl="1" indent="-514350">
              <a:spcBef>
                <a:spcPts val="0"/>
              </a:spcBef>
              <a:spcAft>
                <a:spcPts val="600"/>
              </a:spcAft>
              <a:buSzPts val="3200"/>
              <a:buFont typeface="+mj-lt"/>
              <a:buAutoNum type="arabicPeriod"/>
            </a:pPr>
            <a:r>
              <a:rPr lang="en-US" dirty="0"/>
              <a:t>Motivated to serve others</a:t>
            </a:r>
          </a:p>
          <a:p>
            <a:pPr marL="971550" lvl="1" indent="-514350">
              <a:spcBef>
                <a:spcPts val="0"/>
              </a:spcBef>
              <a:spcAft>
                <a:spcPts val="600"/>
              </a:spcAft>
              <a:buSzPts val="3200"/>
              <a:buFont typeface="+mj-lt"/>
              <a:buAutoNum type="arabicPeriod"/>
            </a:pPr>
            <a:r>
              <a:rPr lang="en-US" dirty="0"/>
              <a:t>Meta skills</a:t>
            </a:r>
          </a:p>
          <a:p>
            <a:pPr marL="971550" lvl="1" indent="-514350">
              <a:spcBef>
                <a:spcPts val="0"/>
              </a:spcBef>
              <a:spcAft>
                <a:spcPts val="600"/>
              </a:spcAft>
              <a:buSzPts val="3200"/>
              <a:buFont typeface="+mj-lt"/>
              <a:buAutoNum type="arabicPeriod"/>
            </a:pPr>
            <a:r>
              <a:rPr lang="en-US" dirty="0">
                <a:highlight>
                  <a:srgbClr val="FFFF00"/>
                </a:highlight>
              </a:rPr>
              <a:t>Domain-specific knowledge and skills</a:t>
            </a:r>
          </a:p>
          <a:p>
            <a:pPr marL="342900">
              <a:spcBef>
                <a:spcPts val="0"/>
              </a:spcBef>
              <a:spcAft>
                <a:spcPts val="600"/>
              </a:spcAft>
              <a:buSzPts val="3200"/>
            </a:pPr>
            <a:endParaRPr lang="en-US" sz="2800" dirty="0"/>
          </a:p>
          <a:p>
            <a:pPr marL="342900">
              <a:spcBef>
                <a:spcPts val="0"/>
              </a:spcBef>
              <a:spcAft>
                <a:spcPts val="600"/>
              </a:spcAft>
              <a:buSzPts val="3200"/>
            </a:pPr>
            <a:endParaRPr lang="en-US" sz="2800" dirty="0"/>
          </a:p>
          <a:p>
            <a:pPr marL="342900">
              <a:spcBef>
                <a:spcPts val="0"/>
              </a:spcBef>
              <a:buSzPts val="3200"/>
            </a:pPr>
            <a:endParaRPr lang="en-US" dirty="0"/>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56</a:t>
            </a:fld>
            <a:endParaRPr lang="en" sz="1600" dirty="0">
              <a:solidFill>
                <a:srgbClr val="888888"/>
              </a:solidFill>
              <a:latin typeface="Arial"/>
              <a:ea typeface="Arial"/>
              <a:cs typeface="Arial"/>
              <a:sym typeface="Arial"/>
            </a:endParaRPr>
          </a:p>
        </p:txBody>
      </p:sp>
      <p:grpSp>
        <p:nvGrpSpPr>
          <p:cNvPr id="14" name="Group 13">
            <a:extLst>
              <a:ext uri="{FF2B5EF4-FFF2-40B4-BE49-F238E27FC236}">
                <a16:creationId xmlns:a16="http://schemas.microsoft.com/office/drawing/2014/main" id="{D04D50A5-7040-DACF-7B22-91F03A8DFA5C}"/>
              </a:ext>
            </a:extLst>
          </p:cNvPr>
          <p:cNvGrpSpPr/>
          <p:nvPr/>
        </p:nvGrpSpPr>
        <p:grpSpPr>
          <a:xfrm>
            <a:off x="767703" y="3686748"/>
            <a:ext cx="7608595" cy="2672370"/>
            <a:chOff x="784135" y="3549588"/>
            <a:chExt cx="7608595" cy="2672370"/>
          </a:xfrm>
        </p:grpSpPr>
        <p:pic>
          <p:nvPicPr>
            <p:cNvPr id="7" name="Picture 6">
              <a:extLst>
                <a:ext uri="{FF2B5EF4-FFF2-40B4-BE49-F238E27FC236}">
                  <a16:creationId xmlns:a16="http://schemas.microsoft.com/office/drawing/2014/main" id="{C761B121-14FA-3DD8-611D-9F957709029C}"/>
                </a:ext>
              </a:extLst>
            </p:cNvPr>
            <p:cNvPicPr>
              <a:picLocks noChangeAspect="1"/>
            </p:cNvPicPr>
            <p:nvPr/>
          </p:nvPicPr>
          <p:blipFill>
            <a:blip r:embed="rId3"/>
            <a:stretch>
              <a:fillRect/>
            </a:stretch>
          </p:blipFill>
          <p:spPr>
            <a:xfrm>
              <a:off x="784135" y="3549588"/>
              <a:ext cx="3475445" cy="2672370"/>
            </a:xfrm>
            <a:prstGeom prst="rect">
              <a:avLst/>
            </a:prstGeom>
            <a:ln>
              <a:solidFill>
                <a:schemeClr val="tx1"/>
              </a:solidFill>
            </a:ln>
          </p:spPr>
        </p:pic>
        <p:pic>
          <p:nvPicPr>
            <p:cNvPr id="11" name="Picture 10">
              <a:extLst>
                <a:ext uri="{FF2B5EF4-FFF2-40B4-BE49-F238E27FC236}">
                  <a16:creationId xmlns:a16="http://schemas.microsoft.com/office/drawing/2014/main" id="{6A73D367-BB6A-F0C1-0548-A2C2CD31ED1C}"/>
                </a:ext>
              </a:extLst>
            </p:cNvPr>
            <p:cNvPicPr>
              <a:picLocks noChangeAspect="1"/>
            </p:cNvPicPr>
            <p:nvPr/>
          </p:nvPicPr>
          <p:blipFill>
            <a:blip r:embed="rId4"/>
            <a:stretch>
              <a:fillRect/>
            </a:stretch>
          </p:blipFill>
          <p:spPr>
            <a:xfrm>
              <a:off x="4259579" y="3549588"/>
              <a:ext cx="4133151" cy="2672370"/>
            </a:xfrm>
            <a:prstGeom prst="rect">
              <a:avLst/>
            </a:prstGeom>
            <a:ln>
              <a:solidFill>
                <a:schemeClr val="tx1"/>
              </a:solidFill>
            </a:ln>
          </p:spPr>
        </p:pic>
      </p:grpSp>
    </p:spTree>
    <p:extLst>
      <p:ext uri="{BB962C8B-B14F-4D97-AF65-F5344CB8AC3E}">
        <p14:creationId xmlns:p14="http://schemas.microsoft.com/office/powerpoint/2010/main" val="9843518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36;p26">
            <a:extLst>
              <a:ext uri="{FF2B5EF4-FFF2-40B4-BE49-F238E27FC236}">
                <a16:creationId xmlns:a16="http://schemas.microsoft.com/office/drawing/2014/main" id="{F9BDC7AA-A6B5-B677-576C-FE5883968770}"/>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More about me</a:t>
            </a:r>
            <a:endParaRPr lang="en-US" sz="2800" dirty="0"/>
          </a:p>
          <a:p>
            <a:pPr marL="342900">
              <a:spcBef>
                <a:spcPts val="0"/>
              </a:spcBef>
              <a:spcAft>
                <a:spcPts val="600"/>
              </a:spcAft>
              <a:buSzPts val="3200"/>
            </a:pPr>
            <a:r>
              <a:rPr lang="en-US" sz="2800" dirty="0">
                <a:effectLst/>
                <a:latin typeface="Calibri" panose="020F0502020204030204" pitchFamily="34" charset="0"/>
                <a:ea typeface="等线" panose="02010600030101010101" pitchFamily="2" charset="-122"/>
                <a:cs typeface="Times New Roman" panose="02020603050405020304" pitchFamily="18" charset="0"/>
              </a:rPr>
              <a:t>“The best that can be expected of an average student in the modern education system.</a:t>
            </a:r>
            <a:r>
              <a:rPr lang="en-US" sz="2800" dirty="0"/>
              <a:t>”</a:t>
            </a:r>
          </a:p>
          <a:p>
            <a:pPr marL="971550" lvl="1" indent="-514350">
              <a:spcBef>
                <a:spcPts val="0"/>
              </a:spcBef>
              <a:spcAft>
                <a:spcPts val="600"/>
              </a:spcAft>
              <a:buSzPts val="3200"/>
              <a:buFont typeface="+mj-lt"/>
              <a:buAutoNum type="arabicPeriod"/>
            </a:pPr>
            <a:r>
              <a:rPr lang="en-US" dirty="0"/>
              <a:t>Motivated to serve others</a:t>
            </a:r>
          </a:p>
          <a:p>
            <a:pPr marL="971550" lvl="1" indent="-514350">
              <a:spcBef>
                <a:spcPts val="0"/>
              </a:spcBef>
              <a:spcAft>
                <a:spcPts val="600"/>
              </a:spcAft>
              <a:buSzPts val="3200"/>
              <a:buFont typeface="+mj-lt"/>
              <a:buAutoNum type="arabicPeriod"/>
            </a:pPr>
            <a:r>
              <a:rPr lang="en-US" dirty="0">
                <a:highlight>
                  <a:srgbClr val="FFFF00"/>
                </a:highlight>
              </a:rPr>
              <a:t>Meta skills</a:t>
            </a:r>
          </a:p>
          <a:p>
            <a:pPr marL="971550" lvl="1" indent="-514350">
              <a:spcBef>
                <a:spcPts val="0"/>
              </a:spcBef>
              <a:spcAft>
                <a:spcPts val="600"/>
              </a:spcAft>
              <a:buSzPts val="3200"/>
              <a:buFont typeface="+mj-lt"/>
              <a:buAutoNum type="arabicPeriod"/>
            </a:pPr>
            <a:r>
              <a:rPr lang="en-US" dirty="0"/>
              <a:t>Domain-specific knowledge and skills</a:t>
            </a:r>
          </a:p>
          <a:p>
            <a:pPr marL="342900">
              <a:spcBef>
                <a:spcPts val="0"/>
              </a:spcBef>
              <a:spcAft>
                <a:spcPts val="600"/>
              </a:spcAft>
              <a:buSzPts val="3200"/>
            </a:pPr>
            <a:endParaRPr lang="en-US" sz="2800" dirty="0"/>
          </a:p>
          <a:p>
            <a:pPr marL="342900">
              <a:spcBef>
                <a:spcPts val="0"/>
              </a:spcBef>
              <a:spcAft>
                <a:spcPts val="600"/>
              </a:spcAft>
              <a:buSzPts val="3200"/>
            </a:pPr>
            <a:endParaRPr lang="en-US" sz="2800" dirty="0"/>
          </a:p>
          <a:p>
            <a:pPr marL="342900">
              <a:spcBef>
                <a:spcPts val="0"/>
              </a:spcBef>
              <a:buSzPts val="3200"/>
            </a:pPr>
            <a:endParaRPr lang="en-US" dirty="0"/>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57</a:t>
            </a:fld>
            <a:endParaRPr lang="en" sz="1600" dirty="0">
              <a:solidFill>
                <a:srgbClr val="888888"/>
              </a:solidFill>
              <a:latin typeface="Arial"/>
              <a:ea typeface="Arial"/>
              <a:cs typeface="Arial"/>
              <a:sym typeface="Arial"/>
            </a:endParaRPr>
          </a:p>
        </p:txBody>
      </p:sp>
      <p:grpSp>
        <p:nvGrpSpPr>
          <p:cNvPr id="11" name="Group 10">
            <a:extLst>
              <a:ext uri="{FF2B5EF4-FFF2-40B4-BE49-F238E27FC236}">
                <a16:creationId xmlns:a16="http://schemas.microsoft.com/office/drawing/2014/main" id="{8EBDF2D4-E8C4-A97F-A066-CC926BFE6FA5}"/>
              </a:ext>
            </a:extLst>
          </p:cNvPr>
          <p:cNvGrpSpPr/>
          <p:nvPr/>
        </p:nvGrpSpPr>
        <p:grpSpPr>
          <a:xfrm>
            <a:off x="1574514" y="4154974"/>
            <a:ext cx="4757706" cy="1569660"/>
            <a:chOff x="1963134" y="4429294"/>
            <a:chExt cx="5025309" cy="1569660"/>
          </a:xfrm>
        </p:grpSpPr>
        <p:sp>
          <p:nvSpPr>
            <p:cNvPr id="4" name="TextBox 3">
              <a:extLst>
                <a:ext uri="{FF2B5EF4-FFF2-40B4-BE49-F238E27FC236}">
                  <a16:creationId xmlns:a16="http://schemas.microsoft.com/office/drawing/2014/main" id="{FEBEB08F-B732-916E-5DAB-1B5A319B9897}"/>
                </a:ext>
              </a:extLst>
            </p:cNvPr>
            <p:cNvSpPr txBox="1"/>
            <p:nvPr/>
          </p:nvSpPr>
          <p:spPr>
            <a:xfrm>
              <a:off x="1963134" y="4429294"/>
              <a:ext cx="2430780" cy="1569660"/>
            </a:xfrm>
            <a:prstGeom prst="rect">
              <a:avLst/>
            </a:prstGeom>
            <a:noFill/>
          </p:spPr>
          <p:txBody>
            <a:bodyPr wrap="square">
              <a:spAutoFit/>
            </a:bodyPr>
            <a:lstStyle/>
            <a:p>
              <a:pPr marR="0">
                <a:spcBef>
                  <a:spcPts val="0"/>
                </a:spcBef>
              </a:pPr>
              <a:r>
                <a:rPr lang="en-US" sz="2400" dirty="0">
                  <a:effectLst/>
                  <a:latin typeface="Calibri" panose="020F0502020204030204" pitchFamily="34" charset="0"/>
                  <a:ea typeface="等线" panose="02010600030101010101" pitchFamily="2" charset="-122"/>
                  <a:cs typeface="Times New Roman" panose="02020603050405020304" pitchFamily="18" charset="0"/>
                </a:rPr>
                <a:t>- Drawing</a:t>
              </a:r>
            </a:p>
            <a:p>
              <a:pPr marR="0">
                <a:spcBef>
                  <a:spcPts val="0"/>
                </a:spcBef>
              </a:pPr>
              <a:r>
                <a:rPr lang="en-US" sz="2400" dirty="0">
                  <a:effectLst/>
                  <a:latin typeface="Calibri" panose="020F0502020204030204" pitchFamily="34" charset="0"/>
                  <a:ea typeface="等线" panose="02010600030101010101" pitchFamily="2" charset="-122"/>
                  <a:cs typeface="Times New Roman" panose="02020603050405020304" pitchFamily="18" charset="0"/>
                </a:rPr>
                <a:t>- Painting</a:t>
              </a:r>
            </a:p>
            <a:p>
              <a:pPr marR="0">
                <a:spcBef>
                  <a:spcPts val="0"/>
                </a:spcBef>
              </a:pPr>
              <a:r>
                <a:rPr lang="en-US" sz="2400" dirty="0">
                  <a:effectLst/>
                  <a:latin typeface="Calibri" panose="020F0502020204030204" pitchFamily="34" charset="0"/>
                  <a:ea typeface="等线" panose="02010600030101010101" pitchFamily="2" charset="-122"/>
                  <a:cs typeface="Times New Roman" panose="02020603050405020304" pitchFamily="18" charset="0"/>
                </a:rPr>
                <a:t>- Guitar</a:t>
              </a:r>
            </a:p>
            <a:p>
              <a:pPr marR="0">
                <a:spcBef>
                  <a:spcPts val="0"/>
                </a:spcBef>
              </a:pPr>
              <a:r>
                <a:rPr lang="en-US" sz="2400" dirty="0">
                  <a:effectLst/>
                  <a:latin typeface="Calibri" panose="020F0502020204030204" pitchFamily="34" charset="0"/>
                  <a:ea typeface="等线" panose="02010600030101010101" pitchFamily="2" charset="-122"/>
                  <a:cs typeface="Times New Roman" panose="02020603050405020304" pitchFamily="18" charset="0"/>
                </a:rPr>
                <a:t>- Piano</a:t>
              </a:r>
            </a:p>
          </p:txBody>
        </p:sp>
        <p:sp>
          <p:nvSpPr>
            <p:cNvPr id="9" name="TextBox 8">
              <a:extLst>
                <a:ext uri="{FF2B5EF4-FFF2-40B4-BE49-F238E27FC236}">
                  <a16:creationId xmlns:a16="http://schemas.microsoft.com/office/drawing/2014/main" id="{8A23F971-7F24-7352-4235-E773793169DF}"/>
                </a:ext>
              </a:extLst>
            </p:cNvPr>
            <p:cNvSpPr txBox="1"/>
            <p:nvPr/>
          </p:nvSpPr>
          <p:spPr>
            <a:xfrm>
              <a:off x="4191000" y="4429294"/>
              <a:ext cx="2797443" cy="1569660"/>
            </a:xfrm>
            <a:prstGeom prst="rect">
              <a:avLst/>
            </a:prstGeom>
            <a:noFill/>
          </p:spPr>
          <p:txBody>
            <a:bodyPr wrap="square">
              <a:spAutoFit/>
            </a:bodyPr>
            <a:lstStyle/>
            <a:p>
              <a:pPr marR="0">
                <a:spcBef>
                  <a:spcPts val="0"/>
                </a:spcBef>
              </a:pPr>
              <a:r>
                <a:rPr lang="en-US" sz="2400" dirty="0">
                  <a:effectLst/>
                  <a:latin typeface="Calibri" panose="020F0502020204030204" pitchFamily="34" charset="0"/>
                  <a:ea typeface="等线" panose="02010600030101010101" pitchFamily="2" charset="-122"/>
                  <a:cs typeface="Times New Roman" panose="02020603050405020304" pitchFamily="18" charset="0"/>
                </a:rPr>
                <a:t>- Singing</a:t>
              </a:r>
            </a:p>
            <a:p>
              <a:pPr marR="0">
                <a:spcBef>
                  <a:spcPts val="0"/>
                </a:spcBef>
              </a:pPr>
              <a:r>
                <a:rPr lang="en-US" sz="2400" dirty="0">
                  <a:effectLst/>
                  <a:latin typeface="Calibri" panose="020F0502020204030204" pitchFamily="34" charset="0"/>
                  <a:ea typeface="等线" panose="02010600030101010101" pitchFamily="2" charset="-122"/>
                  <a:cs typeface="Times New Roman" panose="02020603050405020304" pitchFamily="18" charset="0"/>
                </a:rPr>
                <a:t>- Video editing</a:t>
              </a:r>
            </a:p>
            <a:p>
              <a:pPr marR="0">
                <a:spcBef>
                  <a:spcPts val="0"/>
                </a:spcBef>
              </a:pPr>
              <a:r>
                <a:rPr lang="en-US" sz="2400" dirty="0">
                  <a:effectLst/>
                  <a:latin typeface="Calibri" panose="020F0502020204030204" pitchFamily="34" charset="0"/>
                  <a:ea typeface="等线" panose="02010600030101010101" pitchFamily="2" charset="-122"/>
                  <a:cs typeface="Times New Roman" panose="02020603050405020304" pitchFamily="18" charset="0"/>
                </a:rPr>
                <a:t>- Audio editing</a:t>
              </a:r>
            </a:p>
            <a:p>
              <a:pPr marR="0">
                <a:spcBef>
                  <a:spcPts val="0"/>
                </a:spcBef>
              </a:pPr>
              <a:r>
                <a:rPr lang="en-US" sz="2400" dirty="0"/>
                <a:t>- Web development</a:t>
              </a:r>
            </a:p>
          </p:txBody>
        </p:sp>
      </p:grpSp>
    </p:spTree>
    <p:extLst>
      <p:ext uri="{BB962C8B-B14F-4D97-AF65-F5344CB8AC3E}">
        <p14:creationId xmlns:p14="http://schemas.microsoft.com/office/powerpoint/2010/main" val="5185866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293944-658F-807C-C349-0AAC3A7C5D8E}"/>
              </a:ext>
            </a:extLst>
          </p:cNvPr>
          <p:cNvSpPr/>
          <p:nvPr/>
        </p:nvSpPr>
        <p:spPr>
          <a:xfrm>
            <a:off x="7200900" y="5341620"/>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58</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6FB36263-85C2-28FD-31C7-7F033B91249C}"/>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More about me</a:t>
            </a:r>
            <a:endParaRPr lang="en-US" sz="2800" dirty="0"/>
          </a:p>
          <a:p>
            <a:pPr marL="342900">
              <a:spcBef>
                <a:spcPts val="0"/>
              </a:spcBef>
              <a:spcAft>
                <a:spcPts val="600"/>
              </a:spcAft>
              <a:buSzPts val="3200"/>
            </a:pPr>
            <a:r>
              <a:rPr lang="en-US" sz="2800" dirty="0">
                <a:effectLst/>
                <a:latin typeface="Calibri" panose="020F0502020204030204" pitchFamily="34" charset="0"/>
                <a:ea typeface="等线" panose="02010600030101010101" pitchFamily="2" charset="-122"/>
                <a:cs typeface="Times New Roman" panose="02020603050405020304" pitchFamily="18" charset="0"/>
              </a:rPr>
              <a:t>“The best that can be expected of an average student in the modern education system.</a:t>
            </a:r>
            <a:r>
              <a:rPr lang="en-US" sz="2800" dirty="0"/>
              <a:t>”</a:t>
            </a:r>
          </a:p>
          <a:p>
            <a:pPr marL="971550" lvl="1" indent="-514350">
              <a:spcBef>
                <a:spcPts val="0"/>
              </a:spcBef>
              <a:spcAft>
                <a:spcPts val="600"/>
              </a:spcAft>
              <a:buSzPts val="3200"/>
              <a:buFont typeface="+mj-lt"/>
              <a:buAutoNum type="arabicPeriod"/>
            </a:pPr>
            <a:r>
              <a:rPr lang="en-US" dirty="0"/>
              <a:t>Motivated to serve others</a:t>
            </a:r>
          </a:p>
          <a:p>
            <a:pPr marL="971550" lvl="1" indent="-514350">
              <a:spcBef>
                <a:spcPts val="0"/>
              </a:spcBef>
              <a:spcAft>
                <a:spcPts val="600"/>
              </a:spcAft>
              <a:buSzPts val="3200"/>
              <a:buFont typeface="+mj-lt"/>
              <a:buAutoNum type="arabicPeriod"/>
            </a:pPr>
            <a:r>
              <a:rPr lang="en-US" dirty="0"/>
              <a:t>Meta skills</a:t>
            </a:r>
          </a:p>
          <a:p>
            <a:pPr marL="971550" lvl="1" indent="-514350">
              <a:spcBef>
                <a:spcPts val="0"/>
              </a:spcBef>
              <a:spcAft>
                <a:spcPts val="600"/>
              </a:spcAft>
              <a:buSzPts val="3200"/>
              <a:buFont typeface="+mj-lt"/>
              <a:buAutoNum type="arabicPeriod"/>
            </a:pPr>
            <a:r>
              <a:rPr lang="en-US" dirty="0"/>
              <a:t>Domain-specific knowledge and skills</a:t>
            </a:r>
          </a:p>
          <a:p>
            <a:pPr marL="0" indent="0">
              <a:spcBef>
                <a:spcPts val="0"/>
              </a:spcBef>
              <a:spcAft>
                <a:spcPts val="600"/>
              </a:spcAft>
              <a:buSzPts val="3200"/>
              <a:buNone/>
            </a:pPr>
            <a:r>
              <a:rPr lang="en-US" sz="3200" dirty="0"/>
              <a:t>What h</a:t>
            </a:r>
            <a:r>
              <a:rPr lang="en-US" dirty="0"/>
              <a:t>as made me who I am today?</a:t>
            </a:r>
          </a:p>
          <a:p>
            <a:pPr marL="0" indent="0">
              <a:spcBef>
                <a:spcPts val="0"/>
              </a:spcBef>
              <a:spcAft>
                <a:spcPts val="600"/>
              </a:spcAft>
              <a:buSzPts val="3200"/>
              <a:buNone/>
            </a:pPr>
            <a:r>
              <a:rPr lang="en-US" sz="2800" dirty="0"/>
              <a:t> </a:t>
            </a:r>
          </a:p>
          <a:p>
            <a:pPr marL="457200" lvl="1" indent="0">
              <a:spcBef>
                <a:spcPts val="0"/>
              </a:spcBef>
              <a:spcAft>
                <a:spcPts val="600"/>
              </a:spcAft>
              <a:buSzPts val="3200"/>
              <a:buNone/>
            </a:pPr>
            <a:r>
              <a:rPr lang="en-US" dirty="0"/>
              <a:t> </a:t>
            </a:r>
          </a:p>
          <a:p>
            <a:pPr marL="0" indent="0">
              <a:spcBef>
                <a:spcPts val="0"/>
              </a:spcBef>
              <a:spcAft>
                <a:spcPts val="600"/>
              </a:spcAft>
              <a:buSzPts val="3200"/>
              <a:buNone/>
            </a:pPr>
            <a:r>
              <a:rPr lang="en-US" sz="2800" dirty="0"/>
              <a:t> </a:t>
            </a:r>
          </a:p>
          <a:p>
            <a:pPr marL="0" indent="0">
              <a:spcBef>
                <a:spcPts val="0"/>
              </a:spcBef>
              <a:spcAft>
                <a:spcPts val="600"/>
              </a:spcAft>
              <a:buSzPts val="3200"/>
              <a:buNone/>
            </a:pPr>
            <a:r>
              <a:rPr lang="en-US" dirty="0"/>
              <a:t>How to duplicate the good characteristics?</a:t>
            </a:r>
          </a:p>
          <a:p>
            <a:pPr marL="342900">
              <a:spcBef>
                <a:spcPts val="0"/>
              </a:spcBef>
              <a:spcAft>
                <a:spcPts val="600"/>
              </a:spcAft>
              <a:buSzPts val="3200"/>
            </a:pPr>
            <a:endParaRPr lang="en-US" sz="2800" dirty="0"/>
          </a:p>
          <a:p>
            <a:pPr marL="342900">
              <a:spcBef>
                <a:spcPts val="0"/>
              </a:spcBef>
              <a:buSzPts val="3200"/>
            </a:pPr>
            <a:endParaRPr lang="en-US" dirty="0"/>
          </a:p>
        </p:txBody>
      </p:sp>
    </p:spTree>
    <p:extLst>
      <p:ext uri="{BB962C8B-B14F-4D97-AF65-F5344CB8AC3E}">
        <p14:creationId xmlns:p14="http://schemas.microsoft.com/office/powerpoint/2010/main" val="27967725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293944-658F-807C-C349-0AAC3A7C5D8E}"/>
              </a:ext>
            </a:extLst>
          </p:cNvPr>
          <p:cNvSpPr/>
          <p:nvPr/>
        </p:nvSpPr>
        <p:spPr>
          <a:xfrm>
            <a:off x="7200900" y="5341620"/>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59</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6FB36263-85C2-28FD-31C7-7F033B91249C}"/>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More about me</a:t>
            </a:r>
            <a:endParaRPr lang="en-US" sz="2800" dirty="0"/>
          </a:p>
          <a:p>
            <a:pPr marL="342900">
              <a:spcBef>
                <a:spcPts val="0"/>
              </a:spcBef>
              <a:spcAft>
                <a:spcPts val="600"/>
              </a:spcAft>
              <a:buSzPts val="3200"/>
            </a:pPr>
            <a:r>
              <a:rPr lang="en-US" sz="2800" dirty="0">
                <a:effectLst/>
                <a:latin typeface="Calibri" panose="020F0502020204030204" pitchFamily="34" charset="0"/>
                <a:ea typeface="等线" panose="02010600030101010101" pitchFamily="2" charset="-122"/>
                <a:cs typeface="Times New Roman" panose="02020603050405020304" pitchFamily="18" charset="0"/>
              </a:rPr>
              <a:t>“The best that can be expected of an average student in the modern education system.</a:t>
            </a:r>
            <a:r>
              <a:rPr lang="en-US" sz="2800" dirty="0"/>
              <a:t>”</a:t>
            </a:r>
          </a:p>
          <a:p>
            <a:pPr marL="971550" lvl="1" indent="-514350">
              <a:spcBef>
                <a:spcPts val="0"/>
              </a:spcBef>
              <a:spcAft>
                <a:spcPts val="600"/>
              </a:spcAft>
              <a:buSzPts val="3200"/>
              <a:buFont typeface="+mj-lt"/>
              <a:buAutoNum type="arabicPeriod"/>
            </a:pPr>
            <a:r>
              <a:rPr lang="en-US" dirty="0"/>
              <a:t>Motivated to serve others</a:t>
            </a:r>
          </a:p>
          <a:p>
            <a:pPr marL="971550" lvl="1" indent="-514350">
              <a:spcBef>
                <a:spcPts val="0"/>
              </a:spcBef>
              <a:spcAft>
                <a:spcPts val="600"/>
              </a:spcAft>
              <a:buSzPts val="3200"/>
              <a:buFont typeface="+mj-lt"/>
              <a:buAutoNum type="arabicPeriod"/>
            </a:pPr>
            <a:r>
              <a:rPr lang="en-US" dirty="0"/>
              <a:t>Meta skills</a:t>
            </a:r>
          </a:p>
          <a:p>
            <a:pPr marL="971550" lvl="1" indent="-514350">
              <a:spcBef>
                <a:spcPts val="0"/>
              </a:spcBef>
              <a:spcAft>
                <a:spcPts val="600"/>
              </a:spcAft>
              <a:buSzPts val="3200"/>
              <a:buFont typeface="+mj-lt"/>
              <a:buAutoNum type="arabicPeriod"/>
            </a:pPr>
            <a:r>
              <a:rPr lang="en-US" dirty="0"/>
              <a:t>Domain-specific knowledge and skills</a:t>
            </a:r>
          </a:p>
          <a:p>
            <a:pPr marL="0" indent="0">
              <a:spcBef>
                <a:spcPts val="0"/>
              </a:spcBef>
              <a:spcAft>
                <a:spcPts val="600"/>
              </a:spcAft>
              <a:buSzPts val="3200"/>
              <a:buNone/>
            </a:pPr>
            <a:r>
              <a:rPr lang="en-US" sz="3200" dirty="0"/>
              <a:t>What h</a:t>
            </a:r>
            <a:r>
              <a:rPr lang="en-US" dirty="0"/>
              <a:t>as made me who I am today?</a:t>
            </a:r>
          </a:p>
          <a:p>
            <a:pPr indent="-457200">
              <a:spcBef>
                <a:spcPts val="0"/>
              </a:spcBef>
              <a:spcAft>
                <a:spcPts val="600"/>
              </a:spcAft>
              <a:buSzPts val="3200"/>
            </a:pPr>
            <a:r>
              <a:rPr lang="en-US" sz="2800" dirty="0"/>
              <a:t>Fully trusting the instructors</a:t>
            </a:r>
          </a:p>
          <a:p>
            <a:pPr lvl="1" indent="-457200">
              <a:spcBef>
                <a:spcPts val="0"/>
              </a:spcBef>
              <a:spcAft>
                <a:spcPts val="600"/>
              </a:spcAft>
              <a:buSzPts val="3200"/>
            </a:pPr>
            <a:r>
              <a:rPr lang="en-US" dirty="0"/>
              <a:t>Not brilliant, but hard-working</a:t>
            </a:r>
          </a:p>
          <a:p>
            <a:pPr marL="0" indent="0">
              <a:spcBef>
                <a:spcPts val="0"/>
              </a:spcBef>
              <a:spcAft>
                <a:spcPts val="600"/>
              </a:spcAft>
              <a:buSzPts val="3200"/>
              <a:buNone/>
            </a:pPr>
            <a:r>
              <a:rPr lang="en-US" sz="2800" dirty="0"/>
              <a:t> </a:t>
            </a:r>
          </a:p>
          <a:p>
            <a:pPr marL="0" indent="0">
              <a:spcBef>
                <a:spcPts val="0"/>
              </a:spcBef>
              <a:spcAft>
                <a:spcPts val="600"/>
              </a:spcAft>
              <a:buSzPts val="3200"/>
              <a:buNone/>
            </a:pPr>
            <a:r>
              <a:rPr lang="en-US" dirty="0"/>
              <a:t>How to duplicate the good characteristics?</a:t>
            </a:r>
          </a:p>
          <a:p>
            <a:pPr marL="342900">
              <a:spcBef>
                <a:spcPts val="0"/>
              </a:spcBef>
              <a:spcAft>
                <a:spcPts val="600"/>
              </a:spcAft>
              <a:buSzPts val="3200"/>
            </a:pPr>
            <a:endParaRPr lang="en-US" sz="2800" dirty="0"/>
          </a:p>
          <a:p>
            <a:pPr marL="342900">
              <a:spcBef>
                <a:spcPts val="0"/>
              </a:spcBef>
              <a:buSzPts val="3200"/>
            </a:pPr>
            <a:endParaRPr lang="en-US" dirty="0"/>
          </a:p>
        </p:txBody>
      </p:sp>
    </p:spTree>
    <p:extLst>
      <p:ext uri="{BB962C8B-B14F-4D97-AF65-F5344CB8AC3E}">
        <p14:creationId xmlns:p14="http://schemas.microsoft.com/office/powerpoint/2010/main" val="1701070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6</a:t>
            </a:fld>
            <a:endParaRPr lang="en" sz="1600" dirty="0">
              <a:solidFill>
                <a:srgbClr val="888888"/>
              </a:solidFill>
              <a:latin typeface="Arial"/>
              <a:ea typeface="Arial"/>
              <a:cs typeface="Arial"/>
              <a:sym typeface="Arial"/>
            </a:endParaRPr>
          </a:p>
        </p:txBody>
      </p:sp>
      <p:pic>
        <p:nvPicPr>
          <p:cNvPr id="2050" name="Picture 2" descr="Snyder Lecture, Friday, April 21, 2023 at 1:30 PM">
            <a:extLst>
              <a:ext uri="{FF2B5EF4-FFF2-40B4-BE49-F238E27FC236}">
                <a16:creationId xmlns:a16="http://schemas.microsoft.com/office/drawing/2014/main" id="{9DB31B13-EE34-7CED-5B0A-0E03BDA180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45750"/>
          <a:stretch/>
        </p:blipFill>
        <p:spPr bwMode="auto">
          <a:xfrm>
            <a:off x="0" y="2575877"/>
            <a:ext cx="4960620" cy="4022725"/>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36;p26">
            <a:extLst>
              <a:ext uri="{FF2B5EF4-FFF2-40B4-BE49-F238E27FC236}">
                <a16:creationId xmlns:a16="http://schemas.microsoft.com/office/drawing/2014/main" id="{5887DE56-1A6A-3002-CE9E-3686030B1F27}"/>
              </a:ext>
            </a:extLst>
          </p:cNvPr>
          <p:cNvSpPr txBox="1">
            <a:spLocks/>
          </p:cNvSpPr>
          <p:nvPr/>
        </p:nvSpPr>
        <p:spPr>
          <a:xfrm>
            <a:off x="743100" y="542550"/>
            <a:ext cx="7657800" cy="38967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342900">
              <a:spcBef>
                <a:spcPts val="0"/>
              </a:spcBef>
              <a:buSzPts val="3200"/>
            </a:pPr>
            <a:r>
              <a:rPr lang="en-US" dirty="0"/>
              <a:t>Shaping the Future of Higher Education? </a:t>
            </a:r>
            <a:r>
              <a:rPr lang="en-US" sz="2800" dirty="0"/>
              <a:t>Becoming a Land-grant University for Our Times</a:t>
            </a:r>
          </a:p>
          <a:p>
            <a:pPr marL="342900">
              <a:spcBef>
                <a:spcPts val="0"/>
              </a:spcBef>
              <a:buSzPts val="3200"/>
            </a:pPr>
            <a:r>
              <a:rPr lang="en-US" sz="3200" dirty="0">
                <a:effectLst/>
                <a:latin typeface="Calibri" panose="020F0502020204030204" pitchFamily="34" charset="0"/>
                <a:ea typeface="等线" panose="02010600030101010101" pitchFamily="2" charset="-122"/>
                <a:cs typeface="Times New Roman" panose="02020603050405020304" pitchFamily="18" charset="0"/>
              </a:rPr>
              <a:t>Shaping the Future of Education as a Pioneering Institute</a:t>
            </a:r>
            <a:endParaRPr lang="en-US" dirty="0"/>
          </a:p>
        </p:txBody>
      </p:sp>
      <p:sp>
        <p:nvSpPr>
          <p:cNvPr id="5" name="TextBox 4">
            <a:extLst>
              <a:ext uri="{FF2B5EF4-FFF2-40B4-BE49-F238E27FC236}">
                <a16:creationId xmlns:a16="http://schemas.microsoft.com/office/drawing/2014/main" id="{7D27695F-6C3C-2E50-1ABC-AFFBBA5A1113}"/>
              </a:ext>
            </a:extLst>
          </p:cNvPr>
          <p:cNvSpPr txBox="1"/>
          <p:nvPr/>
        </p:nvSpPr>
        <p:spPr>
          <a:xfrm>
            <a:off x="4686300" y="2575877"/>
            <a:ext cx="6957060" cy="1938992"/>
          </a:xfrm>
          <a:prstGeom prst="rect">
            <a:avLst/>
          </a:prstGeom>
          <a:noFill/>
        </p:spPr>
        <p:txBody>
          <a:bodyPr wrap="square">
            <a:spAutoFit/>
          </a:bodyPr>
          <a:lstStyle/>
          <a:p>
            <a:pPr algn="just"/>
            <a:r>
              <a:rPr lang="en-US" sz="3200" dirty="0">
                <a:latin typeface="+mj-lt"/>
                <a:cs typeface="Times New Roman" panose="02020603050405020304" pitchFamily="18" charset="0"/>
              </a:rPr>
              <a:t>	Encouraging 😃</a:t>
            </a:r>
          </a:p>
          <a:p>
            <a:pPr marL="945364" lvl="1" indent="-488164" algn="just">
              <a:buFont typeface="Courier New" panose="02070309020205020404" pitchFamily="49" charset="0"/>
              <a:buChar char="o"/>
            </a:pPr>
            <a:r>
              <a:rPr lang="en-US" sz="2800" dirty="0">
                <a:solidFill>
                  <a:srgbClr val="00B050"/>
                </a:solidFill>
                <a:latin typeface="+mj-lt"/>
                <a:cs typeface="Times New Roman" panose="02020603050405020304" pitchFamily="18" charset="0"/>
              </a:rPr>
              <a:t>Title</a:t>
            </a:r>
          </a:p>
          <a:p>
            <a:pPr marL="945364" lvl="1" indent="-488164" algn="just">
              <a:buFont typeface="Courier New" panose="02070309020205020404" pitchFamily="49" charset="0"/>
              <a:buChar char="o"/>
            </a:pPr>
            <a:endParaRPr lang="en-US" sz="2800" dirty="0">
              <a:latin typeface="+mj-lt"/>
              <a:cs typeface="Times New Roman" panose="02020603050405020304" pitchFamily="18" charset="0"/>
            </a:endParaRPr>
          </a:p>
          <a:p>
            <a:pPr marL="945364" lvl="1" indent="-488164" algn="just">
              <a:buFont typeface="Courier New" panose="02070309020205020404" pitchFamily="49" charset="0"/>
              <a:buChar char="o"/>
            </a:pPr>
            <a:endParaRPr lang="en-US" sz="3200" dirty="0">
              <a:latin typeface="+mj-lt"/>
              <a:cs typeface="Times New Roman" panose="02020603050405020304" pitchFamily="18" charset="0"/>
            </a:endParaRPr>
          </a:p>
        </p:txBody>
      </p:sp>
      <p:sp>
        <p:nvSpPr>
          <p:cNvPr id="6" name="TextBox 5">
            <a:extLst>
              <a:ext uri="{FF2B5EF4-FFF2-40B4-BE49-F238E27FC236}">
                <a16:creationId xmlns:a16="http://schemas.microsoft.com/office/drawing/2014/main" id="{2BD42CE6-8898-DB7F-A97F-BB9310B34071}"/>
              </a:ext>
            </a:extLst>
          </p:cNvPr>
          <p:cNvSpPr txBox="1"/>
          <p:nvPr/>
        </p:nvSpPr>
        <p:spPr>
          <a:xfrm rot="20294180">
            <a:off x="2964180" y="5018401"/>
            <a:ext cx="1874520" cy="646331"/>
          </a:xfrm>
          <a:prstGeom prst="rect">
            <a:avLst/>
          </a:prstGeom>
          <a:noFill/>
          <a:ln>
            <a:solidFill>
              <a:schemeClr val="bg1"/>
            </a:solidFill>
          </a:ln>
        </p:spPr>
        <p:txBody>
          <a:bodyPr wrap="square">
            <a:spAutoFit/>
          </a:bodyPr>
          <a:lstStyle/>
          <a:p>
            <a:pPr algn="ctr"/>
            <a:r>
              <a:rPr lang="en-US" dirty="0">
                <a:solidFill>
                  <a:schemeClr val="bg1"/>
                </a:solidFill>
                <a:latin typeface="Calibri" panose="020F0502020204030204" pitchFamily="34" charset="0"/>
                <a:ea typeface="等线" panose="02010600030101010101" pitchFamily="2" charset="-122"/>
                <a:cs typeface="Times New Roman" panose="02020603050405020304" pitchFamily="18" charset="0"/>
              </a:rPr>
              <a:t>F</a:t>
            </a:r>
            <a:r>
              <a:rPr lang="en-US" sz="1800" dirty="0">
                <a:solidFill>
                  <a:schemeClr val="bg1"/>
                </a:solidFill>
                <a:effectLst/>
                <a:latin typeface="Calibri" panose="020F0502020204030204" pitchFamily="34" charset="0"/>
                <a:ea typeface="等线" panose="02010600030101010101" pitchFamily="2" charset="-122"/>
                <a:cs typeface="Times New Roman" panose="02020603050405020304" pitchFamily="18" charset="0"/>
              </a:rPr>
              <a:t>ormer Purdue University Provost</a:t>
            </a:r>
            <a:endParaRPr lang="en-US" dirty="0">
              <a:solidFill>
                <a:schemeClr val="bg1"/>
              </a:solidFill>
            </a:endParaRPr>
          </a:p>
        </p:txBody>
      </p:sp>
    </p:spTree>
    <p:extLst>
      <p:ext uri="{BB962C8B-B14F-4D97-AF65-F5344CB8AC3E}">
        <p14:creationId xmlns:p14="http://schemas.microsoft.com/office/powerpoint/2010/main" val="17619240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293944-658F-807C-C349-0AAC3A7C5D8E}"/>
              </a:ext>
            </a:extLst>
          </p:cNvPr>
          <p:cNvSpPr/>
          <p:nvPr/>
        </p:nvSpPr>
        <p:spPr>
          <a:xfrm>
            <a:off x="7200900" y="5341620"/>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60</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6FB36263-85C2-28FD-31C7-7F033B91249C}"/>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More about me</a:t>
            </a:r>
            <a:endParaRPr lang="en-US" sz="2800" dirty="0"/>
          </a:p>
          <a:p>
            <a:pPr marL="342900">
              <a:spcBef>
                <a:spcPts val="0"/>
              </a:spcBef>
              <a:spcAft>
                <a:spcPts val="600"/>
              </a:spcAft>
              <a:buSzPts val="3200"/>
            </a:pPr>
            <a:r>
              <a:rPr lang="en-US" sz="2800" dirty="0">
                <a:effectLst/>
                <a:latin typeface="Calibri" panose="020F0502020204030204" pitchFamily="34" charset="0"/>
                <a:ea typeface="等线" panose="02010600030101010101" pitchFamily="2" charset="-122"/>
                <a:cs typeface="Times New Roman" panose="02020603050405020304" pitchFamily="18" charset="0"/>
              </a:rPr>
              <a:t>“The best that can be expected of an average student in the modern education system.</a:t>
            </a:r>
            <a:r>
              <a:rPr lang="en-US" sz="2800" dirty="0"/>
              <a:t>”</a:t>
            </a:r>
          </a:p>
          <a:p>
            <a:pPr marL="971550" lvl="1" indent="-514350">
              <a:spcBef>
                <a:spcPts val="0"/>
              </a:spcBef>
              <a:spcAft>
                <a:spcPts val="600"/>
              </a:spcAft>
              <a:buSzPts val="3200"/>
              <a:buFont typeface="+mj-lt"/>
              <a:buAutoNum type="arabicPeriod"/>
            </a:pPr>
            <a:r>
              <a:rPr lang="en-US" dirty="0"/>
              <a:t>Motivated to serve others</a:t>
            </a:r>
          </a:p>
          <a:p>
            <a:pPr marL="971550" lvl="1" indent="-514350">
              <a:spcBef>
                <a:spcPts val="0"/>
              </a:spcBef>
              <a:spcAft>
                <a:spcPts val="600"/>
              </a:spcAft>
              <a:buSzPts val="3200"/>
              <a:buFont typeface="+mj-lt"/>
              <a:buAutoNum type="arabicPeriod"/>
            </a:pPr>
            <a:r>
              <a:rPr lang="en-US" dirty="0"/>
              <a:t>Meta skills</a:t>
            </a:r>
          </a:p>
          <a:p>
            <a:pPr marL="971550" lvl="1" indent="-514350">
              <a:spcBef>
                <a:spcPts val="0"/>
              </a:spcBef>
              <a:spcAft>
                <a:spcPts val="600"/>
              </a:spcAft>
              <a:buSzPts val="3200"/>
              <a:buFont typeface="+mj-lt"/>
              <a:buAutoNum type="arabicPeriod"/>
            </a:pPr>
            <a:r>
              <a:rPr lang="en-US" dirty="0"/>
              <a:t>Domain-specific knowledge and skills</a:t>
            </a:r>
          </a:p>
          <a:p>
            <a:pPr marL="0" indent="0">
              <a:spcBef>
                <a:spcPts val="0"/>
              </a:spcBef>
              <a:spcAft>
                <a:spcPts val="600"/>
              </a:spcAft>
              <a:buSzPts val="3200"/>
              <a:buNone/>
            </a:pPr>
            <a:r>
              <a:rPr lang="en-US" sz="3200" dirty="0"/>
              <a:t>What h</a:t>
            </a:r>
            <a:r>
              <a:rPr lang="en-US" dirty="0"/>
              <a:t>as made me who I am today?</a:t>
            </a:r>
          </a:p>
          <a:p>
            <a:pPr indent="-457200">
              <a:spcBef>
                <a:spcPts val="0"/>
              </a:spcBef>
              <a:spcAft>
                <a:spcPts val="600"/>
              </a:spcAft>
              <a:buSzPts val="3200"/>
            </a:pPr>
            <a:r>
              <a:rPr lang="en-US" sz="2800" dirty="0"/>
              <a:t>Fully trusting the instructors</a:t>
            </a:r>
          </a:p>
          <a:p>
            <a:pPr lvl="1" indent="-457200">
              <a:spcBef>
                <a:spcPts val="0"/>
              </a:spcBef>
              <a:spcAft>
                <a:spcPts val="600"/>
              </a:spcAft>
              <a:buSzPts val="3200"/>
            </a:pPr>
            <a:r>
              <a:rPr lang="en-US" dirty="0"/>
              <a:t>Not brilliant, but hard-working</a:t>
            </a:r>
          </a:p>
          <a:p>
            <a:pPr marL="0" indent="0">
              <a:spcBef>
                <a:spcPts val="0"/>
              </a:spcBef>
              <a:spcAft>
                <a:spcPts val="600"/>
              </a:spcAft>
              <a:buSzPts val="3200"/>
              <a:buNone/>
            </a:pPr>
            <a:r>
              <a:rPr lang="en-US" sz="2800" dirty="0"/>
              <a:t> </a:t>
            </a:r>
          </a:p>
          <a:p>
            <a:pPr marL="0" indent="0">
              <a:spcBef>
                <a:spcPts val="0"/>
              </a:spcBef>
              <a:spcAft>
                <a:spcPts val="600"/>
              </a:spcAft>
              <a:buSzPts val="3200"/>
              <a:buNone/>
            </a:pPr>
            <a:r>
              <a:rPr lang="en-US" dirty="0"/>
              <a:t>How to duplicate the good characteristics?</a:t>
            </a:r>
          </a:p>
          <a:p>
            <a:pPr marL="342900">
              <a:spcBef>
                <a:spcPts val="0"/>
              </a:spcBef>
              <a:spcAft>
                <a:spcPts val="600"/>
              </a:spcAft>
              <a:buSzPts val="3200"/>
            </a:pPr>
            <a:endParaRPr lang="en-US" sz="2800" dirty="0"/>
          </a:p>
          <a:p>
            <a:pPr marL="342900">
              <a:spcBef>
                <a:spcPts val="0"/>
              </a:spcBef>
              <a:buSzPts val="3200"/>
            </a:pPr>
            <a:endParaRPr lang="en-US" dirty="0"/>
          </a:p>
        </p:txBody>
      </p:sp>
      <p:sp>
        <p:nvSpPr>
          <p:cNvPr id="6" name="TextBox 5">
            <a:extLst>
              <a:ext uri="{FF2B5EF4-FFF2-40B4-BE49-F238E27FC236}">
                <a16:creationId xmlns:a16="http://schemas.microsoft.com/office/drawing/2014/main" id="{702E6843-4A22-D966-13CC-49AA0BDE5B4F}"/>
              </a:ext>
            </a:extLst>
          </p:cNvPr>
          <p:cNvSpPr txBox="1"/>
          <p:nvPr/>
        </p:nvSpPr>
        <p:spPr>
          <a:xfrm>
            <a:off x="743100" y="6114800"/>
            <a:ext cx="2217420" cy="523220"/>
          </a:xfrm>
          <a:prstGeom prst="rect">
            <a:avLst/>
          </a:prstGeom>
          <a:noFill/>
        </p:spPr>
        <p:txBody>
          <a:bodyPr wrap="square">
            <a:spAutoFit/>
          </a:bodyPr>
          <a:lstStyle/>
          <a:p>
            <a:r>
              <a:rPr lang="en-US" sz="2800" dirty="0">
                <a:highlight>
                  <a:srgbClr val="FFFF00"/>
                </a:highlight>
              </a:rPr>
              <a:t>Earn the trust</a:t>
            </a:r>
          </a:p>
        </p:txBody>
      </p:sp>
    </p:spTree>
    <p:extLst>
      <p:ext uri="{BB962C8B-B14F-4D97-AF65-F5344CB8AC3E}">
        <p14:creationId xmlns:p14="http://schemas.microsoft.com/office/powerpoint/2010/main" val="4436399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293944-658F-807C-C349-0AAC3A7C5D8E}"/>
              </a:ext>
            </a:extLst>
          </p:cNvPr>
          <p:cNvSpPr/>
          <p:nvPr/>
        </p:nvSpPr>
        <p:spPr>
          <a:xfrm>
            <a:off x="7200900" y="5341620"/>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61</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6FB36263-85C2-28FD-31C7-7F033B91249C}"/>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More about me</a:t>
            </a:r>
            <a:endParaRPr lang="en-US" sz="2800" dirty="0"/>
          </a:p>
          <a:p>
            <a:pPr marL="342900">
              <a:spcBef>
                <a:spcPts val="0"/>
              </a:spcBef>
              <a:spcAft>
                <a:spcPts val="600"/>
              </a:spcAft>
              <a:buSzPts val="3200"/>
            </a:pPr>
            <a:r>
              <a:rPr lang="en-US" sz="2800" dirty="0">
                <a:effectLst/>
                <a:latin typeface="Calibri" panose="020F0502020204030204" pitchFamily="34" charset="0"/>
                <a:ea typeface="等线" panose="02010600030101010101" pitchFamily="2" charset="-122"/>
                <a:cs typeface="Times New Roman" panose="02020603050405020304" pitchFamily="18" charset="0"/>
              </a:rPr>
              <a:t>“The best that can be expected of an average student in the modern education system.</a:t>
            </a:r>
            <a:r>
              <a:rPr lang="en-US" sz="2800" dirty="0"/>
              <a:t>”</a:t>
            </a:r>
          </a:p>
          <a:p>
            <a:pPr marL="971550" lvl="1" indent="-514350">
              <a:spcBef>
                <a:spcPts val="0"/>
              </a:spcBef>
              <a:spcAft>
                <a:spcPts val="600"/>
              </a:spcAft>
              <a:buSzPts val="3200"/>
              <a:buFont typeface="+mj-lt"/>
              <a:buAutoNum type="arabicPeriod"/>
            </a:pPr>
            <a:r>
              <a:rPr lang="en-US" dirty="0"/>
              <a:t>Motivated to serve others</a:t>
            </a:r>
          </a:p>
          <a:p>
            <a:pPr marL="971550" lvl="1" indent="-514350">
              <a:spcBef>
                <a:spcPts val="0"/>
              </a:spcBef>
              <a:spcAft>
                <a:spcPts val="600"/>
              </a:spcAft>
              <a:buSzPts val="3200"/>
              <a:buFont typeface="+mj-lt"/>
              <a:buAutoNum type="arabicPeriod"/>
            </a:pPr>
            <a:r>
              <a:rPr lang="en-US" dirty="0"/>
              <a:t>Meta skills</a:t>
            </a:r>
          </a:p>
          <a:p>
            <a:pPr marL="971550" lvl="1" indent="-514350">
              <a:spcBef>
                <a:spcPts val="0"/>
              </a:spcBef>
              <a:spcAft>
                <a:spcPts val="600"/>
              </a:spcAft>
              <a:buSzPts val="3200"/>
              <a:buFont typeface="+mj-lt"/>
              <a:buAutoNum type="arabicPeriod"/>
            </a:pPr>
            <a:r>
              <a:rPr lang="en-US" dirty="0"/>
              <a:t>Domain-specific knowledge and skills</a:t>
            </a:r>
          </a:p>
          <a:p>
            <a:pPr marL="0" indent="0">
              <a:spcBef>
                <a:spcPts val="0"/>
              </a:spcBef>
              <a:spcAft>
                <a:spcPts val="600"/>
              </a:spcAft>
              <a:buSzPts val="3200"/>
              <a:buNone/>
            </a:pPr>
            <a:r>
              <a:rPr lang="en-US" sz="3200" dirty="0"/>
              <a:t>What h</a:t>
            </a:r>
            <a:r>
              <a:rPr lang="en-US" dirty="0"/>
              <a:t>as made me who I am today?</a:t>
            </a:r>
          </a:p>
          <a:p>
            <a:pPr indent="-457200">
              <a:spcBef>
                <a:spcPts val="0"/>
              </a:spcBef>
              <a:spcAft>
                <a:spcPts val="600"/>
              </a:spcAft>
              <a:buSzPts val="3200"/>
            </a:pPr>
            <a:r>
              <a:rPr lang="en-US" sz="2800" dirty="0"/>
              <a:t>Fully trusting the instructors</a:t>
            </a:r>
          </a:p>
          <a:p>
            <a:pPr lvl="1" indent="-457200">
              <a:spcBef>
                <a:spcPts val="0"/>
              </a:spcBef>
              <a:spcAft>
                <a:spcPts val="600"/>
              </a:spcAft>
              <a:buSzPts val="3200"/>
            </a:pPr>
            <a:r>
              <a:rPr lang="en-US" dirty="0"/>
              <a:t>Not brilliant, but hard-working</a:t>
            </a:r>
          </a:p>
          <a:p>
            <a:pPr indent="-457200">
              <a:spcBef>
                <a:spcPts val="0"/>
              </a:spcBef>
              <a:spcAft>
                <a:spcPts val="600"/>
              </a:spcAft>
              <a:buSzPts val="3200"/>
            </a:pPr>
            <a:r>
              <a:rPr lang="en-US" sz="2800" dirty="0"/>
              <a:t>Exposed to challenges and opportunities</a:t>
            </a:r>
          </a:p>
          <a:p>
            <a:pPr marL="0" indent="0">
              <a:spcBef>
                <a:spcPts val="0"/>
              </a:spcBef>
              <a:spcAft>
                <a:spcPts val="600"/>
              </a:spcAft>
              <a:buSzPts val="3200"/>
              <a:buNone/>
            </a:pPr>
            <a:r>
              <a:rPr lang="en-US" dirty="0"/>
              <a:t>How to duplicate the good characteristics?</a:t>
            </a:r>
          </a:p>
          <a:p>
            <a:pPr marL="342900">
              <a:spcBef>
                <a:spcPts val="0"/>
              </a:spcBef>
              <a:spcAft>
                <a:spcPts val="600"/>
              </a:spcAft>
              <a:buSzPts val="3200"/>
            </a:pPr>
            <a:endParaRPr lang="en-US" sz="2800" dirty="0"/>
          </a:p>
          <a:p>
            <a:pPr marL="342900">
              <a:spcBef>
                <a:spcPts val="0"/>
              </a:spcBef>
              <a:buSzPts val="3200"/>
            </a:pPr>
            <a:endParaRPr lang="en-US" dirty="0"/>
          </a:p>
        </p:txBody>
      </p:sp>
      <p:sp>
        <p:nvSpPr>
          <p:cNvPr id="6" name="TextBox 5">
            <a:extLst>
              <a:ext uri="{FF2B5EF4-FFF2-40B4-BE49-F238E27FC236}">
                <a16:creationId xmlns:a16="http://schemas.microsoft.com/office/drawing/2014/main" id="{702E6843-4A22-D966-13CC-49AA0BDE5B4F}"/>
              </a:ext>
            </a:extLst>
          </p:cNvPr>
          <p:cNvSpPr txBox="1"/>
          <p:nvPr/>
        </p:nvSpPr>
        <p:spPr>
          <a:xfrm>
            <a:off x="743100" y="6114800"/>
            <a:ext cx="2217420" cy="523220"/>
          </a:xfrm>
          <a:prstGeom prst="rect">
            <a:avLst/>
          </a:prstGeom>
          <a:noFill/>
        </p:spPr>
        <p:txBody>
          <a:bodyPr wrap="square">
            <a:spAutoFit/>
          </a:bodyPr>
          <a:lstStyle/>
          <a:p>
            <a:r>
              <a:rPr lang="en-US" sz="2800" dirty="0">
                <a:highlight>
                  <a:srgbClr val="FFFF00"/>
                </a:highlight>
              </a:rPr>
              <a:t>Earn the trust</a:t>
            </a:r>
          </a:p>
        </p:txBody>
      </p:sp>
      <p:sp>
        <p:nvSpPr>
          <p:cNvPr id="5" name="TextBox 4">
            <a:extLst>
              <a:ext uri="{FF2B5EF4-FFF2-40B4-BE49-F238E27FC236}">
                <a16:creationId xmlns:a16="http://schemas.microsoft.com/office/drawing/2014/main" id="{F70625C5-A4BB-87FA-6C5A-5A074059AFAE}"/>
              </a:ext>
            </a:extLst>
          </p:cNvPr>
          <p:cNvSpPr txBox="1"/>
          <p:nvPr/>
        </p:nvSpPr>
        <p:spPr>
          <a:xfrm>
            <a:off x="3036720" y="6118360"/>
            <a:ext cx="5400312" cy="523220"/>
          </a:xfrm>
          <a:prstGeom prst="rect">
            <a:avLst/>
          </a:prstGeom>
          <a:noFill/>
        </p:spPr>
        <p:txBody>
          <a:bodyPr wrap="square">
            <a:spAutoFit/>
          </a:bodyPr>
          <a:lstStyle/>
          <a:p>
            <a:pPr algn="r"/>
            <a:r>
              <a:rPr lang="en-US" sz="2800" dirty="0">
                <a:highlight>
                  <a:srgbClr val="FFFF00"/>
                </a:highlight>
              </a:rPr>
              <a:t>Encourage students to explore</a:t>
            </a:r>
          </a:p>
        </p:txBody>
      </p:sp>
    </p:spTree>
    <p:extLst>
      <p:ext uri="{BB962C8B-B14F-4D97-AF65-F5344CB8AC3E}">
        <p14:creationId xmlns:p14="http://schemas.microsoft.com/office/powerpoint/2010/main" val="1140036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417A250-2AC0-EEA1-3061-A36212EB5718}"/>
              </a:ext>
            </a:extLst>
          </p:cNvPr>
          <p:cNvSpPr/>
          <p:nvPr/>
        </p:nvSpPr>
        <p:spPr>
          <a:xfrm>
            <a:off x="7200900" y="5341620"/>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62</a:t>
            </a:fld>
            <a:endParaRPr lang="en" sz="1600" dirty="0">
              <a:solidFill>
                <a:srgbClr val="888888"/>
              </a:solidFill>
              <a:latin typeface="Arial"/>
              <a:ea typeface="Arial"/>
              <a:cs typeface="Arial"/>
              <a:sym typeface="Arial"/>
            </a:endParaRPr>
          </a:p>
        </p:txBody>
      </p:sp>
      <p:pic>
        <p:nvPicPr>
          <p:cNvPr id="5" name="Picture 4">
            <a:extLst>
              <a:ext uri="{FF2B5EF4-FFF2-40B4-BE49-F238E27FC236}">
                <a16:creationId xmlns:a16="http://schemas.microsoft.com/office/drawing/2014/main" id="{4A5E1B99-8D29-446D-5402-CE41736DEC77}"/>
              </a:ext>
            </a:extLst>
          </p:cNvPr>
          <p:cNvPicPr>
            <a:picLocks noChangeAspect="1"/>
          </p:cNvPicPr>
          <p:nvPr/>
        </p:nvPicPr>
        <p:blipFill>
          <a:blip r:embed="rId3"/>
          <a:stretch>
            <a:fillRect/>
          </a:stretch>
        </p:blipFill>
        <p:spPr>
          <a:xfrm>
            <a:off x="1116762" y="3581400"/>
            <a:ext cx="6910477" cy="2893981"/>
          </a:xfrm>
          <a:prstGeom prst="rect">
            <a:avLst/>
          </a:prstGeom>
        </p:spPr>
      </p:pic>
      <p:sp>
        <p:nvSpPr>
          <p:cNvPr id="7" name="TextBox 6">
            <a:extLst>
              <a:ext uri="{FF2B5EF4-FFF2-40B4-BE49-F238E27FC236}">
                <a16:creationId xmlns:a16="http://schemas.microsoft.com/office/drawing/2014/main" id="{489C4607-803B-ADBB-89BC-294E2EF2E870}"/>
              </a:ext>
            </a:extLst>
          </p:cNvPr>
          <p:cNvSpPr txBox="1"/>
          <p:nvPr/>
        </p:nvSpPr>
        <p:spPr>
          <a:xfrm>
            <a:off x="4534245" y="3887999"/>
            <a:ext cx="2544735" cy="461665"/>
          </a:xfrm>
          <a:prstGeom prst="rect">
            <a:avLst/>
          </a:prstGeom>
          <a:noFill/>
          <a:ln w="19050">
            <a:noFill/>
          </a:ln>
          <a:effectLst/>
        </p:spPr>
        <p:txBody>
          <a:bodyPr wrap="square">
            <a:spAutoFit/>
          </a:bodyPr>
          <a:lstStyle/>
          <a:p>
            <a:pPr algn="ctr"/>
            <a:r>
              <a:rPr lang="en-US" sz="2400" dirty="0">
                <a:highlight>
                  <a:srgbClr val="FFFF00"/>
                </a:highlight>
                <a:latin typeface="Calibri" panose="020F0502020204030204" pitchFamily="34" charset="0"/>
                <a:ea typeface="等线" panose="02010600030101010101" pitchFamily="2" charset="-122"/>
                <a:cs typeface="Times New Roman" panose="02020603050405020304" pitchFamily="18" charset="0"/>
              </a:rPr>
              <a:t>Western - US</a:t>
            </a:r>
            <a:endParaRPr lang="en-US" sz="2400" dirty="0">
              <a:highlight>
                <a:srgbClr val="FFFF00"/>
              </a:highlight>
            </a:endParaRPr>
          </a:p>
        </p:txBody>
      </p:sp>
      <p:sp>
        <p:nvSpPr>
          <p:cNvPr id="8" name="TextBox 7">
            <a:extLst>
              <a:ext uri="{FF2B5EF4-FFF2-40B4-BE49-F238E27FC236}">
                <a16:creationId xmlns:a16="http://schemas.microsoft.com/office/drawing/2014/main" id="{4C7E6020-4654-8CDB-0076-27A68A744EEA}"/>
              </a:ext>
            </a:extLst>
          </p:cNvPr>
          <p:cNvSpPr txBox="1"/>
          <p:nvPr/>
        </p:nvSpPr>
        <p:spPr>
          <a:xfrm>
            <a:off x="5308560" y="5341620"/>
            <a:ext cx="1137006" cy="461665"/>
          </a:xfrm>
          <a:prstGeom prst="rect">
            <a:avLst/>
          </a:prstGeom>
          <a:noFill/>
          <a:ln w="19050">
            <a:noFill/>
          </a:ln>
          <a:effectLst/>
        </p:spPr>
        <p:txBody>
          <a:bodyPr wrap="square">
            <a:spAutoFit/>
          </a:bodyPr>
          <a:lstStyle/>
          <a:p>
            <a:pPr algn="r"/>
            <a:r>
              <a:rPr lang="en-US" sz="2400" dirty="0">
                <a:highlight>
                  <a:srgbClr val="FFFF00"/>
                </a:highlight>
                <a:latin typeface="Calibri" panose="020F0502020204030204" pitchFamily="34" charset="0"/>
                <a:ea typeface="等线" panose="02010600030101010101" pitchFamily="2" charset="-122"/>
                <a:cs typeface="Times New Roman" panose="02020603050405020304" pitchFamily="18" charset="0"/>
              </a:rPr>
              <a:t>Asian</a:t>
            </a:r>
            <a:endParaRPr lang="en-US" sz="2400" dirty="0">
              <a:highlight>
                <a:srgbClr val="FFFF00"/>
              </a:highlight>
            </a:endParaRPr>
          </a:p>
        </p:txBody>
      </p:sp>
      <p:sp>
        <p:nvSpPr>
          <p:cNvPr id="9" name="TextBox 8">
            <a:extLst>
              <a:ext uri="{FF2B5EF4-FFF2-40B4-BE49-F238E27FC236}">
                <a16:creationId xmlns:a16="http://schemas.microsoft.com/office/drawing/2014/main" id="{79256703-8FB4-CE4D-B31B-6884921FE0C5}"/>
              </a:ext>
            </a:extLst>
          </p:cNvPr>
          <p:cNvSpPr txBox="1"/>
          <p:nvPr/>
        </p:nvSpPr>
        <p:spPr>
          <a:xfrm>
            <a:off x="3715007" y="6163224"/>
            <a:ext cx="2742512" cy="461665"/>
          </a:xfrm>
          <a:prstGeom prst="rect">
            <a:avLst/>
          </a:prstGeom>
          <a:noFill/>
          <a:ln w="19050">
            <a:noFill/>
          </a:ln>
          <a:effectLst/>
        </p:spPr>
        <p:txBody>
          <a:bodyPr wrap="square">
            <a:spAutoFit/>
          </a:bodyPr>
          <a:lstStyle/>
          <a:p>
            <a:pPr algn="r"/>
            <a:r>
              <a:rPr lang="en-US" sz="2400" dirty="0">
                <a:highlight>
                  <a:srgbClr val="FFFF00"/>
                </a:highlight>
                <a:latin typeface="Calibri" panose="020F0502020204030204" pitchFamily="34" charset="0"/>
                <a:ea typeface="等线" panose="02010600030101010101" pitchFamily="2" charset="-122"/>
                <a:cs typeface="Times New Roman" panose="02020603050405020304" pitchFamily="18" charset="0"/>
              </a:rPr>
              <a:t>Western - Australia</a:t>
            </a:r>
            <a:endParaRPr lang="en-US" sz="2400" dirty="0">
              <a:highlight>
                <a:srgbClr val="FFFF00"/>
              </a:highlight>
            </a:endParaRPr>
          </a:p>
        </p:txBody>
      </p:sp>
      <p:sp>
        <p:nvSpPr>
          <p:cNvPr id="13" name="Google Shape;136;p26">
            <a:extLst>
              <a:ext uri="{FF2B5EF4-FFF2-40B4-BE49-F238E27FC236}">
                <a16:creationId xmlns:a16="http://schemas.microsoft.com/office/drawing/2014/main" id="{9BCF6AED-7A60-283B-A86A-16CFF6198170}"/>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More about me</a:t>
            </a:r>
            <a:endParaRPr lang="en-US" sz="2800" dirty="0"/>
          </a:p>
          <a:p>
            <a:pPr marL="342900">
              <a:spcBef>
                <a:spcPts val="0"/>
              </a:spcBef>
              <a:spcAft>
                <a:spcPts val="600"/>
              </a:spcAft>
              <a:buSzPts val="3200"/>
            </a:pPr>
            <a:r>
              <a:rPr lang="en-US" sz="2800" dirty="0">
                <a:effectLst/>
                <a:latin typeface="Calibri" panose="020F0502020204030204" pitchFamily="34" charset="0"/>
                <a:ea typeface="等线" panose="02010600030101010101" pitchFamily="2" charset="-122"/>
                <a:cs typeface="Times New Roman" panose="02020603050405020304" pitchFamily="18" charset="0"/>
              </a:rPr>
              <a:t>“The best that can be expected of an average student in the modern education system.</a:t>
            </a:r>
            <a:r>
              <a:rPr lang="en-US" sz="2800" dirty="0"/>
              <a:t>”</a:t>
            </a:r>
          </a:p>
          <a:p>
            <a:pPr marL="971550" lvl="1" indent="-514350">
              <a:spcBef>
                <a:spcPts val="0"/>
              </a:spcBef>
              <a:spcAft>
                <a:spcPts val="600"/>
              </a:spcAft>
              <a:buSzPts val="3200"/>
              <a:buFont typeface="+mj-lt"/>
              <a:buAutoNum type="arabicPeriod"/>
            </a:pPr>
            <a:r>
              <a:rPr lang="en-US" dirty="0"/>
              <a:t>Motivated to serve others</a:t>
            </a:r>
          </a:p>
          <a:p>
            <a:pPr marL="971550" lvl="1" indent="-514350">
              <a:spcBef>
                <a:spcPts val="0"/>
              </a:spcBef>
              <a:spcAft>
                <a:spcPts val="600"/>
              </a:spcAft>
              <a:buSzPts val="3200"/>
              <a:buFont typeface="+mj-lt"/>
              <a:buAutoNum type="arabicPeriod"/>
            </a:pPr>
            <a:r>
              <a:rPr lang="en-US" dirty="0"/>
              <a:t>Meta skills</a:t>
            </a:r>
          </a:p>
          <a:p>
            <a:pPr marL="971550" lvl="1" indent="-514350">
              <a:spcBef>
                <a:spcPts val="0"/>
              </a:spcBef>
              <a:spcAft>
                <a:spcPts val="600"/>
              </a:spcAft>
              <a:buSzPts val="3200"/>
              <a:buFont typeface="+mj-lt"/>
              <a:buAutoNum type="arabicPeriod"/>
            </a:pPr>
            <a:r>
              <a:rPr lang="en-US" dirty="0"/>
              <a:t>Domain-specific knowledge and skills</a:t>
            </a:r>
          </a:p>
          <a:p>
            <a:pPr marL="342900">
              <a:spcBef>
                <a:spcPts val="0"/>
              </a:spcBef>
              <a:spcAft>
                <a:spcPts val="600"/>
              </a:spcAft>
              <a:buSzPts val="3200"/>
            </a:pPr>
            <a:endParaRPr lang="en-US" sz="2800" dirty="0"/>
          </a:p>
          <a:p>
            <a:pPr marL="342900">
              <a:spcBef>
                <a:spcPts val="0"/>
              </a:spcBef>
              <a:spcAft>
                <a:spcPts val="600"/>
              </a:spcAft>
              <a:buSzPts val="3200"/>
            </a:pPr>
            <a:endParaRPr lang="en-US" sz="2800" dirty="0"/>
          </a:p>
          <a:p>
            <a:pPr marL="342900">
              <a:spcBef>
                <a:spcPts val="0"/>
              </a:spcBef>
              <a:buSzPts val="3200"/>
            </a:pPr>
            <a:endParaRPr lang="en-US" dirty="0"/>
          </a:p>
        </p:txBody>
      </p:sp>
    </p:spTree>
    <p:extLst>
      <p:ext uri="{BB962C8B-B14F-4D97-AF65-F5344CB8AC3E}">
        <p14:creationId xmlns:p14="http://schemas.microsoft.com/office/powerpoint/2010/main" val="29310467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63</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17F92155-5F30-9C85-DC27-9E553CE76056}"/>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Pedagogical philosophy: </a:t>
            </a:r>
            <a:r>
              <a:rPr lang="en-US" sz="3600" dirty="0">
                <a:solidFill>
                  <a:schemeClr val="tx2">
                    <a:lumMod val="60000"/>
                    <a:lumOff val="40000"/>
                  </a:schemeClr>
                </a:solidFill>
              </a:rPr>
              <a:t>Approaches</a:t>
            </a:r>
            <a:br>
              <a:rPr lang="en-US" sz="5400" dirty="0"/>
            </a:br>
            <a:endParaRPr lang="en-US" dirty="0"/>
          </a:p>
        </p:txBody>
      </p:sp>
      <p:grpSp>
        <p:nvGrpSpPr>
          <p:cNvPr id="33" name="Group 32">
            <a:extLst>
              <a:ext uri="{FF2B5EF4-FFF2-40B4-BE49-F238E27FC236}">
                <a16:creationId xmlns:a16="http://schemas.microsoft.com/office/drawing/2014/main" id="{FE95C584-092B-1189-E6BC-50B51CB4A9D4}"/>
              </a:ext>
            </a:extLst>
          </p:cNvPr>
          <p:cNvGrpSpPr/>
          <p:nvPr/>
        </p:nvGrpSpPr>
        <p:grpSpPr>
          <a:xfrm>
            <a:off x="669361" y="1913156"/>
            <a:ext cx="7790116" cy="3681920"/>
            <a:chOff x="821761" y="1913156"/>
            <a:chExt cx="7790116" cy="3681920"/>
          </a:xfrm>
        </p:grpSpPr>
        <p:sp>
          <p:nvSpPr>
            <p:cNvPr id="5" name="TextBox 4">
              <a:extLst>
                <a:ext uri="{FF2B5EF4-FFF2-40B4-BE49-F238E27FC236}">
                  <a16:creationId xmlns:a16="http://schemas.microsoft.com/office/drawing/2014/main" id="{E99F95E5-0BA4-1B86-CF3B-D45E53CB9FB6}"/>
                </a:ext>
              </a:extLst>
            </p:cNvPr>
            <p:cNvSpPr txBox="1"/>
            <p:nvPr/>
          </p:nvSpPr>
          <p:spPr>
            <a:xfrm>
              <a:off x="3595228" y="1913156"/>
              <a:ext cx="1953546" cy="1015663"/>
            </a:xfrm>
            <a:prstGeom prst="rect">
              <a:avLst/>
            </a:prstGeom>
            <a:noFill/>
            <a:ln w="19050">
              <a:solidFill>
                <a:srgbClr val="00B050"/>
              </a:solidFill>
            </a:ln>
          </p:spPr>
          <p:txBody>
            <a:bodyPr wrap="square">
              <a:spAutoFit/>
            </a:bodyPr>
            <a:lstStyle/>
            <a:p>
              <a:pPr algn="ctr"/>
              <a:r>
                <a:rPr lang="en-US" sz="3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Student</a:t>
              </a:r>
              <a:br>
                <a:rPr lang="en-US" sz="3000" dirty="0">
                  <a:solidFill>
                    <a:srgbClr val="00B050"/>
                  </a:solidFill>
                  <a:latin typeface="Calibri" panose="020F0502020204030204" pitchFamily="34" charset="0"/>
                  <a:ea typeface="等线" panose="02010600030101010101" pitchFamily="2" charset="-122"/>
                  <a:cs typeface="Times New Roman" panose="02020603050405020304" pitchFamily="18" charset="0"/>
                </a:rPr>
              </a:br>
              <a:r>
                <a:rPr lang="en-US" sz="3000" dirty="0">
                  <a:solidFill>
                    <a:srgbClr val="00B050"/>
                  </a:solidFill>
                  <a:highlight>
                    <a:srgbClr val="FFFF00"/>
                  </a:highlight>
                  <a:latin typeface="Calibri" panose="020F0502020204030204" pitchFamily="34" charset="0"/>
                  <a:ea typeface="等线" panose="02010600030101010101" pitchFamily="2" charset="-122"/>
                  <a:cs typeface="Times New Roman" panose="02020603050405020304" pitchFamily="18" charset="0"/>
                </a:rPr>
                <a:t>Motivation</a:t>
              </a:r>
              <a:endParaRPr lang="en-US" sz="3000" dirty="0">
                <a:solidFill>
                  <a:srgbClr val="00B050"/>
                </a:solidFill>
                <a:highlight>
                  <a:srgbClr val="FFFF00"/>
                </a:highlight>
              </a:endParaRPr>
            </a:p>
          </p:txBody>
        </p:sp>
        <p:sp>
          <p:nvSpPr>
            <p:cNvPr id="7" name="TextBox 6">
              <a:extLst>
                <a:ext uri="{FF2B5EF4-FFF2-40B4-BE49-F238E27FC236}">
                  <a16:creationId xmlns:a16="http://schemas.microsoft.com/office/drawing/2014/main" id="{72482DC5-0D66-BC39-1D4C-5615D36DBA83}"/>
                </a:ext>
              </a:extLst>
            </p:cNvPr>
            <p:cNvSpPr txBox="1"/>
            <p:nvPr/>
          </p:nvSpPr>
          <p:spPr>
            <a:xfrm>
              <a:off x="2130989" y="3268592"/>
              <a:ext cx="1735898" cy="553998"/>
            </a:xfrm>
            <a:prstGeom prst="rect">
              <a:avLst/>
            </a:prstGeom>
            <a:noFill/>
          </p:spPr>
          <p:txBody>
            <a:bodyPr wrap="square">
              <a:spAutoFit/>
            </a:bodyPr>
            <a:lstStyle/>
            <a:p>
              <a:pPr algn="ctr"/>
              <a:r>
                <a:rPr lang="en-US" sz="3000" i="1" dirty="0">
                  <a:solidFill>
                    <a:schemeClr val="tx2">
                      <a:lumMod val="60000"/>
                      <a:lumOff val="40000"/>
                    </a:schemeClr>
                  </a:solidFill>
                  <a:highlight>
                    <a:srgbClr val="FFFF00"/>
                  </a:highlight>
                  <a:latin typeface="Calibri" panose="020F0502020204030204" pitchFamily="34" charset="0"/>
                  <a:ea typeface="等线" panose="02010600030101010101" pitchFamily="2" charset="-122"/>
                  <a:cs typeface="Times New Roman" panose="02020603050405020304" pitchFamily="18" charset="0"/>
                </a:rPr>
                <a:t>Exposure</a:t>
              </a:r>
              <a:endParaRPr lang="en-US" sz="3000" i="1" dirty="0">
                <a:solidFill>
                  <a:schemeClr val="tx2">
                    <a:lumMod val="60000"/>
                    <a:lumOff val="40000"/>
                  </a:schemeClr>
                </a:solidFill>
                <a:highlight>
                  <a:srgbClr val="FFFF00"/>
                </a:highlight>
              </a:endParaRPr>
            </a:p>
          </p:txBody>
        </p:sp>
        <p:sp>
          <p:nvSpPr>
            <p:cNvPr id="10" name="TextBox 9">
              <a:extLst>
                <a:ext uri="{FF2B5EF4-FFF2-40B4-BE49-F238E27FC236}">
                  <a16:creationId xmlns:a16="http://schemas.microsoft.com/office/drawing/2014/main" id="{5C771617-80C6-242B-9FD7-35BB968D14DC}"/>
                </a:ext>
              </a:extLst>
            </p:cNvPr>
            <p:cNvSpPr txBox="1"/>
            <p:nvPr/>
          </p:nvSpPr>
          <p:spPr>
            <a:xfrm>
              <a:off x="2426970" y="4284672"/>
              <a:ext cx="1361583" cy="553998"/>
            </a:xfrm>
            <a:prstGeom prst="rect">
              <a:avLst/>
            </a:prstGeom>
            <a:noFill/>
            <a:ln w="19050">
              <a:solidFill>
                <a:srgbClr val="00B050"/>
              </a:solidFill>
            </a:ln>
          </p:spPr>
          <p:txBody>
            <a:bodyPr wrap="square">
              <a:spAutoFit/>
            </a:bodyPr>
            <a:lstStyle/>
            <a:p>
              <a:pPr algn="ctr"/>
              <a:r>
                <a:rPr lang="en-US" sz="3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Feeling</a:t>
              </a:r>
              <a:endParaRPr lang="en-US" sz="3000" dirty="0">
                <a:solidFill>
                  <a:srgbClr val="00B050"/>
                </a:solidFill>
              </a:endParaRPr>
            </a:p>
          </p:txBody>
        </p:sp>
        <p:sp>
          <p:nvSpPr>
            <p:cNvPr id="11" name="TextBox 10">
              <a:extLst>
                <a:ext uri="{FF2B5EF4-FFF2-40B4-BE49-F238E27FC236}">
                  <a16:creationId xmlns:a16="http://schemas.microsoft.com/office/drawing/2014/main" id="{583E1F34-B744-586A-43F5-569BC7405E84}"/>
                </a:ext>
              </a:extLst>
            </p:cNvPr>
            <p:cNvSpPr txBox="1"/>
            <p:nvPr/>
          </p:nvSpPr>
          <p:spPr>
            <a:xfrm>
              <a:off x="5355449" y="4284672"/>
              <a:ext cx="1837986" cy="553998"/>
            </a:xfrm>
            <a:prstGeom prst="rect">
              <a:avLst/>
            </a:prstGeom>
            <a:noFill/>
            <a:ln w="19050">
              <a:solidFill>
                <a:srgbClr val="00B050"/>
              </a:solidFill>
            </a:ln>
          </p:spPr>
          <p:txBody>
            <a:bodyPr wrap="square">
              <a:spAutoFit/>
            </a:bodyPr>
            <a:lstStyle/>
            <a:p>
              <a:pPr algn="ctr"/>
              <a:r>
                <a:rPr lang="en-US" sz="3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Reasoning</a:t>
              </a:r>
              <a:endParaRPr lang="en-US" sz="3000" dirty="0">
                <a:solidFill>
                  <a:srgbClr val="00B050"/>
                </a:solidFill>
              </a:endParaRPr>
            </a:p>
          </p:txBody>
        </p:sp>
        <p:sp>
          <p:nvSpPr>
            <p:cNvPr id="13" name="TextBox 12">
              <a:extLst>
                <a:ext uri="{FF2B5EF4-FFF2-40B4-BE49-F238E27FC236}">
                  <a16:creationId xmlns:a16="http://schemas.microsoft.com/office/drawing/2014/main" id="{47B18A1A-2EBD-A1E2-73E7-440E9785FB8A}"/>
                </a:ext>
              </a:extLst>
            </p:cNvPr>
            <p:cNvSpPr txBox="1"/>
            <p:nvPr/>
          </p:nvSpPr>
          <p:spPr>
            <a:xfrm>
              <a:off x="821761" y="4887190"/>
              <a:ext cx="4572000" cy="707886"/>
            </a:xfrm>
            <a:prstGeom prst="rect">
              <a:avLst/>
            </a:prstGeom>
            <a:noFill/>
          </p:spPr>
          <p:txBody>
            <a:bodyPr wrap="square">
              <a:spAutoFit/>
            </a:bodyPr>
            <a:lstStyle/>
            <a:p>
              <a:pPr algn="ct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“It </a:t>
              </a:r>
              <a:r>
                <a:rPr lang="en-US" sz="2000" u="sng" dirty="0">
                  <a:solidFill>
                    <a:srgbClr val="00B050"/>
                  </a:solidFill>
                  <a:latin typeface="Calibri" panose="020F0502020204030204" pitchFamily="34" charset="0"/>
                  <a:ea typeface="等线" panose="02010600030101010101" pitchFamily="2" charset="-122"/>
                  <a:cs typeface="Times New Roman" panose="02020603050405020304" pitchFamily="18" charset="0"/>
                </a:rPr>
                <a:t>feels</a:t>
              </a: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 interesting!”</a:t>
              </a:r>
            </a:p>
            <a:p>
              <a:pPr algn="ct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“I </a:t>
              </a:r>
              <a:r>
                <a:rPr lang="en-US" sz="2000" u="sng" dirty="0">
                  <a:solidFill>
                    <a:srgbClr val="00B050"/>
                  </a:solidFill>
                  <a:latin typeface="Calibri" panose="020F0502020204030204" pitchFamily="34" charset="0"/>
                  <a:ea typeface="等线" panose="02010600030101010101" pitchFamily="2" charset="-122"/>
                  <a:cs typeface="Times New Roman" panose="02020603050405020304" pitchFamily="18" charset="0"/>
                </a:rPr>
                <a:t>enjoy</a:t>
              </a: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 learning more about it.”</a:t>
              </a:r>
              <a:endParaRPr lang="en-US" sz="2000" dirty="0">
                <a:solidFill>
                  <a:srgbClr val="00B050"/>
                </a:solidFill>
              </a:endParaRPr>
            </a:p>
          </p:txBody>
        </p:sp>
        <p:sp>
          <p:nvSpPr>
            <p:cNvPr id="15" name="TextBox 14">
              <a:extLst>
                <a:ext uri="{FF2B5EF4-FFF2-40B4-BE49-F238E27FC236}">
                  <a16:creationId xmlns:a16="http://schemas.microsoft.com/office/drawing/2014/main" id="{C320FA8E-5613-4E3C-4410-4F74C1FE6D57}"/>
                </a:ext>
              </a:extLst>
            </p:cNvPr>
            <p:cNvSpPr txBox="1"/>
            <p:nvPr/>
          </p:nvSpPr>
          <p:spPr>
            <a:xfrm>
              <a:off x="3937007" y="4887190"/>
              <a:ext cx="4674870" cy="707886"/>
            </a:xfrm>
            <a:prstGeom prst="rect">
              <a:avLst/>
            </a:prstGeom>
            <a:noFill/>
          </p:spPr>
          <p:txBody>
            <a:bodyPr wrap="square">
              <a:spAutoFit/>
            </a:bodyPr>
            <a:lstStyle/>
            <a:p>
              <a:pPr algn="ct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“It is </a:t>
              </a:r>
              <a:r>
                <a:rPr lang="en-US" sz="2000" u="sng" dirty="0">
                  <a:solidFill>
                    <a:srgbClr val="00B050"/>
                  </a:solidFill>
                  <a:latin typeface="Calibri" panose="020F0502020204030204" pitchFamily="34" charset="0"/>
                  <a:ea typeface="等线" panose="02010600030101010101" pitchFamily="2" charset="-122"/>
                  <a:cs typeface="Times New Roman" panose="02020603050405020304" pitchFamily="18" charset="0"/>
                </a:rPr>
                <a:t>useful!</a:t>
              </a: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a:t>
              </a:r>
              <a:b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b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“I </a:t>
              </a:r>
              <a:r>
                <a:rPr lang="en-US" sz="2000" u="sng" dirty="0">
                  <a:solidFill>
                    <a:srgbClr val="00B050"/>
                  </a:solidFill>
                  <a:latin typeface="Calibri" panose="020F0502020204030204" pitchFamily="34" charset="0"/>
                  <a:ea typeface="等线" panose="02010600030101010101" pitchFamily="2" charset="-122"/>
                  <a:cs typeface="Times New Roman" panose="02020603050405020304" pitchFamily="18" charset="0"/>
                </a:rPr>
                <a:t>need</a:t>
              </a:r>
              <a:r>
                <a:rPr lang="en-US" sz="2000" dirty="0">
                  <a:solidFill>
                    <a:srgbClr val="00B050"/>
                  </a:solidFill>
                  <a:latin typeface="Calibri" panose="020F0502020204030204" pitchFamily="34" charset="0"/>
                  <a:ea typeface="等线" panose="02010600030101010101" pitchFamily="2" charset="-122"/>
                  <a:cs typeface="Times New Roman" panose="02020603050405020304" pitchFamily="18" charset="0"/>
                </a:rPr>
                <a:t> to learn it.”</a:t>
              </a:r>
              <a:endParaRPr lang="en-US" sz="2000" dirty="0"/>
            </a:p>
          </p:txBody>
        </p:sp>
        <p:cxnSp>
          <p:nvCxnSpPr>
            <p:cNvPr id="19" name="Straight Arrow Connector 18">
              <a:extLst>
                <a:ext uri="{FF2B5EF4-FFF2-40B4-BE49-F238E27FC236}">
                  <a16:creationId xmlns:a16="http://schemas.microsoft.com/office/drawing/2014/main" id="{CB9B9F39-1A1D-CB4F-8192-18035016DA35}"/>
                </a:ext>
              </a:extLst>
            </p:cNvPr>
            <p:cNvCxnSpPr>
              <a:cxnSpLocks/>
              <a:stCxn id="10" idx="0"/>
              <a:endCxn id="5" idx="2"/>
            </p:cNvCxnSpPr>
            <p:nvPr/>
          </p:nvCxnSpPr>
          <p:spPr>
            <a:xfrm flipV="1">
              <a:off x="3107762" y="2928819"/>
              <a:ext cx="1464239" cy="1355853"/>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5A156E47-A9F6-69EE-3B0E-2E9A1D22F6AE}"/>
                </a:ext>
              </a:extLst>
            </p:cNvPr>
            <p:cNvCxnSpPr>
              <a:cxnSpLocks/>
              <a:stCxn id="11" idx="0"/>
              <a:endCxn id="5" idx="2"/>
            </p:cNvCxnSpPr>
            <p:nvPr/>
          </p:nvCxnSpPr>
          <p:spPr>
            <a:xfrm flipH="1" flipV="1">
              <a:off x="4572001" y="2928819"/>
              <a:ext cx="1702441" cy="1355853"/>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90234ABF-80F9-9CF1-BDA2-C2B1A82411CC}"/>
                </a:ext>
              </a:extLst>
            </p:cNvPr>
            <p:cNvSpPr txBox="1"/>
            <p:nvPr/>
          </p:nvSpPr>
          <p:spPr>
            <a:xfrm>
              <a:off x="5209369" y="3268592"/>
              <a:ext cx="1735898" cy="553998"/>
            </a:xfrm>
            <a:prstGeom prst="rect">
              <a:avLst/>
            </a:prstGeom>
            <a:noFill/>
          </p:spPr>
          <p:txBody>
            <a:bodyPr wrap="square">
              <a:spAutoFit/>
            </a:bodyPr>
            <a:lstStyle/>
            <a:p>
              <a:pPr algn="ctr"/>
              <a:r>
                <a:rPr lang="en-US" sz="3000" i="1" dirty="0">
                  <a:solidFill>
                    <a:schemeClr val="tx2">
                      <a:lumMod val="60000"/>
                      <a:lumOff val="40000"/>
                    </a:schemeClr>
                  </a:solidFill>
                  <a:latin typeface="Calibri" panose="020F0502020204030204" pitchFamily="34" charset="0"/>
                  <a:ea typeface="等线" panose="02010600030101010101" pitchFamily="2" charset="-122"/>
                  <a:cs typeface="Times New Roman" panose="02020603050405020304" pitchFamily="18" charset="0"/>
                </a:rPr>
                <a:t>Logic</a:t>
              </a:r>
              <a:endParaRPr lang="en-US" sz="3000" i="1" dirty="0">
                <a:solidFill>
                  <a:schemeClr val="tx2">
                    <a:lumMod val="60000"/>
                    <a:lumOff val="40000"/>
                  </a:schemeClr>
                </a:solidFill>
              </a:endParaRPr>
            </a:p>
          </p:txBody>
        </p:sp>
      </p:grpSp>
    </p:spTree>
    <p:extLst>
      <p:ext uri="{BB962C8B-B14F-4D97-AF65-F5344CB8AC3E}">
        <p14:creationId xmlns:p14="http://schemas.microsoft.com/office/powerpoint/2010/main" val="34941028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64</a:t>
            </a:fld>
            <a:endParaRPr lang="en" sz="1600" dirty="0">
              <a:solidFill>
                <a:srgbClr val="888888"/>
              </a:solidFill>
              <a:latin typeface="Arial"/>
              <a:ea typeface="Arial"/>
              <a:cs typeface="Arial"/>
              <a:sym typeface="Arial"/>
            </a:endParaRPr>
          </a:p>
        </p:txBody>
      </p:sp>
      <p:sp>
        <p:nvSpPr>
          <p:cNvPr id="4" name="Google Shape;136;p26">
            <a:extLst>
              <a:ext uri="{FF2B5EF4-FFF2-40B4-BE49-F238E27FC236}">
                <a16:creationId xmlns:a16="http://schemas.microsoft.com/office/drawing/2014/main" id="{01F40647-7D9E-1242-C1F3-99C7A84CAC1A}"/>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Why online education?</a:t>
            </a:r>
            <a:endParaRPr lang="en-US" dirty="0"/>
          </a:p>
        </p:txBody>
      </p:sp>
      <p:pic>
        <p:nvPicPr>
          <p:cNvPr id="5" name="Picture 4">
            <a:extLst>
              <a:ext uri="{FF2B5EF4-FFF2-40B4-BE49-F238E27FC236}">
                <a16:creationId xmlns:a16="http://schemas.microsoft.com/office/drawing/2014/main" id="{A5DF58B1-985A-017C-6912-D517261E3FAB}"/>
              </a:ext>
            </a:extLst>
          </p:cNvPr>
          <p:cNvPicPr>
            <a:picLocks noChangeAspect="1"/>
          </p:cNvPicPr>
          <p:nvPr/>
        </p:nvPicPr>
        <p:blipFill>
          <a:blip r:embed="rId3"/>
          <a:stretch>
            <a:fillRect/>
          </a:stretch>
        </p:blipFill>
        <p:spPr>
          <a:xfrm>
            <a:off x="366169" y="1287780"/>
            <a:ext cx="8411661" cy="734508"/>
          </a:xfrm>
          <a:prstGeom prst="rect">
            <a:avLst/>
          </a:prstGeom>
        </p:spPr>
      </p:pic>
    </p:spTree>
    <p:extLst>
      <p:ext uri="{BB962C8B-B14F-4D97-AF65-F5344CB8AC3E}">
        <p14:creationId xmlns:p14="http://schemas.microsoft.com/office/powerpoint/2010/main" val="13255952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65</a:t>
            </a:fld>
            <a:endParaRPr lang="en" sz="1600" dirty="0">
              <a:solidFill>
                <a:srgbClr val="888888"/>
              </a:solidFill>
              <a:latin typeface="Arial"/>
              <a:ea typeface="Arial"/>
              <a:cs typeface="Arial"/>
              <a:sym typeface="Arial"/>
            </a:endParaRPr>
          </a:p>
        </p:txBody>
      </p:sp>
      <p:sp>
        <p:nvSpPr>
          <p:cNvPr id="4" name="Google Shape;136;p26">
            <a:extLst>
              <a:ext uri="{FF2B5EF4-FFF2-40B4-BE49-F238E27FC236}">
                <a16:creationId xmlns:a16="http://schemas.microsoft.com/office/drawing/2014/main" id="{01F40647-7D9E-1242-C1F3-99C7A84CAC1A}"/>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Why online education?</a:t>
            </a:r>
          </a:p>
          <a:p>
            <a:pPr marL="0" indent="0">
              <a:spcBef>
                <a:spcPts val="0"/>
              </a:spcBef>
              <a:buSzPts val="3200"/>
              <a:buNone/>
            </a:pPr>
            <a:br>
              <a:rPr lang="en-US" sz="5400" dirty="0"/>
            </a:br>
            <a:endParaRPr lang="en-US" sz="1000" dirty="0"/>
          </a:p>
          <a:p>
            <a:pPr marL="342900">
              <a:spcBef>
                <a:spcPts val="0"/>
              </a:spcBef>
              <a:spcAft>
                <a:spcPts val="600"/>
              </a:spcAft>
              <a:buSzPts val="3200"/>
            </a:pPr>
            <a:r>
              <a:rPr lang="en-US" dirty="0"/>
              <a:t>A supplement (a cheaper alternative)</a:t>
            </a:r>
          </a:p>
          <a:p>
            <a:pPr marL="342900">
              <a:spcBef>
                <a:spcPts val="0"/>
              </a:spcBef>
              <a:spcAft>
                <a:spcPts val="600"/>
              </a:spcAft>
              <a:buSzPts val="3200"/>
            </a:pPr>
            <a:r>
              <a:rPr lang="en-US" dirty="0"/>
              <a:t>A practical remedy for undeveloped areas</a:t>
            </a:r>
          </a:p>
          <a:p>
            <a:pPr marL="342900">
              <a:spcBef>
                <a:spcPts val="0"/>
              </a:spcBef>
              <a:buSzPts val="3200"/>
            </a:pPr>
            <a:endParaRPr lang="en-US" dirty="0"/>
          </a:p>
        </p:txBody>
      </p:sp>
      <p:pic>
        <p:nvPicPr>
          <p:cNvPr id="5" name="Picture 4">
            <a:extLst>
              <a:ext uri="{FF2B5EF4-FFF2-40B4-BE49-F238E27FC236}">
                <a16:creationId xmlns:a16="http://schemas.microsoft.com/office/drawing/2014/main" id="{A5DF58B1-985A-017C-6912-D517261E3FAB}"/>
              </a:ext>
            </a:extLst>
          </p:cNvPr>
          <p:cNvPicPr>
            <a:picLocks noChangeAspect="1"/>
          </p:cNvPicPr>
          <p:nvPr/>
        </p:nvPicPr>
        <p:blipFill>
          <a:blip r:embed="rId3"/>
          <a:stretch>
            <a:fillRect/>
          </a:stretch>
        </p:blipFill>
        <p:spPr>
          <a:xfrm>
            <a:off x="366169" y="1287780"/>
            <a:ext cx="8411661" cy="734508"/>
          </a:xfrm>
          <a:prstGeom prst="rect">
            <a:avLst/>
          </a:prstGeom>
        </p:spPr>
      </p:pic>
    </p:spTree>
    <p:extLst>
      <p:ext uri="{BB962C8B-B14F-4D97-AF65-F5344CB8AC3E}">
        <p14:creationId xmlns:p14="http://schemas.microsoft.com/office/powerpoint/2010/main" val="15149260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66</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Pedagogical philosophy: </a:t>
            </a:r>
            <a:br>
              <a:rPr lang="en-US" sz="3600" dirty="0"/>
            </a:br>
            <a:r>
              <a:rPr lang="en-US" sz="3600" dirty="0"/>
              <a:t>Emerging challenges</a:t>
            </a:r>
            <a:br>
              <a:rPr lang="en-US" sz="5400" dirty="0"/>
            </a:br>
            <a:endParaRPr lang="en-US" sz="2800" dirty="0"/>
          </a:p>
          <a:p>
            <a:pPr marL="342900">
              <a:spcBef>
                <a:spcPts val="0"/>
              </a:spcBef>
              <a:buSzPts val="3200"/>
            </a:pPr>
            <a:endParaRPr lang="en-US" dirty="0"/>
          </a:p>
        </p:txBody>
      </p:sp>
    </p:spTree>
    <p:extLst>
      <p:ext uri="{BB962C8B-B14F-4D97-AF65-F5344CB8AC3E}">
        <p14:creationId xmlns:p14="http://schemas.microsoft.com/office/powerpoint/2010/main" val="17712607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67</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Pedagogical philosophy: </a:t>
            </a:r>
            <a:br>
              <a:rPr lang="en-US" sz="3600" dirty="0"/>
            </a:br>
            <a:r>
              <a:rPr lang="en-US" sz="3600" dirty="0"/>
              <a:t>Emerging challenges</a:t>
            </a:r>
            <a:br>
              <a:rPr lang="en-US" sz="5400" dirty="0"/>
            </a:br>
            <a:endParaRPr lang="en-US" sz="2800" dirty="0"/>
          </a:p>
          <a:p>
            <a:pPr marL="342900">
              <a:spcBef>
                <a:spcPts val="0"/>
              </a:spcBef>
              <a:spcAft>
                <a:spcPts val="600"/>
              </a:spcAft>
              <a:buSzPts val="3200"/>
            </a:pPr>
            <a:r>
              <a:rPr lang="en-US" dirty="0"/>
              <a:t>Who are we (as online educators) competing with?</a:t>
            </a:r>
          </a:p>
          <a:p>
            <a:pPr marL="342900">
              <a:spcBef>
                <a:spcPts val="0"/>
              </a:spcBef>
              <a:buSzPts val="3200"/>
            </a:pPr>
            <a:endParaRPr lang="en-US" dirty="0"/>
          </a:p>
        </p:txBody>
      </p:sp>
    </p:spTree>
    <p:extLst>
      <p:ext uri="{BB962C8B-B14F-4D97-AF65-F5344CB8AC3E}">
        <p14:creationId xmlns:p14="http://schemas.microsoft.com/office/powerpoint/2010/main" val="14157119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68</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Pedagogical philosophy: </a:t>
            </a:r>
            <a:br>
              <a:rPr lang="en-US" sz="3600" dirty="0"/>
            </a:br>
            <a:r>
              <a:rPr lang="en-US" sz="3600" dirty="0"/>
              <a:t>Emerging challenges</a:t>
            </a:r>
            <a:br>
              <a:rPr lang="en-US" sz="5400" dirty="0"/>
            </a:br>
            <a:endParaRPr lang="en-US" sz="2800" dirty="0"/>
          </a:p>
          <a:p>
            <a:pPr marL="342900">
              <a:spcBef>
                <a:spcPts val="0"/>
              </a:spcBef>
              <a:spcAft>
                <a:spcPts val="600"/>
              </a:spcAft>
              <a:buSzPts val="3200"/>
            </a:pPr>
            <a:r>
              <a:rPr lang="en-US" dirty="0"/>
              <a:t>Who are we (as online educators) competing with?</a:t>
            </a:r>
          </a:p>
          <a:p>
            <a:pPr marL="800100" lvl="1">
              <a:spcBef>
                <a:spcPts val="0"/>
              </a:spcBef>
              <a:spcAft>
                <a:spcPts val="600"/>
              </a:spcAft>
              <a:buSzPts val="3200"/>
            </a:pPr>
            <a:r>
              <a:rPr lang="en-US" dirty="0"/>
              <a:t>Online entertainment</a:t>
            </a:r>
          </a:p>
          <a:p>
            <a:pPr marL="342900">
              <a:spcBef>
                <a:spcPts val="0"/>
              </a:spcBef>
              <a:spcAft>
                <a:spcPts val="600"/>
              </a:spcAft>
              <a:buSzPts val="3200"/>
            </a:pPr>
            <a:endParaRPr lang="en-US" dirty="0"/>
          </a:p>
          <a:p>
            <a:pPr marL="342900">
              <a:spcBef>
                <a:spcPts val="0"/>
              </a:spcBef>
              <a:buSzPts val="3200"/>
            </a:pPr>
            <a:endParaRPr lang="en-US" dirty="0"/>
          </a:p>
        </p:txBody>
      </p:sp>
      <p:sp>
        <p:nvSpPr>
          <p:cNvPr id="5" name="TextBox 4">
            <a:extLst>
              <a:ext uri="{FF2B5EF4-FFF2-40B4-BE49-F238E27FC236}">
                <a16:creationId xmlns:a16="http://schemas.microsoft.com/office/drawing/2014/main" id="{1FD458B8-CAF6-E1D5-D925-8C1A7796B6D1}"/>
              </a:ext>
            </a:extLst>
          </p:cNvPr>
          <p:cNvSpPr txBox="1"/>
          <p:nvPr/>
        </p:nvSpPr>
        <p:spPr>
          <a:xfrm>
            <a:off x="4968604" y="2739788"/>
            <a:ext cx="3790398" cy="954107"/>
          </a:xfrm>
          <a:prstGeom prst="rect">
            <a:avLst/>
          </a:prstGeom>
          <a:noFill/>
        </p:spPr>
        <p:txBody>
          <a:bodyPr wrap="square">
            <a:spAutoFit/>
          </a:bodyPr>
          <a:lstStyle/>
          <a:p>
            <a:pPr algn="ctr"/>
            <a:r>
              <a:rPr lang="en-US" sz="2800" dirty="0">
                <a:highlight>
                  <a:srgbClr val="FFFF00"/>
                </a:highlight>
              </a:rPr>
              <a:t>Deliberately designed by experts to be addictive</a:t>
            </a:r>
          </a:p>
        </p:txBody>
      </p:sp>
    </p:spTree>
    <p:extLst>
      <p:ext uri="{BB962C8B-B14F-4D97-AF65-F5344CB8AC3E}">
        <p14:creationId xmlns:p14="http://schemas.microsoft.com/office/powerpoint/2010/main" val="10838257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69</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Pedagogical philosophy: </a:t>
            </a:r>
            <a:br>
              <a:rPr lang="en-US" sz="3600" dirty="0"/>
            </a:br>
            <a:r>
              <a:rPr lang="en-US" sz="3600" dirty="0"/>
              <a:t>Emerging challenges</a:t>
            </a:r>
            <a:br>
              <a:rPr lang="en-US" sz="5400" dirty="0"/>
            </a:br>
            <a:endParaRPr lang="en-US" sz="2800" dirty="0"/>
          </a:p>
          <a:p>
            <a:pPr marL="342900">
              <a:spcBef>
                <a:spcPts val="0"/>
              </a:spcBef>
              <a:spcAft>
                <a:spcPts val="600"/>
              </a:spcAft>
              <a:buSzPts val="3200"/>
            </a:pPr>
            <a:r>
              <a:rPr lang="en-US" dirty="0"/>
              <a:t>Who are we (as online educators) competing with?</a:t>
            </a:r>
          </a:p>
          <a:p>
            <a:pPr marL="800100" lvl="1">
              <a:spcBef>
                <a:spcPts val="0"/>
              </a:spcBef>
              <a:spcAft>
                <a:spcPts val="600"/>
              </a:spcAft>
              <a:buSzPts val="3200"/>
            </a:pPr>
            <a:r>
              <a:rPr lang="en-US" dirty="0"/>
              <a:t>Online entertainment</a:t>
            </a:r>
          </a:p>
          <a:p>
            <a:pPr marL="342900">
              <a:spcBef>
                <a:spcPts val="0"/>
              </a:spcBef>
              <a:spcAft>
                <a:spcPts val="600"/>
              </a:spcAft>
              <a:buSzPts val="3200"/>
            </a:pPr>
            <a:r>
              <a:rPr lang="en-US" dirty="0"/>
              <a:t>What are we competing for?</a:t>
            </a:r>
          </a:p>
          <a:p>
            <a:pPr marL="800100" lvl="1">
              <a:spcBef>
                <a:spcPts val="0"/>
              </a:spcBef>
              <a:spcAft>
                <a:spcPts val="600"/>
              </a:spcAft>
              <a:buSzPts val="3200"/>
            </a:pPr>
            <a:r>
              <a:rPr lang="en-US" dirty="0"/>
              <a:t>Next generation’s attention</a:t>
            </a:r>
          </a:p>
          <a:p>
            <a:pPr marL="342900">
              <a:spcBef>
                <a:spcPts val="0"/>
              </a:spcBef>
              <a:buSzPts val="3200"/>
            </a:pPr>
            <a:endParaRPr lang="en-US" dirty="0"/>
          </a:p>
        </p:txBody>
      </p:sp>
      <p:sp>
        <p:nvSpPr>
          <p:cNvPr id="4" name="TextBox 3">
            <a:extLst>
              <a:ext uri="{FF2B5EF4-FFF2-40B4-BE49-F238E27FC236}">
                <a16:creationId xmlns:a16="http://schemas.microsoft.com/office/drawing/2014/main" id="{A0D886B6-945E-3826-5E80-6915009EE667}"/>
              </a:ext>
            </a:extLst>
          </p:cNvPr>
          <p:cNvSpPr txBox="1"/>
          <p:nvPr/>
        </p:nvSpPr>
        <p:spPr>
          <a:xfrm>
            <a:off x="4968604" y="2739788"/>
            <a:ext cx="3790398" cy="954107"/>
          </a:xfrm>
          <a:prstGeom prst="rect">
            <a:avLst/>
          </a:prstGeom>
          <a:noFill/>
        </p:spPr>
        <p:txBody>
          <a:bodyPr wrap="square">
            <a:spAutoFit/>
          </a:bodyPr>
          <a:lstStyle/>
          <a:p>
            <a:pPr algn="ctr"/>
            <a:r>
              <a:rPr lang="en-US" sz="2800" dirty="0">
                <a:highlight>
                  <a:srgbClr val="FFFF00"/>
                </a:highlight>
              </a:rPr>
              <a:t>Deliberately designed by experts to be addictive</a:t>
            </a:r>
          </a:p>
        </p:txBody>
      </p:sp>
      <p:sp>
        <p:nvSpPr>
          <p:cNvPr id="5" name="TextBox 4">
            <a:extLst>
              <a:ext uri="{FF2B5EF4-FFF2-40B4-BE49-F238E27FC236}">
                <a16:creationId xmlns:a16="http://schemas.microsoft.com/office/drawing/2014/main" id="{9DA4B319-4097-937B-DD07-33AEC50F55B8}"/>
              </a:ext>
            </a:extLst>
          </p:cNvPr>
          <p:cNvSpPr txBox="1"/>
          <p:nvPr/>
        </p:nvSpPr>
        <p:spPr>
          <a:xfrm>
            <a:off x="5353602" y="4191598"/>
            <a:ext cx="3790398" cy="954107"/>
          </a:xfrm>
          <a:prstGeom prst="rect">
            <a:avLst/>
          </a:prstGeom>
          <a:noFill/>
        </p:spPr>
        <p:txBody>
          <a:bodyPr wrap="square">
            <a:spAutoFit/>
          </a:bodyPr>
          <a:lstStyle/>
          <a:p>
            <a:pPr algn="ctr"/>
            <a:r>
              <a:rPr lang="en-US" sz="2800" dirty="0">
                <a:highlight>
                  <a:srgbClr val="FFFF00"/>
                </a:highlight>
              </a:rPr>
              <a:t>A limited resource for keeping ideas</a:t>
            </a:r>
          </a:p>
        </p:txBody>
      </p:sp>
    </p:spTree>
    <p:extLst>
      <p:ext uri="{BB962C8B-B14F-4D97-AF65-F5344CB8AC3E}">
        <p14:creationId xmlns:p14="http://schemas.microsoft.com/office/powerpoint/2010/main" val="33968889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7</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5887DE56-1A6A-3002-CE9E-3686030B1F27}"/>
              </a:ext>
            </a:extLst>
          </p:cNvPr>
          <p:cNvSpPr txBox="1">
            <a:spLocks/>
          </p:cNvSpPr>
          <p:nvPr/>
        </p:nvSpPr>
        <p:spPr>
          <a:xfrm>
            <a:off x="743100" y="542550"/>
            <a:ext cx="7657800" cy="38967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342900">
              <a:spcBef>
                <a:spcPts val="0"/>
              </a:spcBef>
              <a:buSzPts val="3200"/>
            </a:pPr>
            <a:r>
              <a:rPr lang="en-US" dirty="0"/>
              <a:t>Shaping the Future of Higher Education? </a:t>
            </a:r>
            <a:r>
              <a:rPr lang="en-US" sz="2800" dirty="0"/>
              <a:t>Becoming a Land-grant University for Our Times</a:t>
            </a:r>
          </a:p>
          <a:p>
            <a:pPr marL="342900">
              <a:spcBef>
                <a:spcPts val="0"/>
              </a:spcBef>
              <a:buSzPts val="3200"/>
            </a:pPr>
            <a:r>
              <a:rPr lang="en-US" sz="3200" dirty="0">
                <a:effectLst/>
                <a:latin typeface="Calibri" panose="020F0502020204030204" pitchFamily="34" charset="0"/>
                <a:ea typeface="等线" panose="02010600030101010101" pitchFamily="2" charset="-122"/>
                <a:cs typeface="Times New Roman" panose="02020603050405020304" pitchFamily="18" charset="0"/>
              </a:rPr>
              <a:t>Shaping the Future of Education as a Pioneering Institute</a:t>
            </a:r>
            <a:endParaRPr lang="en-US" dirty="0"/>
          </a:p>
        </p:txBody>
      </p:sp>
      <p:sp>
        <p:nvSpPr>
          <p:cNvPr id="5" name="TextBox 4">
            <a:extLst>
              <a:ext uri="{FF2B5EF4-FFF2-40B4-BE49-F238E27FC236}">
                <a16:creationId xmlns:a16="http://schemas.microsoft.com/office/drawing/2014/main" id="{7D27695F-6C3C-2E50-1ABC-AFFBBA5A1113}"/>
              </a:ext>
            </a:extLst>
          </p:cNvPr>
          <p:cNvSpPr txBox="1"/>
          <p:nvPr/>
        </p:nvSpPr>
        <p:spPr>
          <a:xfrm>
            <a:off x="4686300" y="2575877"/>
            <a:ext cx="6957060" cy="2862322"/>
          </a:xfrm>
          <a:prstGeom prst="rect">
            <a:avLst/>
          </a:prstGeom>
          <a:noFill/>
        </p:spPr>
        <p:txBody>
          <a:bodyPr wrap="square">
            <a:spAutoFit/>
          </a:bodyPr>
          <a:lstStyle/>
          <a:p>
            <a:pPr algn="just"/>
            <a:r>
              <a:rPr lang="en-US" sz="3200" dirty="0">
                <a:latin typeface="+mj-lt"/>
                <a:cs typeface="Times New Roman" panose="02020603050405020304" pitchFamily="18" charset="0"/>
              </a:rPr>
              <a:t>	Encouraging 😃</a:t>
            </a:r>
          </a:p>
          <a:p>
            <a:pPr marL="945364" lvl="1" indent="-488164" algn="just">
              <a:buFont typeface="Courier New" panose="02070309020205020404" pitchFamily="49" charset="0"/>
              <a:buChar char="o"/>
            </a:pPr>
            <a:r>
              <a:rPr lang="en-US" sz="2800" dirty="0">
                <a:latin typeface="+mj-lt"/>
                <a:cs typeface="Times New Roman" panose="02020603050405020304" pitchFamily="18" charset="0"/>
              </a:rPr>
              <a:t>Title</a:t>
            </a:r>
          </a:p>
          <a:p>
            <a:pPr marL="945364" lvl="1" indent="-488164" algn="just">
              <a:buFont typeface="Courier New" panose="02070309020205020404" pitchFamily="49" charset="0"/>
              <a:buChar char="o"/>
            </a:pPr>
            <a:endParaRPr lang="en-US" sz="2800" dirty="0">
              <a:latin typeface="+mj-lt"/>
              <a:cs typeface="Times New Roman" panose="02020603050405020304" pitchFamily="18" charset="0"/>
            </a:endParaRPr>
          </a:p>
          <a:p>
            <a:pPr algn="just"/>
            <a:r>
              <a:rPr lang="en-US" sz="3200" dirty="0">
                <a:latin typeface="+mj-lt"/>
                <a:cs typeface="Times New Roman" panose="02020603050405020304" pitchFamily="18" charset="0"/>
              </a:rPr>
              <a:t>	Discouraging 😰</a:t>
            </a:r>
          </a:p>
          <a:p>
            <a:pPr marL="945364" lvl="1" indent="-488164" algn="just">
              <a:buFont typeface="Courier New" panose="02070309020205020404" pitchFamily="49" charset="0"/>
              <a:buChar char="o"/>
            </a:pPr>
            <a:r>
              <a:rPr lang="en-US" sz="2800" dirty="0">
                <a:solidFill>
                  <a:srgbClr val="FF0000"/>
                </a:solidFill>
                <a:latin typeface="+mj-lt"/>
                <a:cs typeface="Times New Roman" panose="02020603050405020304" pitchFamily="18" charset="0"/>
              </a:rPr>
              <a:t>Experience</a:t>
            </a:r>
          </a:p>
          <a:p>
            <a:pPr marL="945364" lvl="1" indent="-488164" algn="just">
              <a:buFont typeface="Courier New" panose="02070309020205020404" pitchFamily="49" charset="0"/>
              <a:buChar char="o"/>
            </a:pPr>
            <a:endParaRPr lang="en-US" sz="3200" dirty="0">
              <a:latin typeface="+mj-lt"/>
              <a:cs typeface="Times New Roman" panose="02020603050405020304" pitchFamily="18" charset="0"/>
            </a:endParaRPr>
          </a:p>
        </p:txBody>
      </p:sp>
      <p:pic>
        <p:nvPicPr>
          <p:cNvPr id="4" name="Picture 2" descr="Snyder Lecture, Friday, April 21, 2023 at 1:30 PM">
            <a:extLst>
              <a:ext uri="{FF2B5EF4-FFF2-40B4-BE49-F238E27FC236}">
                <a16:creationId xmlns:a16="http://schemas.microsoft.com/office/drawing/2014/main" id="{249B2F83-CD76-072D-FD92-4546E66958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45750"/>
          <a:stretch/>
        </p:blipFill>
        <p:spPr bwMode="auto">
          <a:xfrm>
            <a:off x="0" y="2575877"/>
            <a:ext cx="4960620" cy="40227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5CD35D6-2BD8-8360-44AF-785E7DED6BD8}"/>
              </a:ext>
            </a:extLst>
          </p:cNvPr>
          <p:cNvSpPr txBox="1"/>
          <p:nvPr/>
        </p:nvSpPr>
        <p:spPr>
          <a:xfrm rot="20294180">
            <a:off x="2964180" y="5018401"/>
            <a:ext cx="1874520" cy="646331"/>
          </a:xfrm>
          <a:prstGeom prst="rect">
            <a:avLst/>
          </a:prstGeom>
          <a:noFill/>
          <a:ln>
            <a:solidFill>
              <a:schemeClr val="bg1"/>
            </a:solidFill>
          </a:ln>
        </p:spPr>
        <p:txBody>
          <a:bodyPr wrap="square">
            <a:spAutoFit/>
          </a:bodyPr>
          <a:lstStyle/>
          <a:p>
            <a:pPr algn="ctr"/>
            <a:r>
              <a:rPr lang="en-US" dirty="0">
                <a:solidFill>
                  <a:schemeClr val="bg1"/>
                </a:solidFill>
                <a:latin typeface="Calibri" panose="020F0502020204030204" pitchFamily="34" charset="0"/>
                <a:ea typeface="等线" panose="02010600030101010101" pitchFamily="2" charset="-122"/>
                <a:cs typeface="Times New Roman" panose="02020603050405020304" pitchFamily="18" charset="0"/>
              </a:rPr>
              <a:t>F</a:t>
            </a:r>
            <a:r>
              <a:rPr lang="en-US" sz="1800" dirty="0">
                <a:solidFill>
                  <a:schemeClr val="bg1"/>
                </a:solidFill>
                <a:effectLst/>
                <a:latin typeface="Calibri" panose="020F0502020204030204" pitchFamily="34" charset="0"/>
                <a:ea typeface="等线" panose="02010600030101010101" pitchFamily="2" charset="-122"/>
                <a:cs typeface="Times New Roman" panose="02020603050405020304" pitchFamily="18" charset="0"/>
              </a:rPr>
              <a:t>ormer Purdue University Provost</a:t>
            </a:r>
            <a:endParaRPr lang="en-US" dirty="0">
              <a:solidFill>
                <a:schemeClr val="bg1"/>
              </a:solidFill>
            </a:endParaRPr>
          </a:p>
        </p:txBody>
      </p:sp>
    </p:spTree>
    <p:extLst>
      <p:ext uri="{BB962C8B-B14F-4D97-AF65-F5344CB8AC3E}">
        <p14:creationId xmlns:p14="http://schemas.microsoft.com/office/powerpoint/2010/main" val="35425531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70</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Pedagogical philosophy: </a:t>
            </a:r>
            <a:br>
              <a:rPr lang="en-US" sz="3600" dirty="0"/>
            </a:br>
            <a:r>
              <a:rPr lang="en-US" sz="3600" dirty="0"/>
              <a:t>Emerging challenges</a:t>
            </a:r>
            <a:br>
              <a:rPr lang="en-US" sz="5400" dirty="0"/>
            </a:br>
            <a:endParaRPr lang="en-US" sz="2800" dirty="0"/>
          </a:p>
          <a:p>
            <a:pPr marL="342900">
              <a:spcBef>
                <a:spcPts val="0"/>
              </a:spcBef>
              <a:spcAft>
                <a:spcPts val="600"/>
              </a:spcAft>
              <a:buSzPts val="3200"/>
            </a:pPr>
            <a:r>
              <a:rPr lang="en-US" dirty="0"/>
              <a:t>Who are we (as online educators) competing with?</a:t>
            </a:r>
          </a:p>
          <a:p>
            <a:pPr marL="800100" lvl="1">
              <a:spcBef>
                <a:spcPts val="0"/>
              </a:spcBef>
              <a:spcAft>
                <a:spcPts val="600"/>
              </a:spcAft>
              <a:buSzPts val="3200"/>
            </a:pPr>
            <a:r>
              <a:rPr lang="en-US" dirty="0"/>
              <a:t>Online entertainment</a:t>
            </a:r>
          </a:p>
          <a:p>
            <a:pPr marL="342900">
              <a:spcBef>
                <a:spcPts val="0"/>
              </a:spcBef>
              <a:spcAft>
                <a:spcPts val="600"/>
              </a:spcAft>
              <a:buSzPts val="3200"/>
            </a:pPr>
            <a:r>
              <a:rPr lang="en-US" dirty="0"/>
              <a:t>What are we competing for?</a:t>
            </a:r>
          </a:p>
          <a:p>
            <a:pPr marL="800100" lvl="1">
              <a:spcBef>
                <a:spcPts val="0"/>
              </a:spcBef>
              <a:spcAft>
                <a:spcPts val="600"/>
              </a:spcAft>
              <a:buSzPts val="3200"/>
            </a:pPr>
            <a:r>
              <a:rPr lang="en-US" dirty="0"/>
              <a:t>Next generation’s attention</a:t>
            </a:r>
          </a:p>
          <a:p>
            <a:pPr marL="342900">
              <a:spcBef>
                <a:spcPts val="0"/>
              </a:spcBef>
              <a:buSzPts val="3200"/>
            </a:pPr>
            <a:endParaRPr lang="en-US" dirty="0"/>
          </a:p>
        </p:txBody>
      </p:sp>
      <p:sp>
        <p:nvSpPr>
          <p:cNvPr id="4" name="TextBox 3">
            <a:extLst>
              <a:ext uri="{FF2B5EF4-FFF2-40B4-BE49-F238E27FC236}">
                <a16:creationId xmlns:a16="http://schemas.microsoft.com/office/drawing/2014/main" id="{A0D886B6-945E-3826-5E80-6915009EE667}"/>
              </a:ext>
            </a:extLst>
          </p:cNvPr>
          <p:cNvSpPr txBox="1"/>
          <p:nvPr/>
        </p:nvSpPr>
        <p:spPr>
          <a:xfrm>
            <a:off x="4968604" y="2739788"/>
            <a:ext cx="3790398" cy="954107"/>
          </a:xfrm>
          <a:prstGeom prst="rect">
            <a:avLst/>
          </a:prstGeom>
          <a:noFill/>
        </p:spPr>
        <p:txBody>
          <a:bodyPr wrap="square">
            <a:spAutoFit/>
          </a:bodyPr>
          <a:lstStyle/>
          <a:p>
            <a:pPr algn="ctr"/>
            <a:r>
              <a:rPr lang="en-US" sz="2800" dirty="0">
                <a:highlight>
                  <a:srgbClr val="FFFF00"/>
                </a:highlight>
              </a:rPr>
              <a:t>Deliberately designed by experts to be addictive</a:t>
            </a:r>
          </a:p>
        </p:txBody>
      </p:sp>
      <p:sp>
        <p:nvSpPr>
          <p:cNvPr id="5" name="TextBox 4">
            <a:extLst>
              <a:ext uri="{FF2B5EF4-FFF2-40B4-BE49-F238E27FC236}">
                <a16:creationId xmlns:a16="http://schemas.microsoft.com/office/drawing/2014/main" id="{9DA4B319-4097-937B-DD07-33AEC50F55B8}"/>
              </a:ext>
            </a:extLst>
          </p:cNvPr>
          <p:cNvSpPr txBox="1"/>
          <p:nvPr/>
        </p:nvSpPr>
        <p:spPr>
          <a:xfrm>
            <a:off x="5353602" y="4191598"/>
            <a:ext cx="3790398" cy="954107"/>
          </a:xfrm>
          <a:prstGeom prst="rect">
            <a:avLst/>
          </a:prstGeom>
          <a:noFill/>
        </p:spPr>
        <p:txBody>
          <a:bodyPr wrap="square">
            <a:spAutoFit/>
          </a:bodyPr>
          <a:lstStyle/>
          <a:p>
            <a:pPr algn="ctr"/>
            <a:r>
              <a:rPr lang="en-US" sz="2800" dirty="0">
                <a:highlight>
                  <a:srgbClr val="FFFF00"/>
                </a:highlight>
              </a:rPr>
              <a:t>A limited resource for keeping ideas</a:t>
            </a:r>
          </a:p>
        </p:txBody>
      </p:sp>
      <p:sp>
        <p:nvSpPr>
          <p:cNvPr id="6" name="TextBox 5">
            <a:extLst>
              <a:ext uri="{FF2B5EF4-FFF2-40B4-BE49-F238E27FC236}">
                <a16:creationId xmlns:a16="http://schemas.microsoft.com/office/drawing/2014/main" id="{F8950441-EBB7-666E-9827-938BF35E21F9}"/>
              </a:ext>
            </a:extLst>
          </p:cNvPr>
          <p:cNvSpPr txBox="1"/>
          <p:nvPr/>
        </p:nvSpPr>
        <p:spPr>
          <a:xfrm>
            <a:off x="2676801" y="5353474"/>
            <a:ext cx="3790398" cy="523220"/>
          </a:xfrm>
          <a:prstGeom prst="rect">
            <a:avLst/>
          </a:prstGeom>
          <a:noFill/>
          <a:ln w="19050">
            <a:solidFill>
              <a:schemeClr val="tx1"/>
            </a:solidFill>
          </a:ln>
        </p:spPr>
        <p:txBody>
          <a:bodyPr wrap="square">
            <a:spAutoFit/>
          </a:bodyPr>
          <a:lstStyle/>
          <a:p>
            <a:pPr algn="ctr"/>
            <a:r>
              <a:rPr lang="en-US" sz="2800" dirty="0">
                <a:solidFill>
                  <a:srgbClr val="00B050"/>
                </a:solidFill>
              </a:rPr>
              <a:t>Useful</a:t>
            </a:r>
            <a:r>
              <a:rPr lang="en-US" sz="2800" dirty="0"/>
              <a:t> ideas vs </a:t>
            </a:r>
            <a:r>
              <a:rPr lang="en-US" sz="2800" dirty="0">
                <a:solidFill>
                  <a:srgbClr val="FF0000"/>
                </a:solidFill>
              </a:rPr>
              <a:t>fun</a:t>
            </a:r>
            <a:r>
              <a:rPr lang="en-US" sz="2800" dirty="0"/>
              <a:t> ideas</a:t>
            </a:r>
          </a:p>
        </p:txBody>
      </p:sp>
    </p:spTree>
    <p:extLst>
      <p:ext uri="{BB962C8B-B14F-4D97-AF65-F5344CB8AC3E}">
        <p14:creationId xmlns:p14="http://schemas.microsoft.com/office/powerpoint/2010/main" val="17556243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B15FD33-C90B-A43F-43FA-03CE1F942FE1}"/>
              </a:ext>
            </a:extLst>
          </p:cNvPr>
          <p:cNvSpPr/>
          <p:nvPr/>
        </p:nvSpPr>
        <p:spPr>
          <a:xfrm>
            <a:off x="7200900" y="5341620"/>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71</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Rethinking “best practices” </a:t>
            </a:r>
            <a:br>
              <a:rPr lang="en-US" sz="3600" dirty="0"/>
            </a:br>
            <a:r>
              <a:rPr lang="en-US" sz="3600" dirty="0"/>
              <a:t>in online education</a:t>
            </a:r>
            <a:br>
              <a:rPr lang="en-US" sz="5400" dirty="0"/>
            </a:br>
            <a:endParaRPr lang="en-US" sz="2800" dirty="0"/>
          </a:p>
          <a:p>
            <a:pPr marL="342900">
              <a:spcBef>
                <a:spcPts val="0"/>
              </a:spcBef>
              <a:spcAft>
                <a:spcPts val="600"/>
              </a:spcAft>
              <a:buSzPts val="3200"/>
            </a:pPr>
            <a:r>
              <a:rPr lang="en-US" dirty="0"/>
              <a:t>The world is changing fast</a:t>
            </a:r>
          </a:p>
          <a:p>
            <a:pPr marL="800100" lvl="1">
              <a:spcBef>
                <a:spcPts val="0"/>
              </a:spcBef>
              <a:spcAft>
                <a:spcPts val="600"/>
              </a:spcAft>
              <a:buSzPts val="3200"/>
            </a:pPr>
            <a:r>
              <a:rPr lang="en-US" dirty="0"/>
              <a:t>Common practices today are probably not best practices in the future</a:t>
            </a:r>
          </a:p>
          <a:p>
            <a:pPr marL="800100" lvl="1">
              <a:spcBef>
                <a:spcPts val="0"/>
              </a:spcBef>
              <a:spcAft>
                <a:spcPts val="600"/>
              </a:spcAft>
              <a:buSzPts val="3200"/>
            </a:pPr>
            <a:endParaRPr lang="en-US" dirty="0"/>
          </a:p>
        </p:txBody>
      </p:sp>
    </p:spTree>
    <p:extLst>
      <p:ext uri="{BB962C8B-B14F-4D97-AF65-F5344CB8AC3E}">
        <p14:creationId xmlns:p14="http://schemas.microsoft.com/office/powerpoint/2010/main" val="41355556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B15FD33-C90B-A43F-43FA-03CE1F942FE1}"/>
              </a:ext>
            </a:extLst>
          </p:cNvPr>
          <p:cNvSpPr/>
          <p:nvPr/>
        </p:nvSpPr>
        <p:spPr>
          <a:xfrm>
            <a:off x="7200900" y="5341620"/>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72</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Rethinking “best practices” </a:t>
            </a:r>
            <a:br>
              <a:rPr lang="en-US" sz="3600" dirty="0"/>
            </a:br>
            <a:r>
              <a:rPr lang="en-US" sz="3600" dirty="0"/>
              <a:t>in online education</a:t>
            </a:r>
            <a:br>
              <a:rPr lang="en-US" sz="5400" dirty="0"/>
            </a:br>
            <a:endParaRPr lang="en-US" sz="2800" dirty="0"/>
          </a:p>
          <a:p>
            <a:pPr marL="342900">
              <a:spcBef>
                <a:spcPts val="0"/>
              </a:spcBef>
              <a:spcAft>
                <a:spcPts val="600"/>
              </a:spcAft>
              <a:buSzPts val="3200"/>
            </a:pPr>
            <a:r>
              <a:rPr lang="en-US" dirty="0"/>
              <a:t>The world is changing fast</a:t>
            </a:r>
          </a:p>
          <a:p>
            <a:pPr marL="800100" lvl="1">
              <a:spcBef>
                <a:spcPts val="0"/>
              </a:spcBef>
              <a:spcAft>
                <a:spcPts val="600"/>
              </a:spcAft>
              <a:buSzPts val="3200"/>
            </a:pPr>
            <a:r>
              <a:rPr lang="en-US" dirty="0"/>
              <a:t>Common practices today are probably not best practices in the future</a:t>
            </a:r>
          </a:p>
          <a:p>
            <a:pPr marL="800100" lvl="1">
              <a:spcBef>
                <a:spcPts val="0"/>
              </a:spcBef>
              <a:spcAft>
                <a:spcPts val="600"/>
              </a:spcAft>
              <a:buSzPts val="3200"/>
            </a:pPr>
            <a:r>
              <a:rPr lang="en-US" dirty="0"/>
              <a:t>Proposal, implementation, evaluation, and promotion of “better practices”</a:t>
            </a:r>
          </a:p>
          <a:p>
            <a:pPr marL="800100" lvl="1">
              <a:spcBef>
                <a:spcPts val="0"/>
              </a:spcBef>
              <a:spcAft>
                <a:spcPts val="600"/>
              </a:spcAft>
              <a:buSzPts val="3200"/>
            </a:pPr>
            <a:endParaRPr lang="en-US" dirty="0"/>
          </a:p>
        </p:txBody>
      </p:sp>
    </p:spTree>
    <p:extLst>
      <p:ext uri="{BB962C8B-B14F-4D97-AF65-F5344CB8AC3E}">
        <p14:creationId xmlns:p14="http://schemas.microsoft.com/office/powerpoint/2010/main" val="35682371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B15FD33-C90B-A43F-43FA-03CE1F942FE1}"/>
              </a:ext>
            </a:extLst>
          </p:cNvPr>
          <p:cNvSpPr/>
          <p:nvPr/>
        </p:nvSpPr>
        <p:spPr>
          <a:xfrm>
            <a:off x="7200900" y="5341620"/>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73</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Rethinking “best practices” </a:t>
            </a:r>
            <a:br>
              <a:rPr lang="en-US" sz="3600" dirty="0"/>
            </a:br>
            <a:r>
              <a:rPr lang="en-US" sz="3600" dirty="0"/>
              <a:t>in online education</a:t>
            </a:r>
            <a:br>
              <a:rPr lang="en-US" sz="5400" dirty="0"/>
            </a:br>
            <a:endParaRPr lang="en-US" sz="2800" dirty="0"/>
          </a:p>
          <a:p>
            <a:pPr marL="342900">
              <a:spcBef>
                <a:spcPts val="0"/>
              </a:spcBef>
              <a:spcAft>
                <a:spcPts val="600"/>
              </a:spcAft>
              <a:buSzPts val="3200"/>
            </a:pPr>
            <a:r>
              <a:rPr lang="en-US" dirty="0"/>
              <a:t>The world is changing fast</a:t>
            </a:r>
          </a:p>
          <a:p>
            <a:pPr marL="800100" lvl="1">
              <a:spcBef>
                <a:spcPts val="0"/>
              </a:spcBef>
              <a:spcAft>
                <a:spcPts val="600"/>
              </a:spcAft>
              <a:buSzPts val="3200"/>
            </a:pPr>
            <a:r>
              <a:rPr lang="en-US" dirty="0"/>
              <a:t>Common practices today are probably not best practices in the future</a:t>
            </a:r>
          </a:p>
          <a:p>
            <a:pPr marL="800100" lvl="1">
              <a:spcBef>
                <a:spcPts val="0"/>
              </a:spcBef>
              <a:spcAft>
                <a:spcPts val="600"/>
              </a:spcAft>
              <a:buSzPts val="3200"/>
            </a:pPr>
            <a:r>
              <a:rPr lang="en-US" dirty="0"/>
              <a:t>Proposal, implementation, evaluation, and promotion of “better practices”</a:t>
            </a:r>
          </a:p>
          <a:p>
            <a:pPr marL="342900">
              <a:spcBef>
                <a:spcPts val="0"/>
              </a:spcBef>
              <a:spcAft>
                <a:spcPts val="600"/>
              </a:spcAft>
              <a:buSzPts val="3200"/>
            </a:pPr>
            <a:r>
              <a:rPr lang="en-US" dirty="0"/>
              <a:t>Candidates for better practices?</a:t>
            </a:r>
          </a:p>
          <a:p>
            <a:pPr marL="800100" lvl="1">
              <a:spcBef>
                <a:spcPts val="0"/>
              </a:spcBef>
              <a:spcAft>
                <a:spcPts val="600"/>
              </a:spcAft>
              <a:buSzPts val="3200"/>
            </a:pPr>
            <a:r>
              <a:rPr lang="en-US" dirty="0"/>
              <a:t>Most successful training tool: games</a:t>
            </a:r>
          </a:p>
          <a:p>
            <a:pPr marL="800100" lvl="1">
              <a:spcBef>
                <a:spcPts val="0"/>
              </a:spcBef>
              <a:spcAft>
                <a:spcPts val="600"/>
              </a:spcAft>
              <a:buSzPts val="3200"/>
            </a:pPr>
            <a:r>
              <a:rPr lang="en-US" dirty="0"/>
              <a:t>Most useful education content: real-life skills</a:t>
            </a:r>
          </a:p>
          <a:p>
            <a:pPr marL="800100" lvl="1">
              <a:spcBef>
                <a:spcPts val="0"/>
              </a:spcBef>
              <a:spcAft>
                <a:spcPts val="600"/>
              </a:spcAft>
              <a:buSzPts val="3200"/>
            </a:pPr>
            <a:endParaRPr lang="en-US" dirty="0"/>
          </a:p>
        </p:txBody>
      </p:sp>
    </p:spTree>
    <p:extLst>
      <p:ext uri="{BB962C8B-B14F-4D97-AF65-F5344CB8AC3E}">
        <p14:creationId xmlns:p14="http://schemas.microsoft.com/office/powerpoint/2010/main" val="192039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B15FD33-C90B-A43F-43FA-03CE1F942FE1}"/>
              </a:ext>
            </a:extLst>
          </p:cNvPr>
          <p:cNvSpPr/>
          <p:nvPr/>
        </p:nvSpPr>
        <p:spPr>
          <a:xfrm>
            <a:off x="7200900" y="5341620"/>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74</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altLang="zh-CN" sz="3600" dirty="0"/>
              <a:t>Game design</a:t>
            </a:r>
            <a:br>
              <a:rPr lang="en-US" sz="5400" dirty="0"/>
            </a:br>
            <a:endParaRPr lang="en-US" sz="2800" dirty="0"/>
          </a:p>
          <a:p>
            <a:pPr marL="342900">
              <a:spcBef>
                <a:spcPts val="0"/>
              </a:spcBef>
              <a:spcAft>
                <a:spcPts val="600"/>
              </a:spcAft>
              <a:buSzPts val="3200"/>
            </a:pPr>
            <a:r>
              <a:rPr lang="en-US" dirty="0"/>
              <a:t>The “flow” state</a:t>
            </a:r>
          </a:p>
          <a:p>
            <a:pPr marL="800100" lvl="1">
              <a:spcBef>
                <a:spcPts val="0"/>
              </a:spcBef>
              <a:spcAft>
                <a:spcPts val="600"/>
              </a:spcAft>
              <a:buSzPts val="3200"/>
            </a:pPr>
            <a:endParaRPr lang="en-US" dirty="0"/>
          </a:p>
        </p:txBody>
      </p:sp>
      <p:pic>
        <p:nvPicPr>
          <p:cNvPr id="1026" name="Picture 2" descr="The flow theory applied to game design – Design better games">
            <a:extLst>
              <a:ext uri="{FF2B5EF4-FFF2-40B4-BE49-F238E27FC236}">
                <a16:creationId xmlns:a16="http://schemas.microsoft.com/office/drawing/2014/main" id="{FD501719-3E57-1060-2F6C-1AD2351673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7775" y="2204959"/>
            <a:ext cx="6648450" cy="36861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A8DADFB-B3DF-43CE-4F33-18B41B94E395}"/>
              </a:ext>
            </a:extLst>
          </p:cNvPr>
          <p:cNvSpPr txBox="1"/>
          <p:nvPr/>
        </p:nvSpPr>
        <p:spPr>
          <a:xfrm>
            <a:off x="1157834" y="5906621"/>
            <a:ext cx="5527779" cy="369332"/>
          </a:xfrm>
          <a:prstGeom prst="rect">
            <a:avLst/>
          </a:prstGeom>
          <a:noFill/>
        </p:spPr>
        <p:txBody>
          <a:bodyPr wrap="square">
            <a:spAutoFit/>
          </a:bodyPr>
          <a:lstStyle/>
          <a:p>
            <a:r>
              <a:rPr lang="en-US" dirty="0">
                <a:hlinkClick r:id="rId4"/>
              </a:rPr>
              <a:t>https://thinkgamedesign.com/flow-theory-game-design/</a:t>
            </a:r>
            <a:r>
              <a:rPr lang="en-US" dirty="0"/>
              <a:t> </a:t>
            </a:r>
          </a:p>
        </p:txBody>
      </p:sp>
    </p:spTree>
    <p:extLst>
      <p:ext uri="{BB962C8B-B14F-4D97-AF65-F5344CB8AC3E}">
        <p14:creationId xmlns:p14="http://schemas.microsoft.com/office/powerpoint/2010/main" val="266888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75</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49"/>
            <a:ext cx="7657800" cy="603922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Selected game design techniques</a:t>
            </a:r>
            <a:endParaRPr lang="en-US" sz="2800" dirty="0"/>
          </a:p>
          <a:p>
            <a:pPr marL="342900">
              <a:spcBef>
                <a:spcPts val="0"/>
              </a:spcBef>
              <a:spcAft>
                <a:spcPts val="600"/>
              </a:spcAft>
              <a:buSzPts val="3200"/>
            </a:pPr>
            <a:r>
              <a:rPr lang="en-US" dirty="0"/>
              <a:t>Flow (as a rough guideline)</a:t>
            </a:r>
          </a:p>
          <a:p>
            <a:pPr marL="800100" lvl="1">
              <a:spcBef>
                <a:spcPts val="0"/>
              </a:spcBef>
              <a:spcAft>
                <a:spcPts val="600"/>
              </a:spcAft>
              <a:buSzPts val="3200"/>
            </a:pPr>
            <a:r>
              <a:rPr lang="en-US" dirty="0"/>
              <a:t>Progress control</a:t>
            </a:r>
          </a:p>
          <a:p>
            <a:pPr marL="800100" lvl="1">
              <a:spcBef>
                <a:spcPts val="0"/>
              </a:spcBef>
              <a:spcAft>
                <a:spcPts val="600"/>
              </a:spcAft>
              <a:buSzPts val="3200"/>
            </a:pPr>
            <a:r>
              <a:rPr lang="en-US" dirty="0"/>
              <a:t>Challenges</a:t>
            </a:r>
          </a:p>
          <a:p>
            <a:pPr marL="342900">
              <a:spcBef>
                <a:spcPts val="0"/>
              </a:spcBef>
              <a:spcAft>
                <a:spcPts val="600"/>
              </a:spcAft>
              <a:buSzPts val="3200"/>
            </a:pPr>
            <a:r>
              <a:rPr lang="en-US" dirty="0"/>
              <a:t>Intuitive visual hints</a:t>
            </a:r>
          </a:p>
          <a:p>
            <a:pPr marL="342900">
              <a:spcBef>
                <a:spcPts val="0"/>
              </a:spcBef>
              <a:spcAft>
                <a:spcPts val="600"/>
              </a:spcAft>
              <a:buSzPts val="3200"/>
            </a:pPr>
            <a:r>
              <a:rPr lang="en-US" dirty="0"/>
              <a:t>Frequent positive feedback</a:t>
            </a:r>
          </a:p>
          <a:p>
            <a:pPr marL="800100" lvl="1">
              <a:spcBef>
                <a:spcPts val="0"/>
              </a:spcBef>
              <a:spcAft>
                <a:spcPts val="600"/>
              </a:spcAft>
              <a:buSzPts val="3200"/>
            </a:pPr>
            <a:r>
              <a:rPr lang="en-US" dirty="0"/>
              <a:t>Points/virtual currency</a:t>
            </a:r>
          </a:p>
          <a:p>
            <a:pPr marL="800100" lvl="1">
              <a:spcBef>
                <a:spcPts val="0"/>
              </a:spcBef>
              <a:spcAft>
                <a:spcPts val="600"/>
              </a:spcAft>
              <a:buSzPts val="3200"/>
            </a:pPr>
            <a:r>
              <a:rPr lang="en-US" dirty="0"/>
              <a:t>Achievements</a:t>
            </a:r>
          </a:p>
          <a:p>
            <a:pPr marL="342900">
              <a:spcBef>
                <a:spcPts val="0"/>
              </a:spcBef>
              <a:spcAft>
                <a:spcPts val="600"/>
              </a:spcAft>
              <a:buSzPts val="3200"/>
            </a:pPr>
            <a:r>
              <a:rPr lang="en-US" dirty="0"/>
              <a:t>Real-time preformation evaluation</a:t>
            </a:r>
          </a:p>
          <a:p>
            <a:pPr marL="342900">
              <a:spcBef>
                <a:spcPts val="0"/>
              </a:spcBef>
              <a:spcAft>
                <a:spcPts val="600"/>
              </a:spcAft>
              <a:buSzPts val="3200"/>
            </a:pPr>
            <a:r>
              <a:rPr lang="en-US" dirty="0"/>
              <a:t>The power of habits</a:t>
            </a:r>
          </a:p>
          <a:p>
            <a:pPr marL="800100" lvl="1">
              <a:spcBef>
                <a:spcPts val="0"/>
              </a:spcBef>
              <a:spcAft>
                <a:spcPts val="600"/>
              </a:spcAft>
              <a:buSzPts val="3200"/>
            </a:pPr>
            <a:r>
              <a:rPr lang="en-US" dirty="0"/>
              <a:t>Daily/weekly/monthly missions</a:t>
            </a:r>
          </a:p>
        </p:txBody>
      </p:sp>
    </p:spTree>
    <p:extLst>
      <p:ext uri="{BB962C8B-B14F-4D97-AF65-F5344CB8AC3E}">
        <p14:creationId xmlns:p14="http://schemas.microsoft.com/office/powerpoint/2010/main" val="22908843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76</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49"/>
            <a:ext cx="7657800" cy="603922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Selected game design techniques</a:t>
            </a:r>
            <a:endParaRPr lang="en-US" sz="2800" dirty="0"/>
          </a:p>
          <a:p>
            <a:pPr marL="342900">
              <a:spcBef>
                <a:spcPts val="0"/>
              </a:spcBef>
              <a:spcAft>
                <a:spcPts val="600"/>
              </a:spcAft>
              <a:buSzPts val="3200"/>
            </a:pPr>
            <a:r>
              <a:rPr lang="en-US" dirty="0"/>
              <a:t>Flow (as a rough guideline)</a:t>
            </a:r>
          </a:p>
          <a:p>
            <a:pPr marL="800100" lvl="1">
              <a:spcBef>
                <a:spcPts val="0"/>
              </a:spcBef>
              <a:spcAft>
                <a:spcPts val="600"/>
              </a:spcAft>
              <a:buSzPts val="3200"/>
            </a:pPr>
            <a:r>
              <a:rPr lang="en-US" dirty="0"/>
              <a:t>Progress control</a:t>
            </a:r>
          </a:p>
          <a:p>
            <a:pPr marL="800100" lvl="1">
              <a:spcBef>
                <a:spcPts val="0"/>
              </a:spcBef>
              <a:spcAft>
                <a:spcPts val="600"/>
              </a:spcAft>
              <a:buSzPts val="3200"/>
            </a:pPr>
            <a:r>
              <a:rPr lang="en-US" dirty="0"/>
              <a:t>Challenges</a:t>
            </a:r>
          </a:p>
          <a:p>
            <a:pPr marL="342900">
              <a:spcBef>
                <a:spcPts val="0"/>
              </a:spcBef>
              <a:spcAft>
                <a:spcPts val="600"/>
              </a:spcAft>
              <a:buSzPts val="3200"/>
            </a:pPr>
            <a:r>
              <a:rPr lang="en-US" dirty="0"/>
              <a:t>Intuitive visual hints</a:t>
            </a:r>
          </a:p>
          <a:p>
            <a:pPr marL="342900">
              <a:spcBef>
                <a:spcPts val="0"/>
              </a:spcBef>
              <a:spcAft>
                <a:spcPts val="600"/>
              </a:spcAft>
              <a:buSzPts val="3200"/>
            </a:pPr>
            <a:r>
              <a:rPr lang="en-US" dirty="0"/>
              <a:t>Frequent positive feedback</a:t>
            </a:r>
          </a:p>
          <a:p>
            <a:pPr marL="800100" lvl="1">
              <a:spcBef>
                <a:spcPts val="0"/>
              </a:spcBef>
              <a:spcAft>
                <a:spcPts val="600"/>
              </a:spcAft>
              <a:buSzPts val="3200"/>
            </a:pPr>
            <a:r>
              <a:rPr lang="en-US" dirty="0"/>
              <a:t>Points/virtual currency</a:t>
            </a:r>
          </a:p>
          <a:p>
            <a:pPr marL="800100" lvl="1">
              <a:spcBef>
                <a:spcPts val="0"/>
              </a:spcBef>
              <a:spcAft>
                <a:spcPts val="600"/>
              </a:spcAft>
              <a:buSzPts val="3200"/>
            </a:pPr>
            <a:r>
              <a:rPr lang="en-US" dirty="0"/>
              <a:t>Achievements</a:t>
            </a:r>
          </a:p>
          <a:p>
            <a:pPr marL="342900">
              <a:spcBef>
                <a:spcPts val="0"/>
              </a:spcBef>
              <a:spcAft>
                <a:spcPts val="600"/>
              </a:spcAft>
              <a:buSzPts val="3200"/>
            </a:pPr>
            <a:r>
              <a:rPr lang="en-US" dirty="0"/>
              <a:t>Real-time preformation evaluation</a:t>
            </a:r>
          </a:p>
          <a:p>
            <a:pPr marL="342900">
              <a:spcBef>
                <a:spcPts val="0"/>
              </a:spcBef>
              <a:spcAft>
                <a:spcPts val="600"/>
              </a:spcAft>
              <a:buSzPts val="3200"/>
            </a:pPr>
            <a:r>
              <a:rPr lang="en-US" dirty="0"/>
              <a:t>The power of habits</a:t>
            </a:r>
          </a:p>
          <a:p>
            <a:pPr marL="800100" lvl="1">
              <a:spcBef>
                <a:spcPts val="0"/>
              </a:spcBef>
              <a:spcAft>
                <a:spcPts val="600"/>
              </a:spcAft>
              <a:buSzPts val="3200"/>
            </a:pPr>
            <a:r>
              <a:rPr lang="en-US" dirty="0"/>
              <a:t>Daily/weekly/monthly missions</a:t>
            </a:r>
          </a:p>
        </p:txBody>
      </p:sp>
      <p:sp>
        <p:nvSpPr>
          <p:cNvPr id="5" name="TextBox 4">
            <a:extLst>
              <a:ext uri="{FF2B5EF4-FFF2-40B4-BE49-F238E27FC236}">
                <a16:creationId xmlns:a16="http://schemas.microsoft.com/office/drawing/2014/main" id="{1463ACAD-96DF-1E2C-F8D1-C0AB00226075}"/>
              </a:ext>
            </a:extLst>
          </p:cNvPr>
          <p:cNvSpPr txBox="1"/>
          <p:nvPr/>
        </p:nvSpPr>
        <p:spPr>
          <a:xfrm>
            <a:off x="5829300" y="1042642"/>
            <a:ext cx="4572000" cy="4247317"/>
          </a:xfrm>
          <a:prstGeom prst="rect">
            <a:avLst/>
          </a:prstGeom>
          <a:noFill/>
        </p:spPr>
        <p:txBody>
          <a:bodyPr wrap="square">
            <a:spAutoFit/>
          </a:bodyPr>
          <a:lstStyle/>
          <a:p>
            <a:pPr marL="285750" indent="-285750">
              <a:buFont typeface="Arial" panose="020B0604020202020204" pitchFamily="34" charset="0"/>
              <a:buChar char="•"/>
            </a:pPr>
            <a:r>
              <a:rPr lang="en-US" dirty="0"/>
              <a:t>Huge amount of content</a:t>
            </a:r>
          </a:p>
          <a:p>
            <a:pPr marL="285750" indent="-285750">
              <a:buFont typeface="Arial" panose="020B0604020202020204" pitchFamily="34" charset="0"/>
              <a:buChar char="•"/>
            </a:pPr>
            <a:r>
              <a:rPr lang="en-US" dirty="0"/>
              <a:t>Beta tests</a:t>
            </a:r>
          </a:p>
          <a:p>
            <a:pPr marL="285750" indent="-285750">
              <a:buFont typeface="Arial" panose="020B0604020202020204" pitchFamily="34" charset="0"/>
              <a:buChar char="•"/>
            </a:pPr>
            <a:r>
              <a:rPr lang="en-US" dirty="0"/>
              <a:t>User survey</a:t>
            </a:r>
          </a:p>
          <a:p>
            <a:pPr marL="285750" indent="-285750">
              <a:buFont typeface="Arial" panose="020B0604020202020204" pitchFamily="34" charset="0"/>
              <a:buChar char="•"/>
            </a:pPr>
            <a:r>
              <a:rPr lang="en-US" dirty="0"/>
              <a:t>High-quality arts </a:t>
            </a:r>
            <a:br>
              <a:rPr lang="en-US" dirty="0"/>
            </a:br>
            <a:r>
              <a:rPr lang="en-US" dirty="0"/>
              <a:t>(both visual and audio)</a:t>
            </a:r>
          </a:p>
          <a:p>
            <a:pPr marL="285750" indent="-285750">
              <a:buFont typeface="Arial" panose="020B0604020202020204" pitchFamily="34" charset="0"/>
              <a:buChar char="•"/>
            </a:pPr>
            <a:r>
              <a:rPr lang="en-US" dirty="0"/>
              <a:t>Trailers/ads</a:t>
            </a:r>
          </a:p>
          <a:p>
            <a:pPr marL="285750" indent="-285750">
              <a:buFont typeface="Arial" panose="020B0604020202020204" pitchFamily="34" charset="0"/>
              <a:buChar char="•"/>
            </a:pPr>
            <a:r>
              <a:rPr lang="en-US" dirty="0"/>
              <a:t>Localization</a:t>
            </a:r>
            <a:br>
              <a:rPr lang="en-US" dirty="0"/>
            </a:br>
            <a:r>
              <a:rPr lang="en-US" dirty="0"/>
              <a:t>(e.g., multi-language)</a:t>
            </a:r>
          </a:p>
          <a:p>
            <a:pPr marL="285750" indent="-285750">
              <a:buFont typeface="Arial" panose="020B0604020202020204" pitchFamily="34" charset="0"/>
              <a:buChar char="•"/>
            </a:pPr>
            <a:r>
              <a:rPr lang="en-US" dirty="0"/>
              <a:t>Multi-platform</a:t>
            </a:r>
          </a:p>
          <a:p>
            <a:pPr marL="285750" indent="-285750">
              <a:buFont typeface="Arial" panose="020B0604020202020204" pitchFamily="34" charset="0"/>
              <a:buChar char="•"/>
            </a:pPr>
            <a:r>
              <a:rPr lang="en-US" dirty="0"/>
              <a:t>Community</a:t>
            </a:r>
          </a:p>
          <a:p>
            <a:pPr marL="285750" indent="-285750">
              <a:buFont typeface="Arial" panose="020B0604020202020204" pitchFamily="34" charset="0"/>
              <a:buChar char="•"/>
            </a:pPr>
            <a:r>
              <a:rPr lang="en-US" dirty="0"/>
              <a:t>Real-life events/rewards</a:t>
            </a:r>
          </a:p>
          <a:p>
            <a:pPr marL="285750" indent="-285750">
              <a:buFont typeface="Arial" panose="020B0604020202020204" pitchFamily="34" charset="0"/>
              <a:buChar char="•"/>
            </a:pPr>
            <a:r>
              <a:rPr lang="en-US" dirty="0"/>
              <a:t>Gotcha mechanism</a:t>
            </a:r>
            <a:br>
              <a:rPr lang="en-US" dirty="0"/>
            </a:br>
            <a:r>
              <a:rPr lang="en-US" dirty="0"/>
              <a:t>(gambling)</a:t>
            </a:r>
          </a:p>
          <a:p>
            <a:pPr marL="285750" indent="-285750">
              <a:buFont typeface="Arial" panose="020B0604020202020204" pitchFamily="34" charset="0"/>
              <a:buChar char="•"/>
            </a:pPr>
            <a:r>
              <a:rPr lang="en-US" dirty="0"/>
              <a:t>…</a:t>
            </a:r>
          </a:p>
          <a:p>
            <a:endParaRPr lang="en-US" dirty="0"/>
          </a:p>
        </p:txBody>
      </p:sp>
    </p:spTree>
    <p:extLst>
      <p:ext uri="{BB962C8B-B14F-4D97-AF65-F5344CB8AC3E}">
        <p14:creationId xmlns:p14="http://schemas.microsoft.com/office/powerpoint/2010/main" val="9008489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77</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49"/>
            <a:ext cx="7657800" cy="603922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Selected game design techniques</a:t>
            </a:r>
            <a:endParaRPr lang="en-US" sz="2800" dirty="0"/>
          </a:p>
          <a:p>
            <a:pPr marL="342900">
              <a:spcBef>
                <a:spcPts val="0"/>
              </a:spcBef>
              <a:spcAft>
                <a:spcPts val="600"/>
              </a:spcAft>
              <a:buSzPts val="3200"/>
            </a:pPr>
            <a:r>
              <a:rPr lang="en-US" dirty="0"/>
              <a:t>Flow (as a rough guideline)</a:t>
            </a:r>
          </a:p>
          <a:p>
            <a:pPr marL="800100" lvl="1">
              <a:spcBef>
                <a:spcPts val="0"/>
              </a:spcBef>
              <a:spcAft>
                <a:spcPts val="600"/>
              </a:spcAft>
              <a:buSzPts val="3200"/>
            </a:pPr>
            <a:r>
              <a:rPr lang="en-US" dirty="0"/>
              <a:t>Progress control</a:t>
            </a:r>
          </a:p>
          <a:p>
            <a:pPr marL="800100" lvl="1">
              <a:spcBef>
                <a:spcPts val="0"/>
              </a:spcBef>
              <a:spcAft>
                <a:spcPts val="600"/>
              </a:spcAft>
              <a:buSzPts val="3200"/>
            </a:pPr>
            <a:r>
              <a:rPr lang="en-US" dirty="0"/>
              <a:t>Challenges</a:t>
            </a:r>
          </a:p>
          <a:p>
            <a:pPr marL="342900">
              <a:spcBef>
                <a:spcPts val="0"/>
              </a:spcBef>
              <a:spcAft>
                <a:spcPts val="600"/>
              </a:spcAft>
              <a:buSzPts val="3200"/>
            </a:pPr>
            <a:r>
              <a:rPr lang="en-US" dirty="0"/>
              <a:t>Intuitive visual hints</a:t>
            </a:r>
          </a:p>
          <a:p>
            <a:pPr marL="342900">
              <a:spcBef>
                <a:spcPts val="0"/>
              </a:spcBef>
              <a:spcAft>
                <a:spcPts val="600"/>
              </a:spcAft>
              <a:buSzPts val="3200"/>
            </a:pPr>
            <a:r>
              <a:rPr lang="en-US" dirty="0"/>
              <a:t>Frequent positive feedback</a:t>
            </a:r>
          </a:p>
          <a:p>
            <a:pPr marL="800100" lvl="1">
              <a:spcBef>
                <a:spcPts val="0"/>
              </a:spcBef>
              <a:spcAft>
                <a:spcPts val="600"/>
              </a:spcAft>
              <a:buSzPts val="3200"/>
            </a:pPr>
            <a:r>
              <a:rPr lang="en-US" dirty="0"/>
              <a:t>Points/virtual currency</a:t>
            </a:r>
          </a:p>
          <a:p>
            <a:pPr marL="800100" lvl="1">
              <a:spcBef>
                <a:spcPts val="0"/>
              </a:spcBef>
              <a:spcAft>
                <a:spcPts val="600"/>
              </a:spcAft>
              <a:buSzPts val="3200"/>
            </a:pPr>
            <a:r>
              <a:rPr lang="en-US" dirty="0"/>
              <a:t>Achievements</a:t>
            </a:r>
          </a:p>
          <a:p>
            <a:pPr marL="342900">
              <a:spcBef>
                <a:spcPts val="0"/>
              </a:spcBef>
              <a:spcAft>
                <a:spcPts val="600"/>
              </a:spcAft>
              <a:buSzPts val="3200"/>
            </a:pPr>
            <a:r>
              <a:rPr lang="en-US" dirty="0"/>
              <a:t>Real-time preformation evaluation</a:t>
            </a:r>
          </a:p>
          <a:p>
            <a:pPr marL="342900">
              <a:spcBef>
                <a:spcPts val="0"/>
              </a:spcBef>
              <a:spcAft>
                <a:spcPts val="600"/>
              </a:spcAft>
              <a:buSzPts val="3200"/>
            </a:pPr>
            <a:r>
              <a:rPr lang="en-US" dirty="0"/>
              <a:t>The power of habits</a:t>
            </a:r>
          </a:p>
          <a:p>
            <a:pPr marL="800100" lvl="1">
              <a:spcBef>
                <a:spcPts val="0"/>
              </a:spcBef>
              <a:spcAft>
                <a:spcPts val="600"/>
              </a:spcAft>
              <a:buSzPts val="3200"/>
            </a:pPr>
            <a:r>
              <a:rPr lang="en-US" dirty="0"/>
              <a:t>Daily/weekly/monthly missions</a:t>
            </a:r>
          </a:p>
        </p:txBody>
      </p:sp>
      <p:sp>
        <p:nvSpPr>
          <p:cNvPr id="5" name="TextBox 4">
            <a:extLst>
              <a:ext uri="{FF2B5EF4-FFF2-40B4-BE49-F238E27FC236}">
                <a16:creationId xmlns:a16="http://schemas.microsoft.com/office/drawing/2014/main" id="{1463ACAD-96DF-1E2C-F8D1-C0AB00226075}"/>
              </a:ext>
            </a:extLst>
          </p:cNvPr>
          <p:cNvSpPr txBox="1"/>
          <p:nvPr/>
        </p:nvSpPr>
        <p:spPr>
          <a:xfrm>
            <a:off x="5829300" y="1042642"/>
            <a:ext cx="4572000" cy="4247317"/>
          </a:xfrm>
          <a:prstGeom prst="rect">
            <a:avLst/>
          </a:prstGeom>
          <a:noFill/>
        </p:spPr>
        <p:txBody>
          <a:bodyPr wrap="square">
            <a:spAutoFit/>
          </a:bodyPr>
          <a:lstStyle/>
          <a:p>
            <a:pPr marL="285750" indent="-285750">
              <a:buFont typeface="Arial" panose="020B0604020202020204" pitchFamily="34" charset="0"/>
              <a:buChar char="•"/>
            </a:pPr>
            <a:r>
              <a:rPr lang="en-US" dirty="0"/>
              <a:t>Huge amount of content</a:t>
            </a:r>
          </a:p>
          <a:p>
            <a:pPr marL="285750" indent="-285750">
              <a:buFont typeface="Arial" panose="020B0604020202020204" pitchFamily="34" charset="0"/>
              <a:buChar char="•"/>
            </a:pPr>
            <a:r>
              <a:rPr lang="en-US" dirty="0"/>
              <a:t>Beta tests</a:t>
            </a:r>
          </a:p>
          <a:p>
            <a:pPr marL="285750" indent="-285750">
              <a:buFont typeface="Arial" panose="020B0604020202020204" pitchFamily="34" charset="0"/>
              <a:buChar char="•"/>
            </a:pPr>
            <a:r>
              <a:rPr lang="en-US" dirty="0"/>
              <a:t>User survey</a:t>
            </a:r>
          </a:p>
          <a:p>
            <a:pPr marL="285750" indent="-285750">
              <a:buFont typeface="Arial" panose="020B0604020202020204" pitchFamily="34" charset="0"/>
              <a:buChar char="•"/>
            </a:pPr>
            <a:r>
              <a:rPr lang="en-US" dirty="0"/>
              <a:t>High-quality arts </a:t>
            </a:r>
            <a:br>
              <a:rPr lang="en-US" dirty="0"/>
            </a:br>
            <a:r>
              <a:rPr lang="en-US" dirty="0"/>
              <a:t>(both visual and audio)</a:t>
            </a:r>
          </a:p>
          <a:p>
            <a:pPr marL="285750" indent="-285750">
              <a:buFont typeface="Arial" panose="020B0604020202020204" pitchFamily="34" charset="0"/>
              <a:buChar char="•"/>
            </a:pPr>
            <a:r>
              <a:rPr lang="en-US" dirty="0"/>
              <a:t>Trailers/ads</a:t>
            </a:r>
          </a:p>
          <a:p>
            <a:pPr marL="285750" indent="-285750">
              <a:buFont typeface="Arial" panose="020B0604020202020204" pitchFamily="34" charset="0"/>
              <a:buChar char="•"/>
            </a:pPr>
            <a:r>
              <a:rPr lang="en-US" dirty="0"/>
              <a:t>Localization</a:t>
            </a:r>
            <a:br>
              <a:rPr lang="en-US" dirty="0"/>
            </a:br>
            <a:r>
              <a:rPr lang="en-US" dirty="0"/>
              <a:t>(e.g., multi-language)</a:t>
            </a:r>
          </a:p>
          <a:p>
            <a:pPr marL="285750" indent="-285750">
              <a:buFont typeface="Arial" panose="020B0604020202020204" pitchFamily="34" charset="0"/>
              <a:buChar char="•"/>
            </a:pPr>
            <a:r>
              <a:rPr lang="en-US" dirty="0"/>
              <a:t>Multi-platform</a:t>
            </a:r>
          </a:p>
          <a:p>
            <a:pPr marL="285750" indent="-285750">
              <a:buFont typeface="Arial" panose="020B0604020202020204" pitchFamily="34" charset="0"/>
              <a:buChar char="•"/>
            </a:pPr>
            <a:r>
              <a:rPr lang="en-US" dirty="0"/>
              <a:t>Community</a:t>
            </a:r>
          </a:p>
          <a:p>
            <a:pPr marL="285750" indent="-285750">
              <a:buFont typeface="Arial" panose="020B0604020202020204" pitchFamily="34" charset="0"/>
              <a:buChar char="•"/>
            </a:pPr>
            <a:r>
              <a:rPr lang="en-US" dirty="0"/>
              <a:t>Real-life events/rewards</a:t>
            </a:r>
          </a:p>
          <a:p>
            <a:pPr marL="285750" indent="-285750">
              <a:buFont typeface="Arial" panose="020B0604020202020204" pitchFamily="34" charset="0"/>
              <a:buChar char="•"/>
            </a:pPr>
            <a:r>
              <a:rPr lang="en-US" dirty="0"/>
              <a:t>Gotcha mechanism</a:t>
            </a:r>
            <a:br>
              <a:rPr lang="en-US" dirty="0"/>
            </a:br>
            <a:r>
              <a:rPr lang="en-US" dirty="0"/>
              <a:t>(gambling)</a:t>
            </a:r>
          </a:p>
          <a:p>
            <a:pPr marL="285750" indent="-285750">
              <a:buFont typeface="Arial" panose="020B0604020202020204" pitchFamily="34" charset="0"/>
              <a:buChar char="•"/>
            </a:pPr>
            <a:r>
              <a:rPr lang="en-US" dirty="0"/>
              <a:t>…</a:t>
            </a:r>
          </a:p>
          <a:p>
            <a:endParaRPr lang="en-US" dirty="0"/>
          </a:p>
        </p:txBody>
      </p:sp>
      <p:sp>
        <p:nvSpPr>
          <p:cNvPr id="4" name="TextBox 3">
            <a:extLst>
              <a:ext uri="{FF2B5EF4-FFF2-40B4-BE49-F238E27FC236}">
                <a16:creationId xmlns:a16="http://schemas.microsoft.com/office/drawing/2014/main" id="{E8412314-C805-B105-8B95-E1D90FCBC83E}"/>
              </a:ext>
            </a:extLst>
          </p:cNvPr>
          <p:cNvSpPr txBox="1"/>
          <p:nvPr/>
        </p:nvSpPr>
        <p:spPr>
          <a:xfrm>
            <a:off x="6019650" y="5243369"/>
            <a:ext cx="3124350" cy="1384995"/>
          </a:xfrm>
          <a:prstGeom prst="rect">
            <a:avLst/>
          </a:prstGeom>
          <a:noFill/>
        </p:spPr>
        <p:txBody>
          <a:bodyPr wrap="square">
            <a:spAutoFit/>
          </a:bodyPr>
          <a:lstStyle/>
          <a:p>
            <a:pPr algn="ctr"/>
            <a:r>
              <a:rPr lang="en-US" sz="2800" dirty="0">
                <a:highlight>
                  <a:srgbClr val="FFFF00"/>
                </a:highlight>
              </a:rPr>
              <a:t>“Let’s be do whatever we can to </a:t>
            </a:r>
            <a:r>
              <a:rPr lang="en-US" sz="2800" u="sng" dirty="0">
                <a:highlight>
                  <a:srgbClr val="FFFF00"/>
                </a:highlight>
              </a:rPr>
              <a:t>make games fun</a:t>
            </a:r>
            <a:r>
              <a:rPr lang="en-US" sz="2800" dirty="0">
                <a:highlight>
                  <a:srgbClr val="FFFF00"/>
                </a:highlight>
              </a:rPr>
              <a:t>!”</a:t>
            </a:r>
          </a:p>
        </p:txBody>
      </p:sp>
    </p:spTree>
    <p:extLst>
      <p:ext uri="{BB962C8B-B14F-4D97-AF65-F5344CB8AC3E}">
        <p14:creationId xmlns:p14="http://schemas.microsoft.com/office/powerpoint/2010/main" val="16821766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78</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49"/>
            <a:ext cx="7657800" cy="603922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Selected game design techniques</a:t>
            </a:r>
            <a:endParaRPr lang="en-US" sz="2800" dirty="0"/>
          </a:p>
          <a:p>
            <a:pPr marL="342900">
              <a:spcBef>
                <a:spcPts val="0"/>
              </a:spcBef>
              <a:spcAft>
                <a:spcPts val="600"/>
              </a:spcAft>
              <a:buSzPts val="3200"/>
            </a:pPr>
            <a:r>
              <a:rPr lang="en-US" dirty="0"/>
              <a:t>Flow (as a rough guideline)</a:t>
            </a:r>
          </a:p>
          <a:p>
            <a:pPr marL="800100" lvl="1">
              <a:spcBef>
                <a:spcPts val="0"/>
              </a:spcBef>
              <a:spcAft>
                <a:spcPts val="600"/>
              </a:spcAft>
              <a:buSzPts val="3200"/>
            </a:pPr>
            <a:r>
              <a:rPr lang="en-US" dirty="0"/>
              <a:t>Progress control</a:t>
            </a:r>
          </a:p>
          <a:p>
            <a:pPr marL="800100" lvl="1">
              <a:spcBef>
                <a:spcPts val="0"/>
              </a:spcBef>
              <a:spcAft>
                <a:spcPts val="600"/>
              </a:spcAft>
              <a:buSzPts val="3200"/>
            </a:pPr>
            <a:r>
              <a:rPr lang="en-US" dirty="0"/>
              <a:t>Challenges</a:t>
            </a:r>
          </a:p>
          <a:p>
            <a:pPr marL="342900">
              <a:spcBef>
                <a:spcPts val="0"/>
              </a:spcBef>
              <a:spcAft>
                <a:spcPts val="600"/>
              </a:spcAft>
              <a:buSzPts val="3200"/>
            </a:pPr>
            <a:r>
              <a:rPr lang="en-US" dirty="0"/>
              <a:t>Intuitive visual hints</a:t>
            </a:r>
          </a:p>
          <a:p>
            <a:pPr marL="342900">
              <a:spcBef>
                <a:spcPts val="0"/>
              </a:spcBef>
              <a:spcAft>
                <a:spcPts val="600"/>
              </a:spcAft>
              <a:buSzPts val="3200"/>
            </a:pPr>
            <a:r>
              <a:rPr lang="en-US" dirty="0"/>
              <a:t>Frequent positive feedback</a:t>
            </a:r>
          </a:p>
          <a:p>
            <a:pPr marL="800100" lvl="1">
              <a:spcBef>
                <a:spcPts val="0"/>
              </a:spcBef>
              <a:spcAft>
                <a:spcPts val="600"/>
              </a:spcAft>
              <a:buSzPts val="3200"/>
            </a:pPr>
            <a:r>
              <a:rPr lang="en-US" dirty="0"/>
              <a:t>Points/virtual currency</a:t>
            </a:r>
          </a:p>
          <a:p>
            <a:pPr marL="800100" lvl="1">
              <a:spcBef>
                <a:spcPts val="0"/>
              </a:spcBef>
              <a:spcAft>
                <a:spcPts val="600"/>
              </a:spcAft>
              <a:buSzPts val="3200"/>
            </a:pPr>
            <a:r>
              <a:rPr lang="en-US" dirty="0"/>
              <a:t>Achievements</a:t>
            </a:r>
          </a:p>
          <a:p>
            <a:pPr marL="342900">
              <a:spcBef>
                <a:spcPts val="0"/>
              </a:spcBef>
              <a:spcAft>
                <a:spcPts val="600"/>
              </a:spcAft>
              <a:buSzPts val="3200"/>
            </a:pPr>
            <a:r>
              <a:rPr lang="en-US" dirty="0"/>
              <a:t>Real-time preformation evaluation</a:t>
            </a:r>
          </a:p>
          <a:p>
            <a:pPr marL="342900">
              <a:spcBef>
                <a:spcPts val="0"/>
              </a:spcBef>
              <a:spcAft>
                <a:spcPts val="600"/>
              </a:spcAft>
              <a:buSzPts val="3200"/>
            </a:pPr>
            <a:r>
              <a:rPr lang="en-US" dirty="0"/>
              <a:t>The power of habits</a:t>
            </a:r>
          </a:p>
          <a:p>
            <a:pPr marL="800100" lvl="1">
              <a:spcBef>
                <a:spcPts val="0"/>
              </a:spcBef>
              <a:spcAft>
                <a:spcPts val="600"/>
              </a:spcAft>
              <a:buSzPts val="3200"/>
            </a:pPr>
            <a:r>
              <a:rPr lang="en-US" dirty="0"/>
              <a:t>Daily/weekly/monthly missions</a:t>
            </a:r>
          </a:p>
        </p:txBody>
      </p:sp>
      <p:sp>
        <p:nvSpPr>
          <p:cNvPr id="5" name="TextBox 4">
            <a:extLst>
              <a:ext uri="{FF2B5EF4-FFF2-40B4-BE49-F238E27FC236}">
                <a16:creationId xmlns:a16="http://schemas.microsoft.com/office/drawing/2014/main" id="{1463ACAD-96DF-1E2C-F8D1-C0AB00226075}"/>
              </a:ext>
            </a:extLst>
          </p:cNvPr>
          <p:cNvSpPr txBox="1"/>
          <p:nvPr/>
        </p:nvSpPr>
        <p:spPr>
          <a:xfrm>
            <a:off x="5829300" y="1042642"/>
            <a:ext cx="4572000" cy="4247317"/>
          </a:xfrm>
          <a:prstGeom prst="rect">
            <a:avLst/>
          </a:prstGeom>
          <a:noFill/>
        </p:spPr>
        <p:txBody>
          <a:bodyPr wrap="square">
            <a:spAutoFit/>
          </a:bodyPr>
          <a:lstStyle/>
          <a:p>
            <a:pPr marL="285750" indent="-285750">
              <a:buFont typeface="Arial" panose="020B0604020202020204" pitchFamily="34" charset="0"/>
              <a:buChar char="•"/>
            </a:pPr>
            <a:r>
              <a:rPr lang="en-US" dirty="0"/>
              <a:t>Huge amount of content</a:t>
            </a:r>
          </a:p>
          <a:p>
            <a:pPr marL="285750" indent="-285750">
              <a:buFont typeface="Arial" panose="020B0604020202020204" pitchFamily="34" charset="0"/>
              <a:buChar char="•"/>
            </a:pPr>
            <a:r>
              <a:rPr lang="en-US" dirty="0"/>
              <a:t>Beta tests</a:t>
            </a:r>
          </a:p>
          <a:p>
            <a:pPr marL="285750" indent="-285750">
              <a:buFont typeface="Arial" panose="020B0604020202020204" pitchFamily="34" charset="0"/>
              <a:buChar char="•"/>
            </a:pPr>
            <a:r>
              <a:rPr lang="en-US" dirty="0"/>
              <a:t>User survey</a:t>
            </a:r>
          </a:p>
          <a:p>
            <a:pPr marL="285750" indent="-285750">
              <a:buFont typeface="Arial" panose="020B0604020202020204" pitchFamily="34" charset="0"/>
              <a:buChar char="•"/>
            </a:pPr>
            <a:r>
              <a:rPr lang="en-US" dirty="0"/>
              <a:t>High-quality arts </a:t>
            </a:r>
            <a:br>
              <a:rPr lang="en-US" dirty="0"/>
            </a:br>
            <a:r>
              <a:rPr lang="en-US" dirty="0"/>
              <a:t>(both visual and audio)</a:t>
            </a:r>
          </a:p>
          <a:p>
            <a:pPr marL="285750" indent="-285750">
              <a:buFont typeface="Arial" panose="020B0604020202020204" pitchFamily="34" charset="0"/>
              <a:buChar char="•"/>
            </a:pPr>
            <a:r>
              <a:rPr lang="en-US" dirty="0"/>
              <a:t>Trailers/ads</a:t>
            </a:r>
          </a:p>
          <a:p>
            <a:pPr marL="285750" indent="-285750">
              <a:buFont typeface="Arial" panose="020B0604020202020204" pitchFamily="34" charset="0"/>
              <a:buChar char="•"/>
            </a:pPr>
            <a:r>
              <a:rPr lang="en-US" dirty="0"/>
              <a:t>Localization</a:t>
            </a:r>
            <a:br>
              <a:rPr lang="en-US" dirty="0"/>
            </a:br>
            <a:r>
              <a:rPr lang="en-US" dirty="0"/>
              <a:t>(e.g., multi-language)</a:t>
            </a:r>
          </a:p>
          <a:p>
            <a:pPr marL="285750" indent="-285750">
              <a:buFont typeface="Arial" panose="020B0604020202020204" pitchFamily="34" charset="0"/>
              <a:buChar char="•"/>
            </a:pPr>
            <a:r>
              <a:rPr lang="en-US" dirty="0"/>
              <a:t>Multi-platform</a:t>
            </a:r>
          </a:p>
          <a:p>
            <a:pPr marL="285750" indent="-285750">
              <a:buFont typeface="Arial" panose="020B0604020202020204" pitchFamily="34" charset="0"/>
              <a:buChar char="•"/>
            </a:pPr>
            <a:r>
              <a:rPr lang="en-US" dirty="0"/>
              <a:t>Community</a:t>
            </a:r>
          </a:p>
          <a:p>
            <a:pPr marL="285750" indent="-285750">
              <a:buFont typeface="Arial" panose="020B0604020202020204" pitchFamily="34" charset="0"/>
              <a:buChar char="•"/>
            </a:pPr>
            <a:r>
              <a:rPr lang="en-US" dirty="0"/>
              <a:t>Real-life events/rewards</a:t>
            </a:r>
          </a:p>
          <a:p>
            <a:pPr marL="285750" indent="-285750">
              <a:buFont typeface="Arial" panose="020B0604020202020204" pitchFamily="34" charset="0"/>
              <a:buChar char="•"/>
            </a:pPr>
            <a:r>
              <a:rPr lang="en-US" dirty="0"/>
              <a:t>Gotcha mechanism</a:t>
            </a:r>
            <a:br>
              <a:rPr lang="en-US" dirty="0"/>
            </a:br>
            <a:r>
              <a:rPr lang="en-US" dirty="0"/>
              <a:t>(gambling)</a:t>
            </a:r>
          </a:p>
          <a:p>
            <a:pPr marL="285750" indent="-285750">
              <a:buFont typeface="Arial" panose="020B0604020202020204" pitchFamily="34" charset="0"/>
              <a:buChar char="•"/>
            </a:pPr>
            <a:r>
              <a:rPr lang="en-US" dirty="0"/>
              <a:t>…</a:t>
            </a:r>
          </a:p>
          <a:p>
            <a:endParaRPr lang="en-US" dirty="0"/>
          </a:p>
        </p:txBody>
      </p:sp>
      <p:sp>
        <p:nvSpPr>
          <p:cNvPr id="4" name="TextBox 3">
            <a:extLst>
              <a:ext uri="{FF2B5EF4-FFF2-40B4-BE49-F238E27FC236}">
                <a16:creationId xmlns:a16="http://schemas.microsoft.com/office/drawing/2014/main" id="{E8412314-C805-B105-8B95-E1D90FCBC83E}"/>
              </a:ext>
            </a:extLst>
          </p:cNvPr>
          <p:cNvSpPr txBox="1"/>
          <p:nvPr/>
        </p:nvSpPr>
        <p:spPr>
          <a:xfrm>
            <a:off x="6019650" y="5243369"/>
            <a:ext cx="3124350" cy="1384995"/>
          </a:xfrm>
          <a:prstGeom prst="rect">
            <a:avLst/>
          </a:prstGeom>
          <a:noFill/>
        </p:spPr>
        <p:txBody>
          <a:bodyPr wrap="square">
            <a:spAutoFit/>
          </a:bodyPr>
          <a:lstStyle/>
          <a:p>
            <a:pPr algn="ctr"/>
            <a:r>
              <a:rPr lang="en-US" sz="2800" dirty="0">
                <a:highlight>
                  <a:srgbClr val="FFFF00"/>
                </a:highlight>
              </a:rPr>
              <a:t>“Let’s be do whatever we can to </a:t>
            </a:r>
            <a:r>
              <a:rPr lang="en-US" sz="2800" u="sng" dirty="0">
                <a:highlight>
                  <a:srgbClr val="FFFF00"/>
                </a:highlight>
              </a:rPr>
              <a:t>make games fun</a:t>
            </a:r>
            <a:r>
              <a:rPr lang="en-US" sz="2800" dirty="0">
                <a:highlight>
                  <a:srgbClr val="FFFF00"/>
                </a:highlight>
              </a:rPr>
              <a:t>!”</a:t>
            </a:r>
          </a:p>
        </p:txBody>
      </p:sp>
      <p:sp>
        <p:nvSpPr>
          <p:cNvPr id="6" name="TextBox 5">
            <a:extLst>
              <a:ext uri="{FF2B5EF4-FFF2-40B4-BE49-F238E27FC236}">
                <a16:creationId xmlns:a16="http://schemas.microsoft.com/office/drawing/2014/main" id="{0DC5A562-8E85-A80A-3371-89D4EFBF988C}"/>
              </a:ext>
            </a:extLst>
          </p:cNvPr>
          <p:cNvSpPr txBox="1"/>
          <p:nvPr/>
        </p:nvSpPr>
        <p:spPr>
          <a:xfrm>
            <a:off x="328644" y="141149"/>
            <a:ext cx="8486712" cy="523220"/>
          </a:xfrm>
          <a:prstGeom prst="rect">
            <a:avLst/>
          </a:prstGeom>
          <a:noFill/>
        </p:spPr>
        <p:txBody>
          <a:bodyPr wrap="square">
            <a:spAutoFit/>
          </a:bodyPr>
          <a:lstStyle/>
          <a:p>
            <a:pPr algn="ctr"/>
            <a:r>
              <a:rPr lang="en-US" sz="2000" dirty="0">
                <a:highlight>
                  <a:srgbClr val="FFFF00"/>
                </a:highlight>
              </a:rPr>
              <a:t>Let’s be do whatever we can to </a:t>
            </a:r>
            <a:r>
              <a:rPr lang="en-US" sz="2800" u="sng" dirty="0">
                <a:highlight>
                  <a:srgbClr val="FFFF00"/>
                </a:highlight>
              </a:rPr>
              <a:t>help students learn more easily?</a:t>
            </a:r>
          </a:p>
        </p:txBody>
      </p:sp>
    </p:spTree>
    <p:extLst>
      <p:ext uri="{BB962C8B-B14F-4D97-AF65-F5344CB8AC3E}">
        <p14:creationId xmlns:p14="http://schemas.microsoft.com/office/powerpoint/2010/main" val="26892767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79</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49"/>
            <a:ext cx="7657800" cy="603922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Selected game design techniques</a:t>
            </a:r>
            <a:endParaRPr lang="en-US" sz="2800" dirty="0"/>
          </a:p>
          <a:p>
            <a:pPr marL="342900">
              <a:spcBef>
                <a:spcPts val="0"/>
              </a:spcBef>
              <a:spcAft>
                <a:spcPts val="600"/>
              </a:spcAft>
              <a:buSzPts val="3200"/>
            </a:pPr>
            <a:r>
              <a:rPr lang="en-US" dirty="0"/>
              <a:t>Flow (as a rough guideline)</a:t>
            </a:r>
          </a:p>
          <a:p>
            <a:pPr marL="800100" lvl="1">
              <a:spcBef>
                <a:spcPts val="0"/>
              </a:spcBef>
              <a:spcAft>
                <a:spcPts val="600"/>
              </a:spcAft>
              <a:buSzPts val="3200"/>
            </a:pPr>
            <a:r>
              <a:rPr lang="en-US" dirty="0"/>
              <a:t>Progress control</a:t>
            </a:r>
          </a:p>
          <a:p>
            <a:pPr marL="800100" lvl="1">
              <a:spcBef>
                <a:spcPts val="0"/>
              </a:spcBef>
              <a:spcAft>
                <a:spcPts val="600"/>
              </a:spcAft>
              <a:buSzPts val="3200"/>
            </a:pPr>
            <a:r>
              <a:rPr lang="en-US" dirty="0"/>
              <a:t>Challenges</a:t>
            </a:r>
          </a:p>
          <a:p>
            <a:pPr marL="342900">
              <a:spcBef>
                <a:spcPts val="0"/>
              </a:spcBef>
              <a:spcAft>
                <a:spcPts val="600"/>
              </a:spcAft>
              <a:buSzPts val="3200"/>
            </a:pPr>
            <a:r>
              <a:rPr lang="en-US" dirty="0">
                <a:highlight>
                  <a:srgbClr val="FFFF00"/>
                </a:highlight>
              </a:rPr>
              <a:t>Intuitive visual hints</a:t>
            </a:r>
          </a:p>
          <a:p>
            <a:pPr marL="342900">
              <a:spcBef>
                <a:spcPts val="0"/>
              </a:spcBef>
              <a:spcAft>
                <a:spcPts val="600"/>
              </a:spcAft>
              <a:buSzPts val="3200"/>
            </a:pPr>
            <a:r>
              <a:rPr lang="en-US" dirty="0"/>
              <a:t>Frequent positive feedback</a:t>
            </a:r>
          </a:p>
          <a:p>
            <a:pPr marL="800100" lvl="1">
              <a:spcBef>
                <a:spcPts val="0"/>
              </a:spcBef>
              <a:spcAft>
                <a:spcPts val="600"/>
              </a:spcAft>
              <a:buSzPts val="3200"/>
            </a:pPr>
            <a:r>
              <a:rPr lang="en-US" dirty="0"/>
              <a:t>Points/virtual currency</a:t>
            </a:r>
          </a:p>
          <a:p>
            <a:pPr marL="800100" lvl="1">
              <a:spcBef>
                <a:spcPts val="0"/>
              </a:spcBef>
              <a:spcAft>
                <a:spcPts val="600"/>
              </a:spcAft>
              <a:buSzPts val="3200"/>
            </a:pPr>
            <a:r>
              <a:rPr lang="en-US" dirty="0"/>
              <a:t>Achievements</a:t>
            </a:r>
          </a:p>
          <a:p>
            <a:pPr marL="342900">
              <a:spcBef>
                <a:spcPts val="0"/>
              </a:spcBef>
              <a:spcAft>
                <a:spcPts val="600"/>
              </a:spcAft>
              <a:buSzPts val="3200"/>
            </a:pPr>
            <a:r>
              <a:rPr lang="en-US" dirty="0"/>
              <a:t>Real-time preformation evaluation</a:t>
            </a:r>
          </a:p>
          <a:p>
            <a:pPr marL="342900">
              <a:spcBef>
                <a:spcPts val="0"/>
              </a:spcBef>
              <a:spcAft>
                <a:spcPts val="600"/>
              </a:spcAft>
              <a:buSzPts val="3200"/>
            </a:pPr>
            <a:r>
              <a:rPr lang="en-US" dirty="0"/>
              <a:t>The power of habits</a:t>
            </a:r>
          </a:p>
          <a:p>
            <a:pPr marL="800100" lvl="1">
              <a:spcBef>
                <a:spcPts val="0"/>
              </a:spcBef>
              <a:spcAft>
                <a:spcPts val="600"/>
              </a:spcAft>
              <a:buSzPts val="3200"/>
            </a:pPr>
            <a:r>
              <a:rPr lang="en-US" dirty="0"/>
              <a:t>Daily/weekly/monthly missions</a:t>
            </a:r>
          </a:p>
        </p:txBody>
      </p:sp>
      <p:sp>
        <p:nvSpPr>
          <p:cNvPr id="5" name="TextBox 4">
            <a:extLst>
              <a:ext uri="{FF2B5EF4-FFF2-40B4-BE49-F238E27FC236}">
                <a16:creationId xmlns:a16="http://schemas.microsoft.com/office/drawing/2014/main" id="{1463ACAD-96DF-1E2C-F8D1-C0AB00226075}"/>
              </a:ext>
            </a:extLst>
          </p:cNvPr>
          <p:cNvSpPr txBox="1"/>
          <p:nvPr/>
        </p:nvSpPr>
        <p:spPr>
          <a:xfrm>
            <a:off x="5829300" y="1042642"/>
            <a:ext cx="4572000" cy="4247317"/>
          </a:xfrm>
          <a:prstGeom prst="rect">
            <a:avLst/>
          </a:prstGeom>
          <a:noFill/>
        </p:spPr>
        <p:txBody>
          <a:bodyPr wrap="square">
            <a:spAutoFit/>
          </a:bodyPr>
          <a:lstStyle/>
          <a:p>
            <a:pPr marL="285750" indent="-285750">
              <a:buFont typeface="Arial" panose="020B0604020202020204" pitchFamily="34" charset="0"/>
              <a:buChar char="•"/>
            </a:pPr>
            <a:r>
              <a:rPr lang="en-US" dirty="0"/>
              <a:t>Huge amount of content</a:t>
            </a:r>
          </a:p>
          <a:p>
            <a:pPr marL="285750" indent="-285750">
              <a:buFont typeface="Arial" panose="020B0604020202020204" pitchFamily="34" charset="0"/>
              <a:buChar char="•"/>
            </a:pPr>
            <a:r>
              <a:rPr lang="en-US" dirty="0"/>
              <a:t>Beta tests</a:t>
            </a:r>
          </a:p>
          <a:p>
            <a:pPr marL="285750" indent="-285750">
              <a:buFont typeface="Arial" panose="020B0604020202020204" pitchFamily="34" charset="0"/>
              <a:buChar char="•"/>
            </a:pPr>
            <a:r>
              <a:rPr lang="en-US" dirty="0"/>
              <a:t>User survey</a:t>
            </a:r>
          </a:p>
          <a:p>
            <a:pPr marL="285750" indent="-285750">
              <a:buFont typeface="Arial" panose="020B0604020202020204" pitchFamily="34" charset="0"/>
              <a:buChar char="•"/>
            </a:pPr>
            <a:r>
              <a:rPr lang="en-US" dirty="0"/>
              <a:t>High-quality arts </a:t>
            </a:r>
            <a:br>
              <a:rPr lang="en-US" dirty="0"/>
            </a:br>
            <a:r>
              <a:rPr lang="en-US" dirty="0"/>
              <a:t>(both visual and audio)</a:t>
            </a:r>
          </a:p>
          <a:p>
            <a:pPr marL="285750" indent="-285750">
              <a:buFont typeface="Arial" panose="020B0604020202020204" pitchFamily="34" charset="0"/>
              <a:buChar char="•"/>
            </a:pPr>
            <a:r>
              <a:rPr lang="en-US" dirty="0"/>
              <a:t>Trailers/ads</a:t>
            </a:r>
          </a:p>
          <a:p>
            <a:pPr marL="285750" indent="-285750">
              <a:buFont typeface="Arial" panose="020B0604020202020204" pitchFamily="34" charset="0"/>
              <a:buChar char="•"/>
            </a:pPr>
            <a:r>
              <a:rPr lang="en-US" dirty="0"/>
              <a:t>Localization</a:t>
            </a:r>
            <a:br>
              <a:rPr lang="en-US" dirty="0"/>
            </a:br>
            <a:r>
              <a:rPr lang="en-US" dirty="0"/>
              <a:t>(e.g., multi-language)</a:t>
            </a:r>
          </a:p>
          <a:p>
            <a:pPr marL="285750" indent="-285750">
              <a:buFont typeface="Arial" panose="020B0604020202020204" pitchFamily="34" charset="0"/>
              <a:buChar char="•"/>
            </a:pPr>
            <a:r>
              <a:rPr lang="en-US" dirty="0"/>
              <a:t>Multi-platform</a:t>
            </a:r>
          </a:p>
          <a:p>
            <a:pPr marL="285750" indent="-285750">
              <a:buFont typeface="Arial" panose="020B0604020202020204" pitchFamily="34" charset="0"/>
              <a:buChar char="•"/>
            </a:pPr>
            <a:r>
              <a:rPr lang="en-US" dirty="0"/>
              <a:t>Community</a:t>
            </a:r>
          </a:p>
          <a:p>
            <a:pPr marL="285750" indent="-285750">
              <a:buFont typeface="Arial" panose="020B0604020202020204" pitchFamily="34" charset="0"/>
              <a:buChar char="•"/>
            </a:pPr>
            <a:r>
              <a:rPr lang="en-US" dirty="0"/>
              <a:t>Real-life events/rewards</a:t>
            </a:r>
          </a:p>
          <a:p>
            <a:pPr marL="285750" indent="-285750">
              <a:buFont typeface="Arial" panose="020B0604020202020204" pitchFamily="34" charset="0"/>
              <a:buChar char="•"/>
            </a:pPr>
            <a:r>
              <a:rPr lang="en-US" dirty="0"/>
              <a:t>Gotcha mechanism</a:t>
            </a:r>
            <a:br>
              <a:rPr lang="en-US" dirty="0"/>
            </a:br>
            <a:r>
              <a:rPr lang="en-US" dirty="0"/>
              <a:t>(gambling)</a:t>
            </a:r>
          </a:p>
          <a:p>
            <a:pPr marL="285750" indent="-285750">
              <a:buFont typeface="Arial" panose="020B0604020202020204" pitchFamily="34" charset="0"/>
              <a:buChar char="•"/>
            </a:pPr>
            <a:r>
              <a:rPr lang="en-US" dirty="0"/>
              <a:t>…</a:t>
            </a:r>
          </a:p>
          <a:p>
            <a:endParaRPr lang="en-US" dirty="0"/>
          </a:p>
        </p:txBody>
      </p:sp>
      <p:sp>
        <p:nvSpPr>
          <p:cNvPr id="4" name="TextBox 3">
            <a:extLst>
              <a:ext uri="{FF2B5EF4-FFF2-40B4-BE49-F238E27FC236}">
                <a16:creationId xmlns:a16="http://schemas.microsoft.com/office/drawing/2014/main" id="{E8412314-C805-B105-8B95-E1D90FCBC83E}"/>
              </a:ext>
            </a:extLst>
          </p:cNvPr>
          <p:cNvSpPr txBox="1"/>
          <p:nvPr/>
        </p:nvSpPr>
        <p:spPr>
          <a:xfrm>
            <a:off x="6019650" y="5243369"/>
            <a:ext cx="3124350" cy="1384995"/>
          </a:xfrm>
          <a:prstGeom prst="rect">
            <a:avLst/>
          </a:prstGeom>
          <a:noFill/>
        </p:spPr>
        <p:txBody>
          <a:bodyPr wrap="square">
            <a:spAutoFit/>
          </a:bodyPr>
          <a:lstStyle/>
          <a:p>
            <a:pPr algn="ctr"/>
            <a:r>
              <a:rPr lang="en-US" sz="2800" dirty="0">
                <a:highlight>
                  <a:srgbClr val="FFFF00"/>
                </a:highlight>
              </a:rPr>
              <a:t>“Let’s be do whatever we can to </a:t>
            </a:r>
            <a:r>
              <a:rPr lang="en-US" sz="2800" u="sng" dirty="0">
                <a:highlight>
                  <a:srgbClr val="FFFF00"/>
                </a:highlight>
              </a:rPr>
              <a:t>make games fun</a:t>
            </a:r>
            <a:r>
              <a:rPr lang="en-US" sz="2800" dirty="0">
                <a:highlight>
                  <a:srgbClr val="FFFF00"/>
                </a:highlight>
              </a:rPr>
              <a:t>!”</a:t>
            </a:r>
          </a:p>
        </p:txBody>
      </p:sp>
      <p:sp>
        <p:nvSpPr>
          <p:cNvPr id="6" name="TextBox 5">
            <a:extLst>
              <a:ext uri="{FF2B5EF4-FFF2-40B4-BE49-F238E27FC236}">
                <a16:creationId xmlns:a16="http://schemas.microsoft.com/office/drawing/2014/main" id="{0DC5A562-8E85-A80A-3371-89D4EFBF988C}"/>
              </a:ext>
            </a:extLst>
          </p:cNvPr>
          <p:cNvSpPr txBox="1"/>
          <p:nvPr/>
        </p:nvSpPr>
        <p:spPr>
          <a:xfrm>
            <a:off x="328644" y="141149"/>
            <a:ext cx="8486712" cy="523220"/>
          </a:xfrm>
          <a:prstGeom prst="rect">
            <a:avLst/>
          </a:prstGeom>
          <a:noFill/>
        </p:spPr>
        <p:txBody>
          <a:bodyPr wrap="square">
            <a:spAutoFit/>
          </a:bodyPr>
          <a:lstStyle/>
          <a:p>
            <a:pPr algn="ctr"/>
            <a:r>
              <a:rPr lang="en-US" sz="2000" dirty="0">
                <a:highlight>
                  <a:srgbClr val="FFFF00"/>
                </a:highlight>
              </a:rPr>
              <a:t>Let’s be do whatever we can to </a:t>
            </a:r>
            <a:r>
              <a:rPr lang="en-US" sz="2800" u="sng" dirty="0">
                <a:highlight>
                  <a:srgbClr val="FFFF00"/>
                </a:highlight>
              </a:rPr>
              <a:t>help students learn more easily?</a:t>
            </a:r>
          </a:p>
        </p:txBody>
      </p:sp>
    </p:spTree>
    <p:extLst>
      <p:ext uri="{BB962C8B-B14F-4D97-AF65-F5344CB8AC3E}">
        <p14:creationId xmlns:p14="http://schemas.microsoft.com/office/powerpoint/2010/main" val="1536570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8</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5887DE56-1A6A-3002-CE9E-3686030B1F27}"/>
              </a:ext>
            </a:extLst>
          </p:cNvPr>
          <p:cNvSpPr txBox="1">
            <a:spLocks/>
          </p:cNvSpPr>
          <p:nvPr/>
        </p:nvSpPr>
        <p:spPr>
          <a:xfrm>
            <a:off x="743100" y="542550"/>
            <a:ext cx="7657800" cy="38967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342900">
              <a:spcBef>
                <a:spcPts val="0"/>
              </a:spcBef>
              <a:buSzPts val="3200"/>
            </a:pPr>
            <a:r>
              <a:rPr lang="en-US" dirty="0"/>
              <a:t>Shaping the Future of Higher Education? </a:t>
            </a:r>
            <a:r>
              <a:rPr lang="en-US" sz="2800" dirty="0"/>
              <a:t>Becoming a Land-grant University for Our Times</a:t>
            </a:r>
          </a:p>
          <a:p>
            <a:pPr marL="342900">
              <a:spcBef>
                <a:spcPts val="0"/>
              </a:spcBef>
              <a:buSzPts val="3200"/>
            </a:pPr>
            <a:r>
              <a:rPr lang="en-US" sz="3200" dirty="0">
                <a:effectLst/>
                <a:latin typeface="Calibri" panose="020F0502020204030204" pitchFamily="34" charset="0"/>
                <a:ea typeface="等线" panose="02010600030101010101" pitchFamily="2" charset="-122"/>
                <a:cs typeface="Times New Roman" panose="02020603050405020304" pitchFamily="18" charset="0"/>
              </a:rPr>
              <a:t>Shaping the Future of Education as a Pioneering Institute</a:t>
            </a:r>
            <a:endParaRPr lang="en-US" dirty="0"/>
          </a:p>
        </p:txBody>
      </p:sp>
      <p:sp>
        <p:nvSpPr>
          <p:cNvPr id="5" name="TextBox 4">
            <a:extLst>
              <a:ext uri="{FF2B5EF4-FFF2-40B4-BE49-F238E27FC236}">
                <a16:creationId xmlns:a16="http://schemas.microsoft.com/office/drawing/2014/main" id="{7D27695F-6C3C-2E50-1ABC-AFFBBA5A1113}"/>
              </a:ext>
            </a:extLst>
          </p:cNvPr>
          <p:cNvSpPr txBox="1"/>
          <p:nvPr/>
        </p:nvSpPr>
        <p:spPr>
          <a:xfrm>
            <a:off x="4686300" y="2575877"/>
            <a:ext cx="6957060" cy="2862322"/>
          </a:xfrm>
          <a:prstGeom prst="rect">
            <a:avLst/>
          </a:prstGeom>
          <a:noFill/>
        </p:spPr>
        <p:txBody>
          <a:bodyPr wrap="square">
            <a:spAutoFit/>
          </a:bodyPr>
          <a:lstStyle/>
          <a:p>
            <a:pPr algn="just"/>
            <a:r>
              <a:rPr lang="en-US" sz="3200" dirty="0">
                <a:latin typeface="+mj-lt"/>
                <a:cs typeface="Times New Roman" panose="02020603050405020304" pitchFamily="18" charset="0"/>
              </a:rPr>
              <a:t>	Encouraging 😃</a:t>
            </a:r>
          </a:p>
          <a:p>
            <a:pPr marL="945364" lvl="1" indent="-488164" algn="just">
              <a:buFont typeface="Courier New" panose="02070309020205020404" pitchFamily="49" charset="0"/>
              <a:buChar char="o"/>
            </a:pPr>
            <a:r>
              <a:rPr lang="en-US" sz="2800" dirty="0">
                <a:latin typeface="+mj-lt"/>
                <a:cs typeface="Times New Roman" panose="02020603050405020304" pitchFamily="18" charset="0"/>
              </a:rPr>
              <a:t>Title</a:t>
            </a:r>
          </a:p>
          <a:p>
            <a:pPr marL="945364" lvl="1" indent="-488164" algn="just">
              <a:buFont typeface="Courier New" panose="02070309020205020404" pitchFamily="49" charset="0"/>
              <a:buChar char="o"/>
            </a:pPr>
            <a:r>
              <a:rPr lang="en-US" sz="2800" dirty="0">
                <a:solidFill>
                  <a:srgbClr val="00B050"/>
                </a:solidFill>
                <a:latin typeface="+mj-lt"/>
                <a:cs typeface="Times New Roman" panose="02020603050405020304" pitchFamily="18" charset="0"/>
              </a:rPr>
              <a:t>Challenges</a:t>
            </a:r>
          </a:p>
          <a:p>
            <a:pPr algn="just"/>
            <a:r>
              <a:rPr lang="en-US" sz="3200" dirty="0">
                <a:latin typeface="+mj-lt"/>
                <a:cs typeface="Times New Roman" panose="02020603050405020304" pitchFamily="18" charset="0"/>
              </a:rPr>
              <a:t>	Discouraging 😰</a:t>
            </a:r>
          </a:p>
          <a:p>
            <a:pPr marL="945364" lvl="1" indent="-488164" algn="just">
              <a:buFont typeface="Courier New" panose="02070309020205020404" pitchFamily="49" charset="0"/>
              <a:buChar char="o"/>
            </a:pPr>
            <a:r>
              <a:rPr lang="en-US" sz="2800" dirty="0">
                <a:latin typeface="+mj-lt"/>
                <a:cs typeface="Times New Roman" panose="02020603050405020304" pitchFamily="18" charset="0"/>
              </a:rPr>
              <a:t>Experience</a:t>
            </a:r>
          </a:p>
          <a:p>
            <a:pPr marL="945364" lvl="1" indent="-488164" algn="just">
              <a:buFont typeface="Courier New" panose="02070309020205020404" pitchFamily="49" charset="0"/>
              <a:buChar char="o"/>
            </a:pPr>
            <a:endParaRPr lang="en-US" sz="3200" dirty="0">
              <a:latin typeface="+mj-lt"/>
              <a:cs typeface="Times New Roman" panose="02020603050405020304" pitchFamily="18" charset="0"/>
            </a:endParaRPr>
          </a:p>
        </p:txBody>
      </p:sp>
      <p:pic>
        <p:nvPicPr>
          <p:cNvPr id="4" name="Picture 2" descr="Snyder Lecture, Friday, April 21, 2023 at 1:30 PM">
            <a:extLst>
              <a:ext uri="{FF2B5EF4-FFF2-40B4-BE49-F238E27FC236}">
                <a16:creationId xmlns:a16="http://schemas.microsoft.com/office/drawing/2014/main" id="{E2338497-1028-EE6B-C1E8-55A53A43D2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45750"/>
          <a:stretch/>
        </p:blipFill>
        <p:spPr bwMode="auto">
          <a:xfrm>
            <a:off x="0" y="2575877"/>
            <a:ext cx="4960620"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44417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F77FFC8-A364-E91A-7B2D-64261F8EFB64}"/>
              </a:ext>
            </a:extLst>
          </p:cNvPr>
          <p:cNvSpPr/>
          <p:nvPr/>
        </p:nvSpPr>
        <p:spPr>
          <a:xfrm>
            <a:off x="7200900" y="5341620"/>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80</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49"/>
            <a:ext cx="7657800" cy="603922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Selected game design techniques</a:t>
            </a:r>
            <a:endParaRPr lang="en-US" sz="2800" dirty="0"/>
          </a:p>
        </p:txBody>
      </p:sp>
      <p:pic>
        <p:nvPicPr>
          <p:cNvPr id="8" name="Picture 7" descr="Graphical user interface&#10;&#10;Description automatically generated">
            <a:extLst>
              <a:ext uri="{FF2B5EF4-FFF2-40B4-BE49-F238E27FC236}">
                <a16:creationId xmlns:a16="http://schemas.microsoft.com/office/drawing/2014/main" id="{0ABBB796-627A-CECF-5789-72539AF29661}"/>
              </a:ext>
            </a:extLst>
          </p:cNvPr>
          <p:cNvPicPr>
            <a:picLocks noChangeAspect="1"/>
          </p:cNvPicPr>
          <p:nvPr/>
        </p:nvPicPr>
        <p:blipFill>
          <a:blip r:embed="rId3"/>
          <a:stretch>
            <a:fillRect/>
          </a:stretch>
        </p:blipFill>
        <p:spPr>
          <a:xfrm>
            <a:off x="465667" y="1371600"/>
            <a:ext cx="8212666" cy="4619625"/>
          </a:xfrm>
          <a:prstGeom prst="rect">
            <a:avLst/>
          </a:prstGeom>
        </p:spPr>
      </p:pic>
    </p:spTree>
    <p:extLst>
      <p:ext uri="{BB962C8B-B14F-4D97-AF65-F5344CB8AC3E}">
        <p14:creationId xmlns:p14="http://schemas.microsoft.com/office/powerpoint/2010/main" val="26002574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F77FFC8-A364-E91A-7B2D-64261F8EFB64}"/>
              </a:ext>
            </a:extLst>
          </p:cNvPr>
          <p:cNvSpPr/>
          <p:nvPr/>
        </p:nvSpPr>
        <p:spPr>
          <a:xfrm>
            <a:off x="7200900" y="5341620"/>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81</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49"/>
            <a:ext cx="7657800" cy="603922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a:t>Selected game design techniques</a:t>
            </a:r>
            <a:endParaRPr lang="en-US" sz="2800" dirty="0"/>
          </a:p>
        </p:txBody>
      </p:sp>
      <p:pic>
        <p:nvPicPr>
          <p:cNvPr id="8" name="Picture 7" descr="Graphical user interface&#10;&#10;Description automatically generated">
            <a:extLst>
              <a:ext uri="{FF2B5EF4-FFF2-40B4-BE49-F238E27FC236}">
                <a16:creationId xmlns:a16="http://schemas.microsoft.com/office/drawing/2014/main" id="{0ABBB796-627A-CECF-5789-72539AF29661}"/>
              </a:ext>
            </a:extLst>
          </p:cNvPr>
          <p:cNvPicPr>
            <a:picLocks noChangeAspect="1"/>
          </p:cNvPicPr>
          <p:nvPr/>
        </p:nvPicPr>
        <p:blipFill>
          <a:blip r:embed="rId3">
            <a:alphaModFix amt="40000"/>
          </a:blip>
          <a:stretch>
            <a:fillRect/>
          </a:stretch>
        </p:blipFill>
        <p:spPr>
          <a:xfrm>
            <a:off x="465667" y="1371600"/>
            <a:ext cx="8212666" cy="4619625"/>
          </a:xfrm>
          <a:prstGeom prst="rect">
            <a:avLst/>
          </a:prstGeom>
        </p:spPr>
      </p:pic>
      <p:pic>
        <p:nvPicPr>
          <p:cNvPr id="2050" name="Picture 2" descr="Genshin Impact | Age Ratings - Age Restriction Guide - GameWith">
            <a:extLst>
              <a:ext uri="{FF2B5EF4-FFF2-40B4-BE49-F238E27FC236}">
                <a16:creationId xmlns:a16="http://schemas.microsoft.com/office/drawing/2014/main" id="{576100EE-FEA9-D95D-65F1-7CC541B04C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9491" y="1371600"/>
            <a:ext cx="3665019" cy="1924135"/>
          </a:xfrm>
          <a:prstGeom prst="rect">
            <a:avLst/>
          </a:prstGeom>
          <a:noFill/>
          <a:ln w="25400">
            <a:solidFill>
              <a:schemeClr val="tx1"/>
            </a:solidFill>
          </a:ln>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36A6A82D-A839-4ADF-433E-89CAAA17CFEC}"/>
              </a:ext>
            </a:extLst>
          </p:cNvPr>
          <p:cNvPicPr>
            <a:picLocks noChangeAspect="1"/>
          </p:cNvPicPr>
          <p:nvPr/>
        </p:nvPicPr>
        <p:blipFill>
          <a:blip r:embed="rId5"/>
          <a:stretch>
            <a:fillRect/>
          </a:stretch>
        </p:blipFill>
        <p:spPr>
          <a:xfrm>
            <a:off x="2296281" y="3305260"/>
            <a:ext cx="4551438" cy="1131619"/>
          </a:xfrm>
          <a:prstGeom prst="rect">
            <a:avLst/>
          </a:prstGeom>
          <a:ln w="25400">
            <a:solidFill>
              <a:schemeClr val="tx1"/>
            </a:solidFill>
          </a:ln>
        </p:spPr>
      </p:pic>
      <p:pic>
        <p:nvPicPr>
          <p:cNvPr id="18" name="Picture 17">
            <a:extLst>
              <a:ext uri="{FF2B5EF4-FFF2-40B4-BE49-F238E27FC236}">
                <a16:creationId xmlns:a16="http://schemas.microsoft.com/office/drawing/2014/main" id="{326421B4-7B9C-8440-D002-81FF3654EBE9}"/>
              </a:ext>
            </a:extLst>
          </p:cNvPr>
          <p:cNvPicPr>
            <a:picLocks noChangeAspect="1"/>
          </p:cNvPicPr>
          <p:nvPr/>
        </p:nvPicPr>
        <p:blipFill>
          <a:blip r:embed="rId6"/>
          <a:stretch>
            <a:fillRect/>
          </a:stretch>
        </p:blipFill>
        <p:spPr>
          <a:xfrm>
            <a:off x="2296281" y="4452895"/>
            <a:ext cx="4551438" cy="1530210"/>
          </a:xfrm>
          <a:prstGeom prst="rect">
            <a:avLst/>
          </a:prstGeom>
          <a:ln w="25400">
            <a:solidFill>
              <a:schemeClr val="tx1"/>
            </a:solidFill>
          </a:ln>
        </p:spPr>
      </p:pic>
      <p:sp>
        <p:nvSpPr>
          <p:cNvPr id="20" name="TextBox 19">
            <a:extLst>
              <a:ext uri="{FF2B5EF4-FFF2-40B4-BE49-F238E27FC236}">
                <a16:creationId xmlns:a16="http://schemas.microsoft.com/office/drawing/2014/main" id="{17DCFE9B-5725-F013-7D18-494D19EAAE15}"/>
              </a:ext>
            </a:extLst>
          </p:cNvPr>
          <p:cNvSpPr txBox="1"/>
          <p:nvPr/>
        </p:nvSpPr>
        <p:spPr>
          <a:xfrm>
            <a:off x="2223478" y="4101923"/>
            <a:ext cx="4697045" cy="338554"/>
          </a:xfrm>
          <a:prstGeom prst="rect">
            <a:avLst/>
          </a:prstGeom>
          <a:noFill/>
        </p:spPr>
        <p:txBody>
          <a:bodyPr wrap="square">
            <a:spAutoFit/>
          </a:bodyPr>
          <a:lstStyle/>
          <a:p>
            <a:r>
              <a:rPr lang="en-US" sz="1600" dirty="0"/>
              <a:t>As of 5/4/2023 </a:t>
            </a:r>
            <a:r>
              <a:rPr lang="en-US" sz="1600" dirty="0">
                <a:hlinkClick r:id="rId7"/>
              </a:rPr>
              <a:t>https://activeplayer.io/genshin-impact/</a:t>
            </a:r>
            <a:r>
              <a:rPr lang="en-US" sz="1600" dirty="0"/>
              <a:t> </a:t>
            </a:r>
          </a:p>
        </p:txBody>
      </p:sp>
      <p:sp>
        <p:nvSpPr>
          <p:cNvPr id="4" name="Rectangle 3">
            <a:extLst>
              <a:ext uri="{FF2B5EF4-FFF2-40B4-BE49-F238E27FC236}">
                <a16:creationId xmlns:a16="http://schemas.microsoft.com/office/drawing/2014/main" id="{F7E0D1A7-D77F-1C9C-824E-41B652E286B4}"/>
              </a:ext>
            </a:extLst>
          </p:cNvPr>
          <p:cNvSpPr/>
          <p:nvPr/>
        </p:nvSpPr>
        <p:spPr>
          <a:xfrm>
            <a:off x="2357792" y="3650043"/>
            <a:ext cx="3861639" cy="45188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BF0F570-EB4F-2AAF-FAFA-4E0B7E9AFE1E}"/>
              </a:ext>
            </a:extLst>
          </p:cNvPr>
          <p:cNvSpPr/>
          <p:nvPr/>
        </p:nvSpPr>
        <p:spPr>
          <a:xfrm>
            <a:off x="5464990" y="4859166"/>
            <a:ext cx="202780" cy="221117"/>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80D710B-49F8-7B47-0954-ACE1534B63F8}"/>
              </a:ext>
            </a:extLst>
          </p:cNvPr>
          <p:cNvSpPr/>
          <p:nvPr/>
        </p:nvSpPr>
        <p:spPr>
          <a:xfrm>
            <a:off x="2320007" y="5044812"/>
            <a:ext cx="396814" cy="221118"/>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61526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F77FFC8-A364-E91A-7B2D-64261F8EFB64}"/>
              </a:ext>
            </a:extLst>
          </p:cNvPr>
          <p:cNvSpPr/>
          <p:nvPr/>
        </p:nvSpPr>
        <p:spPr>
          <a:xfrm>
            <a:off x="7200900" y="5341620"/>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82</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49"/>
            <a:ext cx="7657800" cy="603922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Selected game design techniques</a:t>
            </a:r>
            <a:endParaRPr lang="en-US" sz="2800" dirty="0"/>
          </a:p>
        </p:txBody>
      </p:sp>
      <p:pic>
        <p:nvPicPr>
          <p:cNvPr id="8" name="Picture 7" descr="Graphical user interface&#10;&#10;Description automatically generated">
            <a:extLst>
              <a:ext uri="{FF2B5EF4-FFF2-40B4-BE49-F238E27FC236}">
                <a16:creationId xmlns:a16="http://schemas.microsoft.com/office/drawing/2014/main" id="{0ABBB796-627A-CECF-5789-72539AF29661}"/>
              </a:ext>
            </a:extLst>
          </p:cNvPr>
          <p:cNvPicPr>
            <a:picLocks noChangeAspect="1"/>
          </p:cNvPicPr>
          <p:nvPr/>
        </p:nvPicPr>
        <p:blipFill>
          <a:blip r:embed="rId3"/>
          <a:stretch>
            <a:fillRect/>
          </a:stretch>
        </p:blipFill>
        <p:spPr>
          <a:xfrm>
            <a:off x="465667" y="1371600"/>
            <a:ext cx="8212666" cy="4619625"/>
          </a:xfrm>
          <a:prstGeom prst="rect">
            <a:avLst/>
          </a:prstGeom>
        </p:spPr>
      </p:pic>
    </p:spTree>
    <p:extLst>
      <p:ext uri="{BB962C8B-B14F-4D97-AF65-F5344CB8AC3E}">
        <p14:creationId xmlns:p14="http://schemas.microsoft.com/office/powerpoint/2010/main" val="3187705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F77FFC8-A364-E91A-7B2D-64261F8EFB64}"/>
              </a:ext>
            </a:extLst>
          </p:cNvPr>
          <p:cNvSpPr/>
          <p:nvPr/>
        </p:nvSpPr>
        <p:spPr>
          <a:xfrm>
            <a:off x="7200900" y="5341620"/>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83</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49"/>
            <a:ext cx="7657800" cy="603922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Selected game design techniques</a:t>
            </a:r>
            <a:endParaRPr lang="en-US" sz="2800" dirty="0"/>
          </a:p>
        </p:txBody>
      </p:sp>
      <p:pic>
        <p:nvPicPr>
          <p:cNvPr id="8" name="Picture 7">
            <a:extLst>
              <a:ext uri="{FF2B5EF4-FFF2-40B4-BE49-F238E27FC236}">
                <a16:creationId xmlns:a16="http://schemas.microsoft.com/office/drawing/2014/main" id="{0ABBB796-627A-CECF-5789-72539AF29661}"/>
              </a:ext>
            </a:extLst>
          </p:cNvPr>
          <p:cNvPicPr>
            <a:picLocks noChangeAspect="1"/>
          </p:cNvPicPr>
          <p:nvPr/>
        </p:nvPicPr>
        <p:blipFill>
          <a:blip r:embed="rId3"/>
          <a:srcRect/>
          <a:stretch/>
        </p:blipFill>
        <p:spPr>
          <a:xfrm>
            <a:off x="465667" y="1371600"/>
            <a:ext cx="8212666" cy="4619624"/>
          </a:xfrm>
          <a:prstGeom prst="rect">
            <a:avLst/>
          </a:prstGeom>
        </p:spPr>
      </p:pic>
    </p:spTree>
    <p:extLst>
      <p:ext uri="{BB962C8B-B14F-4D97-AF65-F5344CB8AC3E}">
        <p14:creationId xmlns:p14="http://schemas.microsoft.com/office/powerpoint/2010/main" val="1626885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F77FFC8-A364-E91A-7B2D-64261F8EFB64}"/>
              </a:ext>
            </a:extLst>
          </p:cNvPr>
          <p:cNvSpPr/>
          <p:nvPr/>
        </p:nvSpPr>
        <p:spPr>
          <a:xfrm>
            <a:off x="7200900" y="5341620"/>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84</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49"/>
            <a:ext cx="7657800" cy="603922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Selected game design techniques</a:t>
            </a:r>
            <a:endParaRPr lang="en-US" sz="2800" dirty="0"/>
          </a:p>
        </p:txBody>
      </p:sp>
      <p:pic>
        <p:nvPicPr>
          <p:cNvPr id="8" name="Picture 7">
            <a:extLst>
              <a:ext uri="{FF2B5EF4-FFF2-40B4-BE49-F238E27FC236}">
                <a16:creationId xmlns:a16="http://schemas.microsoft.com/office/drawing/2014/main" id="{0ABBB796-627A-CECF-5789-72539AF29661}"/>
              </a:ext>
            </a:extLst>
          </p:cNvPr>
          <p:cNvPicPr>
            <a:picLocks noChangeAspect="1"/>
          </p:cNvPicPr>
          <p:nvPr/>
        </p:nvPicPr>
        <p:blipFill>
          <a:blip r:embed="rId3"/>
          <a:srcRect/>
          <a:stretch/>
        </p:blipFill>
        <p:spPr>
          <a:xfrm>
            <a:off x="465668" y="1371600"/>
            <a:ext cx="8212664" cy="4619624"/>
          </a:xfrm>
          <a:prstGeom prst="rect">
            <a:avLst/>
          </a:prstGeom>
        </p:spPr>
      </p:pic>
    </p:spTree>
    <p:extLst>
      <p:ext uri="{BB962C8B-B14F-4D97-AF65-F5344CB8AC3E}">
        <p14:creationId xmlns:p14="http://schemas.microsoft.com/office/powerpoint/2010/main" val="6035177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F77FFC8-A364-E91A-7B2D-64261F8EFB64}"/>
              </a:ext>
            </a:extLst>
          </p:cNvPr>
          <p:cNvSpPr/>
          <p:nvPr/>
        </p:nvSpPr>
        <p:spPr>
          <a:xfrm>
            <a:off x="7200900" y="5341620"/>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85</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49"/>
            <a:ext cx="7657800" cy="603922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Selected game design techniques</a:t>
            </a:r>
            <a:endParaRPr lang="en-US" sz="2800" dirty="0"/>
          </a:p>
        </p:txBody>
      </p:sp>
      <p:pic>
        <p:nvPicPr>
          <p:cNvPr id="8" name="Picture 7">
            <a:extLst>
              <a:ext uri="{FF2B5EF4-FFF2-40B4-BE49-F238E27FC236}">
                <a16:creationId xmlns:a16="http://schemas.microsoft.com/office/drawing/2014/main" id="{0ABBB796-627A-CECF-5789-72539AF29661}"/>
              </a:ext>
            </a:extLst>
          </p:cNvPr>
          <p:cNvPicPr>
            <a:picLocks noChangeAspect="1"/>
          </p:cNvPicPr>
          <p:nvPr/>
        </p:nvPicPr>
        <p:blipFill>
          <a:blip r:embed="rId3"/>
          <a:srcRect/>
          <a:stretch/>
        </p:blipFill>
        <p:spPr>
          <a:xfrm>
            <a:off x="465668" y="1371600"/>
            <a:ext cx="8212664" cy="4619623"/>
          </a:xfrm>
          <a:prstGeom prst="rect">
            <a:avLst/>
          </a:prstGeom>
        </p:spPr>
      </p:pic>
    </p:spTree>
    <p:extLst>
      <p:ext uri="{BB962C8B-B14F-4D97-AF65-F5344CB8AC3E}">
        <p14:creationId xmlns:p14="http://schemas.microsoft.com/office/powerpoint/2010/main" val="6023070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F77FFC8-A364-E91A-7B2D-64261F8EFB64}"/>
              </a:ext>
            </a:extLst>
          </p:cNvPr>
          <p:cNvSpPr/>
          <p:nvPr/>
        </p:nvSpPr>
        <p:spPr>
          <a:xfrm>
            <a:off x="7200900" y="5341620"/>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86</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49"/>
            <a:ext cx="7657800" cy="603922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Selected game design techniques</a:t>
            </a:r>
            <a:endParaRPr lang="en-US" sz="2800" dirty="0"/>
          </a:p>
        </p:txBody>
      </p:sp>
      <p:pic>
        <p:nvPicPr>
          <p:cNvPr id="5" name="Picture 4">
            <a:extLst>
              <a:ext uri="{FF2B5EF4-FFF2-40B4-BE49-F238E27FC236}">
                <a16:creationId xmlns:a16="http://schemas.microsoft.com/office/drawing/2014/main" id="{1A61AD52-5F3D-E4BF-7C7C-1FDC59E6AC1F}"/>
              </a:ext>
            </a:extLst>
          </p:cNvPr>
          <p:cNvPicPr>
            <a:picLocks noChangeAspect="1"/>
          </p:cNvPicPr>
          <p:nvPr/>
        </p:nvPicPr>
        <p:blipFill>
          <a:blip r:embed="rId3"/>
          <a:stretch>
            <a:fillRect/>
          </a:stretch>
        </p:blipFill>
        <p:spPr>
          <a:xfrm>
            <a:off x="1395412" y="1184733"/>
            <a:ext cx="6353175" cy="5326557"/>
          </a:xfrm>
          <a:prstGeom prst="rect">
            <a:avLst/>
          </a:prstGeom>
        </p:spPr>
      </p:pic>
    </p:spTree>
    <p:extLst>
      <p:ext uri="{BB962C8B-B14F-4D97-AF65-F5344CB8AC3E}">
        <p14:creationId xmlns:p14="http://schemas.microsoft.com/office/powerpoint/2010/main" val="14136927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87</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49"/>
            <a:ext cx="7657800" cy="603922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Selected game design techniques</a:t>
            </a:r>
            <a:endParaRPr lang="en-US" sz="2800" dirty="0"/>
          </a:p>
          <a:p>
            <a:pPr marL="342900">
              <a:spcBef>
                <a:spcPts val="0"/>
              </a:spcBef>
              <a:spcAft>
                <a:spcPts val="600"/>
              </a:spcAft>
              <a:buSzPts val="3200"/>
            </a:pPr>
            <a:r>
              <a:rPr lang="en-US" dirty="0"/>
              <a:t>Flow (as a rough guideline)</a:t>
            </a:r>
          </a:p>
          <a:p>
            <a:pPr marL="800100" lvl="1">
              <a:spcBef>
                <a:spcPts val="0"/>
              </a:spcBef>
              <a:spcAft>
                <a:spcPts val="600"/>
              </a:spcAft>
              <a:buSzPts val="3200"/>
            </a:pPr>
            <a:r>
              <a:rPr lang="en-US" dirty="0"/>
              <a:t>Progress control</a:t>
            </a:r>
          </a:p>
          <a:p>
            <a:pPr marL="800100" lvl="1">
              <a:spcBef>
                <a:spcPts val="0"/>
              </a:spcBef>
              <a:spcAft>
                <a:spcPts val="600"/>
              </a:spcAft>
              <a:buSzPts val="3200"/>
            </a:pPr>
            <a:r>
              <a:rPr lang="en-US" dirty="0"/>
              <a:t>Challenges</a:t>
            </a:r>
          </a:p>
          <a:p>
            <a:pPr marL="342900">
              <a:spcBef>
                <a:spcPts val="0"/>
              </a:spcBef>
              <a:spcAft>
                <a:spcPts val="600"/>
              </a:spcAft>
              <a:buSzPts val="3200"/>
            </a:pPr>
            <a:r>
              <a:rPr lang="en-US" dirty="0">
                <a:highlight>
                  <a:srgbClr val="FFFF00"/>
                </a:highlight>
              </a:rPr>
              <a:t>Intuitive visual hints</a:t>
            </a:r>
          </a:p>
          <a:p>
            <a:pPr marL="800100" lvl="1">
              <a:spcBef>
                <a:spcPts val="0"/>
              </a:spcBef>
              <a:spcAft>
                <a:spcPts val="600"/>
              </a:spcAft>
              <a:buSzPts val="3200"/>
            </a:pPr>
            <a:r>
              <a:rPr lang="en-US" dirty="0"/>
              <a:t>Make the learning experience effortless</a:t>
            </a:r>
          </a:p>
          <a:p>
            <a:pPr marL="800100" lvl="1">
              <a:spcBef>
                <a:spcPts val="0"/>
              </a:spcBef>
              <a:spcAft>
                <a:spcPts val="600"/>
              </a:spcAft>
              <a:buSzPts val="3200"/>
            </a:pPr>
            <a:r>
              <a:rPr lang="en-US" dirty="0"/>
              <a:t>Reduce effort/cost in fetching study materials</a:t>
            </a:r>
          </a:p>
          <a:p>
            <a:pPr marL="800100" lvl="1">
              <a:spcBef>
                <a:spcPts val="0"/>
              </a:spcBef>
              <a:spcAft>
                <a:spcPts val="600"/>
              </a:spcAft>
              <a:buSzPts val="3200"/>
            </a:pPr>
            <a:endParaRPr lang="en-US" dirty="0"/>
          </a:p>
        </p:txBody>
      </p:sp>
    </p:spTree>
    <p:extLst>
      <p:ext uri="{BB962C8B-B14F-4D97-AF65-F5344CB8AC3E}">
        <p14:creationId xmlns:p14="http://schemas.microsoft.com/office/powerpoint/2010/main" val="12411794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88</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49"/>
            <a:ext cx="7657800" cy="603922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Selected game design techniques</a:t>
            </a:r>
            <a:endParaRPr lang="en-US" sz="2800" dirty="0"/>
          </a:p>
          <a:p>
            <a:pPr marL="342900">
              <a:spcBef>
                <a:spcPts val="0"/>
              </a:spcBef>
              <a:spcAft>
                <a:spcPts val="600"/>
              </a:spcAft>
              <a:buSzPts val="3200"/>
            </a:pPr>
            <a:r>
              <a:rPr lang="en-US" dirty="0"/>
              <a:t>Flow (as a rough guideline)</a:t>
            </a:r>
          </a:p>
          <a:p>
            <a:pPr marL="800100" lvl="1">
              <a:spcBef>
                <a:spcPts val="0"/>
              </a:spcBef>
              <a:spcAft>
                <a:spcPts val="600"/>
              </a:spcAft>
              <a:buSzPts val="3200"/>
            </a:pPr>
            <a:r>
              <a:rPr lang="en-US" dirty="0"/>
              <a:t>Progress control</a:t>
            </a:r>
          </a:p>
          <a:p>
            <a:pPr marL="800100" lvl="1">
              <a:spcBef>
                <a:spcPts val="0"/>
              </a:spcBef>
              <a:spcAft>
                <a:spcPts val="600"/>
              </a:spcAft>
              <a:buSzPts val="3200"/>
            </a:pPr>
            <a:r>
              <a:rPr lang="en-US" dirty="0"/>
              <a:t>Challenges</a:t>
            </a:r>
          </a:p>
          <a:p>
            <a:pPr marL="342900">
              <a:spcBef>
                <a:spcPts val="0"/>
              </a:spcBef>
              <a:spcAft>
                <a:spcPts val="600"/>
              </a:spcAft>
              <a:buSzPts val="3200"/>
            </a:pPr>
            <a:r>
              <a:rPr lang="en-US" dirty="0">
                <a:highlight>
                  <a:srgbClr val="FFFF00"/>
                </a:highlight>
              </a:rPr>
              <a:t>Intuitive visual hints</a:t>
            </a:r>
          </a:p>
          <a:p>
            <a:pPr marL="800100" lvl="1">
              <a:spcBef>
                <a:spcPts val="0"/>
              </a:spcBef>
              <a:spcAft>
                <a:spcPts val="600"/>
              </a:spcAft>
              <a:buSzPts val="3200"/>
            </a:pPr>
            <a:r>
              <a:rPr lang="en-US" dirty="0"/>
              <a:t>Make the learning experience effortless</a:t>
            </a:r>
          </a:p>
          <a:p>
            <a:pPr marL="800100" lvl="1">
              <a:spcBef>
                <a:spcPts val="0"/>
              </a:spcBef>
              <a:spcAft>
                <a:spcPts val="600"/>
              </a:spcAft>
              <a:buSzPts val="3200"/>
            </a:pPr>
            <a:r>
              <a:rPr lang="en-US" dirty="0"/>
              <a:t>Reduce effort/cost in fetching study materials</a:t>
            </a:r>
          </a:p>
          <a:p>
            <a:pPr marL="800100" lvl="1">
              <a:spcBef>
                <a:spcPts val="0"/>
              </a:spcBef>
              <a:spcAft>
                <a:spcPts val="600"/>
              </a:spcAft>
              <a:buSzPts val="3200"/>
            </a:pPr>
            <a:endParaRPr lang="en-US" dirty="0"/>
          </a:p>
        </p:txBody>
      </p:sp>
      <p:sp>
        <p:nvSpPr>
          <p:cNvPr id="4" name="TextBox 3">
            <a:extLst>
              <a:ext uri="{FF2B5EF4-FFF2-40B4-BE49-F238E27FC236}">
                <a16:creationId xmlns:a16="http://schemas.microsoft.com/office/drawing/2014/main" id="{CF06AD00-64D6-0C05-CD6B-78A0DA1009E9}"/>
              </a:ext>
            </a:extLst>
          </p:cNvPr>
          <p:cNvSpPr txBox="1"/>
          <p:nvPr/>
        </p:nvSpPr>
        <p:spPr>
          <a:xfrm>
            <a:off x="6019650" y="5243369"/>
            <a:ext cx="3124350" cy="1384995"/>
          </a:xfrm>
          <a:prstGeom prst="rect">
            <a:avLst/>
          </a:prstGeom>
          <a:noFill/>
        </p:spPr>
        <p:txBody>
          <a:bodyPr wrap="square">
            <a:spAutoFit/>
          </a:bodyPr>
          <a:lstStyle/>
          <a:p>
            <a:pPr algn="ctr"/>
            <a:r>
              <a:rPr lang="en-US" sz="2800" dirty="0">
                <a:highlight>
                  <a:srgbClr val="FFFF00"/>
                </a:highlight>
              </a:rPr>
              <a:t>“Let’s be do whatever we can to </a:t>
            </a:r>
            <a:r>
              <a:rPr lang="en-US" sz="2800" u="sng" dirty="0">
                <a:highlight>
                  <a:srgbClr val="FFFF00"/>
                </a:highlight>
              </a:rPr>
              <a:t>make games fun</a:t>
            </a:r>
            <a:r>
              <a:rPr lang="en-US" sz="2800" dirty="0">
                <a:highlight>
                  <a:srgbClr val="FFFF00"/>
                </a:highlight>
              </a:rPr>
              <a:t>!”</a:t>
            </a:r>
          </a:p>
        </p:txBody>
      </p:sp>
      <p:sp>
        <p:nvSpPr>
          <p:cNvPr id="5" name="TextBox 4">
            <a:extLst>
              <a:ext uri="{FF2B5EF4-FFF2-40B4-BE49-F238E27FC236}">
                <a16:creationId xmlns:a16="http://schemas.microsoft.com/office/drawing/2014/main" id="{76C40240-BAA8-9421-E590-59F6CFA72B26}"/>
              </a:ext>
            </a:extLst>
          </p:cNvPr>
          <p:cNvSpPr txBox="1"/>
          <p:nvPr/>
        </p:nvSpPr>
        <p:spPr>
          <a:xfrm>
            <a:off x="1266975" y="4550871"/>
            <a:ext cx="4086375" cy="1384995"/>
          </a:xfrm>
          <a:prstGeom prst="rect">
            <a:avLst/>
          </a:prstGeom>
          <a:noFill/>
          <a:ln w="25400">
            <a:solidFill>
              <a:schemeClr val="tx1"/>
            </a:solidFill>
          </a:ln>
        </p:spPr>
        <p:txBody>
          <a:bodyPr wrap="square">
            <a:spAutoFit/>
          </a:bodyPr>
          <a:lstStyle/>
          <a:p>
            <a:pPr algn="ctr"/>
            <a:r>
              <a:rPr lang="en-US" sz="2800" dirty="0">
                <a:highlight>
                  <a:srgbClr val="FFFF00"/>
                </a:highlight>
              </a:rPr>
              <a:t>Huge amount of content </a:t>
            </a:r>
            <a:r>
              <a:rPr lang="en-US" sz="2800" dirty="0"/>
              <a:t>for all levels with progress control and rewards</a:t>
            </a:r>
          </a:p>
        </p:txBody>
      </p:sp>
    </p:spTree>
    <p:extLst>
      <p:ext uri="{BB962C8B-B14F-4D97-AF65-F5344CB8AC3E}">
        <p14:creationId xmlns:p14="http://schemas.microsoft.com/office/powerpoint/2010/main" val="20605668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89</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49"/>
            <a:ext cx="7657800" cy="603922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Selected game design techniques</a:t>
            </a:r>
            <a:endParaRPr lang="en-US" sz="2800" dirty="0"/>
          </a:p>
          <a:p>
            <a:pPr marL="342900">
              <a:spcBef>
                <a:spcPts val="0"/>
              </a:spcBef>
              <a:spcAft>
                <a:spcPts val="600"/>
              </a:spcAft>
              <a:buSzPts val="3200"/>
            </a:pPr>
            <a:r>
              <a:rPr lang="en-US" dirty="0"/>
              <a:t>Flow (as a rough guideline)</a:t>
            </a:r>
          </a:p>
          <a:p>
            <a:pPr marL="800100" lvl="1">
              <a:spcBef>
                <a:spcPts val="0"/>
              </a:spcBef>
              <a:spcAft>
                <a:spcPts val="600"/>
              </a:spcAft>
              <a:buSzPts val="3200"/>
            </a:pPr>
            <a:r>
              <a:rPr lang="en-US" dirty="0"/>
              <a:t>Progress control</a:t>
            </a:r>
          </a:p>
          <a:p>
            <a:pPr marL="800100" lvl="1">
              <a:spcBef>
                <a:spcPts val="0"/>
              </a:spcBef>
              <a:spcAft>
                <a:spcPts val="600"/>
              </a:spcAft>
              <a:buSzPts val="3200"/>
            </a:pPr>
            <a:r>
              <a:rPr lang="en-US" dirty="0"/>
              <a:t>Challenges</a:t>
            </a:r>
          </a:p>
          <a:p>
            <a:pPr marL="342900">
              <a:spcBef>
                <a:spcPts val="0"/>
              </a:spcBef>
              <a:spcAft>
                <a:spcPts val="600"/>
              </a:spcAft>
              <a:buSzPts val="3200"/>
            </a:pPr>
            <a:r>
              <a:rPr lang="en-US" dirty="0">
                <a:highlight>
                  <a:srgbClr val="FFFF00"/>
                </a:highlight>
              </a:rPr>
              <a:t>Intuitive visual hints</a:t>
            </a:r>
          </a:p>
          <a:p>
            <a:pPr marL="342900">
              <a:spcBef>
                <a:spcPts val="0"/>
              </a:spcBef>
              <a:spcAft>
                <a:spcPts val="600"/>
              </a:spcAft>
              <a:buSzPts val="3200"/>
            </a:pPr>
            <a:r>
              <a:rPr lang="en-US" dirty="0"/>
              <a:t>Frequent positive feedback</a:t>
            </a:r>
          </a:p>
          <a:p>
            <a:pPr marL="800100" lvl="1">
              <a:spcBef>
                <a:spcPts val="0"/>
              </a:spcBef>
              <a:spcAft>
                <a:spcPts val="600"/>
              </a:spcAft>
              <a:buSzPts val="3200"/>
            </a:pPr>
            <a:r>
              <a:rPr lang="en-US" dirty="0"/>
              <a:t>Points/virtual currency</a:t>
            </a:r>
          </a:p>
          <a:p>
            <a:pPr marL="800100" lvl="1">
              <a:spcBef>
                <a:spcPts val="0"/>
              </a:spcBef>
              <a:spcAft>
                <a:spcPts val="600"/>
              </a:spcAft>
              <a:buSzPts val="3200"/>
            </a:pPr>
            <a:r>
              <a:rPr lang="en-US" dirty="0"/>
              <a:t>Achievements</a:t>
            </a:r>
          </a:p>
          <a:p>
            <a:pPr marL="342900">
              <a:spcBef>
                <a:spcPts val="0"/>
              </a:spcBef>
              <a:spcAft>
                <a:spcPts val="600"/>
              </a:spcAft>
              <a:buSzPts val="3200"/>
            </a:pPr>
            <a:r>
              <a:rPr lang="en-US" dirty="0"/>
              <a:t>Real-time preformation evaluation</a:t>
            </a:r>
          </a:p>
          <a:p>
            <a:pPr marL="342900">
              <a:spcBef>
                <a:spcPts val="0"/>
              </a:spcBef>
              <a:spcAft>
                <a:spcPts val="600"/>
              </a:spcAft>
              <a:buSzPts val="3200"/>
            </a:pPr>
            <a:r>
              <a:rPr lang="en-US" dirty="0"/>
              <a:t>The power of habits</a:t>
            </a:r>
          </a:p>
          <a:p>
            <a:pPr marL="800100" lvl="1">
              <a:spcBef>
                <a:spcPts val="0"/>
              </a:spcBef>
              <a:spcAft>
                <a:spcPts val="600"/>
              </a:spcAft>
              <a:buSzPts val="3200"/>
            </a:pPr>
            <a:r>
              <a:rPr lang="en-US" dirty="0"/>
              <a:t>Daily/weekly/monthly missions</a:t>
            </a:r>
          </a:p>
        </p:txBody>
      </p:sp>
      <p:sp>
        <p:nvSpPr>
          <p:cNvPr id="5" name="TextBox 4">
            <a:extLst>
              <a:ext uri="{FF2B5EF4-FFF2-40B4-BE49-F238E27FC236}">
                <a16:creationId xmlns:a16="http://schemas.microsoft.com/office/drawing/2014/main" id="{1463ACAD-96DF-1E2C-F8D1-C0AB00226075}"/>
              </a:ext>
            </a:extLst>
          </p:cNvPr>
          <p:cNvSpPr txBox="1"/>
          <p:nvPr/>
        </p:nvSpPr>
        <p:spPr>
          <a:xfrm>
            <a:off x="5829300" y="1042642"/>
            <a:ext cx="4572000" cy="4247317"/>
          </a:xfrm>
          <a:prstGeom prst="rect">
            <a:avLst/>
          </a:prstGeom>
          <a:noFill/>
        </p:spPr>
        <p:txBody>
          <a:bodyPr wrap="square">
            <a:spAutoFit/>
          </a:bodyPr>
          <a:lstStyle/>
          <a:p>
            <a:pPr marL="285750" indent="-285750">
              <a:buFont typeface="Arial" panose="020B0604020202020204" pitchFamily="34" charset="0"/>
              <a:buChar char="•"/>
            </a:pPr>
            <a:r>
              <a:rPr lang="en-US" dirty="0"/>
              <a:t>Huge amount of content</a:t>
            </a:r>
          </a:p>
          <a:p>
            <a:pPr marL="285750" indent="-285750">
              <a:buFont typeface="Arial" panose="020B0604020202020204" pitchFamily="34" charset="0"/>
              <a:buChar char="•"/>
            </a:pPr>
            <a:r>
              <a:rPr lang="en-US" dirty="0"/>
              <a:t>Beta tests</a:t>
            </a:r>
          </a:p>
          <a:p>
            <a:pPr marL="285750" indent="-285750">
              <a:buFont typeface="Arial" panose="020B0604020202020204" pitchFamily="34" charset="0"/>
              <a:buChar char="•"/>
            </a:pPr>
            <a:r>
              <a:rPr lang="en-US" dirty="0"/>
              <a:t>User survey</a:t>
            </a:r>
          </a:p>
          <a:p>
            <a:pPr marL="285750" indent="-285750">
              <a:buFont typeface="Arial" panose="020B0604020202020204" pitchFamily="34" charset="0"/>
              <a:buChar char="•"/>
            </a:pPr>
            <a:r>
              <a:rPr lang="en-US" dirty="0"/>
              <a:t>High-quality arts </a:t>
            </a:r>
            <a:br>
              <a:rPr lang="en-US" dirty="0"/>
            </a:br>
            <a:r>
              <a:rPr lang="en-US" dirty="0"/>
              <a:t>(both visual and audio)</a:t>
            </a:r>
          </a:p>
          <a:p>
            <a:pPr marL="285750" indent="-285750">
              <a:buFont typeface="Arial" panose="020B0604020202020204" pitchFamily="34" charset="0"/>
              <a:buChar char="•"/>
            </a:pPr>
            <a:r>
              <a:rPr lang="en-US" dirty="0"/>
              <a:t>Trailers/ads</a:t>
            </a:r>
          </a:p>
          <a:p>
            <a:pPr marL="285750" indent="-285750">
              <a:buFont typeface="Arial" panose="020B0604020202020204" pitchFamily="34" charset="0"/>
              <a:buChar char="•"/>
            </a:pPr>
            <a:r>
              <a:rPr lang="en-US" dirty="0"/>
              <a:t>Localization</a:t>
            </a:r>
            <a:br>
              <a:rPr lang="en-US" dirty="0"/>
            </a:br>
            <a:r>
              <a:rPr lang="en-US" dirty="0"/>
              <a:t>(e.g., multi-language)</a:t>
            </a:r>
          </a:p>
          <a:p>
            <a:pPr marL="285750" indent="-285750">
              <a:buFont typeface="Arial" panose="020B0604020202020204" pitchFamily="34" charset="0"/>
              <a:buChar char="•"/>
            </a:pPr>
            <a:r>
              <a:rPr lang="en-US" dirty="0"/>
              <a:t>Multi-platform</a:t>
            </a:r>
          </a:p>
          <a:p>
            <a:pPr marL="285750" indent="-285750">
              <a:buFont typeface="Arial" panose="020B0604020202020204" pitchFamily="34" charset="0"/>
              <a:buChar char="•"/>
            </a:pPr>
            <a:r>
              <a:rPr lang="en-US" dirty="0"/>
              <a:t>Community</a:t>
            </a:r>
          </a:p>
          <a:p>
            <a:pPr marL="285750" indent="-285750">
              <a:buFont typeface="Arial" panose="020B0604020202020204" pitchFamily="34" charset="0"/>
              <a:buChar char="•"/>
            </a:pPr>
            <a:r>
              <a:rPr lang="en-US" dirty="0"/>
              <a:t>Real-life events/rewards</a:t>
            </a:r>
          </a:p>
          <a:p>
            <a:pPr marL="285750" indent="-285750">
              <a:buFont typeface="Arial" panose="020B0604020202020204" pitchFamily="34" charset="0"/>
              <a:buChar char="•"/>
            </a:pPr>
            <a:r>
              <a:rPr lang="en-US" dirty="0"/>
              <a:t>Gotcha mechanism</a:t>
            </a:r>
            <a:br>
              <a:rPr lang="en-US" dirty="0"/>
            </a:br>
            <a:r>
              <a:rPr lang="en-US" dirty="0"/>
              <a:t>(gambling)</a:t>
            </a:r>
          </a:p>
          <a:p>
            <a:pPr marL="285750" indent="-285750">
              <a:buFont typeface="Arial" panose="020B0604020202020204" pitchFamily="34" charset="0"/>
              <a:buChar char="•"/>
            </a:pPr>
            <a:r>
              <a:rPr lang="en-US" dirty="0"/>
              <a:t>…</a:t>
            </a:r>
          </a:p>
          <a:p>
            <a:endParaRPr lang="en-US" dirty="0"/>
          </a:p>
        </p:txBody>
      </p:sp>
      <p:sp>
        <p:nvSpPr>
          <p:cNvPr id="4" name="TextBox 3">
            <a:extLst>
              <a:ext uri="{FF2B5EF4-FFF2-40B4-BE49-F238E27FC236}">
                <a16:creationId xmlns:a16="http://schemas.microsoft.com/office/drawing/2014/main" id="{E8412314-C805-B105-8B95-E1D90FCBC83E}"/>
              </a:ext>
            </a:extLst>
          </p:cNvPr>
          <p:cNvSpPr txBox="1"/>
          <p:nvPr/>
        </p:nvSpPr>
        <p:spPr>
          <a:xfrm>
            <a:off x="6019650" y="5243369"/>
            <a:ext cx="3124350" cy="1384995"/>
          </a:xfrm>
          <a:prstGeom prst="rect">
            <a:avLst/>
          </a:prstGeom>
          <a:noFill/>
        </p:spPr>
        <p:txBody>
          <a:bodyPr wrap="square">
            <a:spAutoFit/>
          </a:bodyPr>
          <a:lstStyle/>
          <a:p>
            <a:pPr algn="ctr"/>
            <a:r>
              <a:rPr lang="en-US" sz="2800" dirty="0">
                <a:highlight>
                  <a:srgbClr val="FFFF00"/>
                </a:highlight>
              </a:rPr>
              <a:t>“Let’s be do whatever we can to </a:t>
            </a:r>
            <a:r>
              <a:rPr lang="en-US" sz="2800" u="sng" dirty="0">
                <a:highlight>
                  <a:srgbClr val="FFFF00"/>
                </a:highlight>
              </a:rPr>
              <a:t>make games fun</a:t>
            </a:r>
            <a:r>
              <a:rPr lang="en-US" sz="2800" dirty="0">
                <a:highlight>
                  <a:srgbClr val="FFFF00"/>
                </a:highlight>
              </a:rPr>
              <a:t>!”</a:t>
            </a:r>
          </a:p>
        </p:txBody>
      </p:sp>
      <p:sp>
        <p:nvSpPr>
          <p:cNvPr id="6" name="TextBox 5">
            <a:extLst>
              <a:ext uri="{FF2B5EF4-FFF2-40B4-BE49-F238E27FC236}">
                <a16:creationId xmlns:a16="http://schemas.microsoft.com/office/drawing/2014/main" id="{0DC5A562-8E85-A80A-3371-89D4EFBF988C}"/>
              </a:ext>
            </a:extLst>
          </p:cNvPr>
          <p:cNvSpPr txBox="1"/>
          <p:nvPr/>
        </p:nvSpPr>
        <p:spPr>
          <a:xfrm>
            <a:off x="328644" y="141149"/>
            <a:ext cx="8486712" cy="523220"/>
          </a:xfrm>
          <a:prstGeom prst="rect">
            <a:avLst/>
          </a:prstGeom>
          <a:noFill/>
        </p:spPr>
        <p:txBody>
          <a:bodyPr wrap="square">
            <a:spAutoFit/>
          </a:bodyPr>
          <a:lstStyle/>
          <a:p>
            <a:pPr algn="ctr"/>
            <a:r>
              <a:rPr lang="en-US" sz="2000" dirty="0">
                <a:highlight>
                  <a:srgbClr val="FFFF00"/>
                </a:highlight>
              </a:rPr>
              <a:t>Let’s be do whatever we can to </a:t>
            </a:r>
            <a:r>
              <a:rPr lang="en-US" sz="2800" u="sng" dirty="0">
                <a:highlight>
                  <a:srgbClr val="FFFF00"/>
                </a:highlight>
              </a:rPr>
              <a:t>help students learn more easily?</a:t>
            </a:r>
          </a:p>
        </p:txBody>
      </p:sp>
    </p:spTree>
    <p:extLst>
      <p:ext uri="{BB962C8B-B14F-4D97-AF65-F5344CB8AC3E}">
        <p14:creationId xmlns:p14="http://schemas.microsoft.com/office/powerpoint/2010/main" val="741174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9</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5887DE56-1A6A-3002-CE9E-3686030B1F27}"/>
              </a:ext>
            </a:extLst>
          </p:cNvPr>
          <p:cNvSpPr txBox="1">
            <a:spLocks/>
          </p:cNvSpPr>
          <p:nvPr/>
        </p:nvSpPr>
        <p:spPr>
          <a:xfrm>
            <a:off x="743100" y="542550"/>
            <a:ext cx="7657800" cy="38967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342900">
              <a:spcBef>
                <a:spcPts val="0"/>
              </a:spcBef>
              <a:buSzPts val="3200"/>
            </a:pPr>
            <a:r>
              <a:rPr lang="en-US" dirty="0"/>
              <a:t>Shaping the Future of Higher Education? </a:t>
            </a:r>
            <a:r>
              <a:rPr lang="en-US" sz="2800" dirty="0"/>
              <a:t>Becoming a Land-grant University for Our Times</a:t>
            </a:r>
          </a:p>
          <a:p>
            <a:pPr marL="342900">
              <a:spcBef>
                <a:spcPts val="0"/>
              </a:spcBef>
              <a:buSzPts val="3200"/>
            </a:pPr>
            <a:r>
              <a:rPr lang="en-US" sz="3200" dirty="0">
                <a:effectLst/>
                <a:latin typeface="Calibri" panose="020F0502020204030204" pitchFamily="34" charset="0"/>
                <a:ea typeface="等线" panose="02010600030101010101" pitchFamily="2" charset="-122"/>
                <a:cs typeface="Times New Roman" panose="02020603050405020304" pitchFamily="18" charset="0"/>
              </a:rPr>
              <a:t>Shaping the Future of Education as a Pioneering Institute</a:t>
            </a:r>
            <a:endParaRPr lang="en-US" dirty="0"/>
          </a:p>
        </p:txBody>
      </p:sp>
      <p:sp>
        <p:nvSpPr>
          <p:cNvPr id="5" name="TextBox 4">
            <a:extLst>
              <a:ext uri="{FF2B5EF4-FFF2-40B4-BE49-F238E27FC236}">
                <a16:creationId xmlns:a16="http://schemas.microsoft.com/office/drawing/2014/main" id="{7D27695F-6C3C-2E50-1ABC-AFFBBA5A1113}"/>
              </a:ext>
            </a:extLst>
          </p:cNvPr>
          <p:cNvSpPr txBox="1"/>
          <p:nvPr/>
        </p:nvSpPr>
        <p:spPr>
          <a:xfrm>
            <a:off x="4686300" y="2575877"/>
            <a:ext cx="6957060" cy="3724096"/>
          </a:xfrm>
          <a:prstGeom prst="rect">
            <a:avLst/>
          </a:prstGeom>
          <a:noFill/>
        </p:spPr>
        <p:txBody>
          <a:bodyPr wrap="square">
            <a:spAutoFit/>
          </a:bodyPr>
          <a:lstStyle/>
          <a:p>
            <a:pPr algn="just"/>
            <a:r>
              <a:rPr lang="en-US" sz="3200" dirty="0">
                <a:latin typeface="+mj-lt"/>
                <a:cs typeface="Times New Roman" panose="02020603050405020304" pitchFamily="18" charset="0"/>
              </a:rPr>
              <a:t>	Encouraging 😃</a:t>
            </a:r>
          </a:p>
          <a:p>
            <a:pPr marL="945364" lvl="1" indent="-488164" algn="just">
              <a:buFont typeface="Courier New" panose="02070309020205020404" pitchFamily="49" charset="0"/>
              <a:buChar char="o"/>
            </a:pPr>
            <a:r>
              <a:rPr lang="en-US" sz="2800" dirty="0">
                <a:latin typeface="+mj-lt"/>
                <a:cs typeface="Times New Roman" panose="02020603050405020304" pitchFamily="18" charset="0"/>
              </a:rPr>
              <a:t>Title</a:t>
            </a:r>
          </a:p>
          <a:p>
            <a:pPr marL="945364" lvl="1" indent="-488164" algn="just">
              <a:buFont typeface="Courier New" panose="02070309020205020404" pitchFamily="49" charset="0"/>
              <a:buChar char="o"/>
            </a:pPr>
            <a:r>
              <a:rPr lang="en-US" sz="2800" dirty="0">
                <a:latin typeface="+mj-lt"/>
                <a:cs typeface="Times New Roman" panose="02020603050405020304" pitchFamily="18" charset="0"/>
              </a:rPr>
              <a:t>Challenges</a:t>
            </a:r>
          </a:p>
          <a:p>
            <a:pPr algn="just"/>
            <a:r>
              <a:rPr lang="en-US" sz="3200" dirty="0">
                <a:latin typeface="+mj-lt"/>
                <a:cs typeface="Times New Roman" panose="02020603050405020304" pitchFamily="18" charset="0"/>
              </a:rPr>
              <a:t>	Discouraging 😰</a:t>
            </a:r>
          </a:p>
          <a:p>
            <a:pPr marL="945364" lvl="1" indent="-488164" algn="just">
              <a:buFont typeface="Courier New" panose="02070309020205020404" pitchFamily="49" charset="0"/>
              <a:buChar char="o"/>
            </a:pPr>
            <a:r>
              <a:rPr lang="en-US" sz="2800" dirty="0">
                <a:latin typeface="+mj-lt"/>
                <a:cs typeface="Times New Roman" panose="02020603050405020304" pitchFamily="18" charset="0"/>
              </a:rPr>
              <a:t>Experience</a:t>
            </a:r>
          </a:p>
          <a:p>
            <a:pPr marL="945364" lvl="1" indent="-488164" algn="just">
              <a:buFont typeface="Courier New" panose="02070309020205020404" pitchFamily="49" charset="0"/>
              <a:buChar char="o"/>
            </a:pPr>
            <a:r>
              <a:rPr lang="en-US" sz="2800" dirty="0">
                <a:solidFill>
                  <a:srgbClr val="FF0000"/>
                </a:solidFill>
                <a:latin typeface="+mj-lt"/>
                <a:cs typeface="Times New Roman" panose="02020603050405020304" pitchFamily="18" charset="0"/>
              </a:rPr>
              <a:t>No solutions</a:t>
            </a:r>
          </a:p>
          <a:p>
            <a:pPr marL="945364" lvl="1" indent="-488164" algn="just">
              <a:buFont typeface="Courier New" panose="02070309020205020404" pitchFamily="49" charset="0"/>
              <a:buChar char="o"/>
            </a:pPr>
            <a:endParaRPr lang="en-US" sz="2800" dirty="0">
              <a:latin typeface="+mj-lt"/>
              <a:cs typeface="Times New Roman" panose="02020603050405020304" pitchFamily="18" charset="0"/>
            </a:endParaRPr>
          </a:p>
          <a:p>
            <a:pPr marL="945364" lvl="1" indent="-488164" algn="just">
              <a:buFont typeface="Courier New" panose="02070309020205020404" pitchFamily="49" charset="0"/>
              <a:buChar char="o"/>
            </a:pPr>
            <a:endParaRPr lang="en-US" sz="3200" dirty="0">
              <a:latin typeface="+mj-lt"/>
              <a:cs typeface="Times New Roman" panose="02020603050405020304" pitchFamily="18" charset="0"/>
            </a:endParaRPr>
          </a:p>
        </p:txBody>
      </p:sp>
      <p:pic>
        <p:nvPicPr>
          <p:cNvPr id="4" name="Picture 2" descr="Snyder Lecture, Friday, April 21, 2023 at 1:30 PM">
            <a:extLst>
              <a:ext uri="{FF2B5EF4-FFF2-40B4-BE49-F238E27FC236}">
                <a16:creationId xmlns:a16="http://schemas.microsoft.com/office/drawing/2014/main" id="{AAD6386B-D7FB-4117-0546-09236A17C0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45750"/>
          <a:stretch/>
        </p:blipFill>
        <p:spPr bwMode="auto">
          <a:xfrm>
            <a:off x="0" y="2575877"/>
            <a:ext cx="4960620"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77840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90</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Rough guidelines</a:t>
            </a:r>
          </a:p>
          <a:p>
            <a:pPr marL="800100" lvl="1">
              <a:spcBef>
                <a:spcPts val="0"/>
              </a:spcBef>
              <a:spcAft>
                <a:spcPts val="600"/>
              </a:spcAft>
              <a:buSzPts val="3200"/>
            </a:pPr>
            <a:r>
              <a:rPr lang="en-US" dirty="0"/>
              <a:t>The “flow” state</a:t>
            </a:r>
          </a:p>
          <a:p>
            <a:pPr marL="800100" lvl="1">
              <a:spcBef>
                <a:spcPts val="0"/>
              </a:spcBef>
              <a:spcAft>
                <a:spcPts val="600"/>
              </a:spcAft>
              <a:buSzPts val="3200"/>
            </a:pPr>
            <a:r>
              <a:rPr lang="en-US" sz="2800" dirty="0"/>
              <a:t>Huge amount of content for all levels with progress control and rewards</a:t>
            </a:r>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Tree>
    <p:extLst>
      <p:ext uri="{BB962C8B-B14F-4D97-AF65-F5344CB8AC3E}">
        <p14:creationId xmlns:p14="http://schemas.microsoft.com/office/powerpoint/2010/main" val="34858598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91</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Rough guidelines</a:t>
            </a:r>
          </a:p>
          <a:p>
            <a:pPr marL="800100" lvl="1">
              <a:spcBef>
                <a:spcPts val="0"/>
              </a:spcBef>
              <a:spcAft>
                <a:spcPts val="600"/>
              </a:spcAft>
              <a:buSzPts val="3200"/>
            </a:pPr>
            <a:r>
              <a:rPr lang="en-US" dirty="0"/>
              <a:t>The “flow” state</a:t>
            </a:r>
          </a:p>
          <a:p>
            <a:pPr marL="800100" lvl="1">
              <a:spcBef>
                <a:spcPts val="0"/>
              </a:spcBef>
              <a:spcAft>
                <a:spcPts val="600"/>
              </a:spcAft>
              <a:buSzPts val="3200"/>
            </a:pPr>
            <a:r>
              <a:rPr lang="en-US" sz="2800" dirty="0"/>
              <a:t>Huge amount of content for all levels with progress control and rewards</a:t>
            </a:r>
          </a:p>
          <a:p>
            <a:pPr marL="342900">
              <a:spcBef>
                <a:spcPts val="0"/>
              </a:spcBef>
              <a:spcAft>
                <a:spcPts val="600"/>
              </a:spcAft>
              <a:buSzPts val="3200"/>
            </a:pPr>
            <a:r>
              <a:rPr lang="en-US" dirty="0"/>
              <a:t>Actionable items</a:t>
            </a:r>
          </a:p>
          <a:p>
            <a:pPr marL="800100" lvl="1">
              <a:spcBef>
                <a:spcPts val="0"/>
              </a:spcBef>
              <a:spcAft>
                <a:spcPts val="600"/>
              </a:spcAft>
              <a:buSzPts val="3200"/>
            </a:pPr>
            <a:r>
              <a:rPr lang="en-US" dirty="0"/>
              <a:t>Expanding content</a:t>
            </a:r>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Tree>
    <p:extLst>
      <p:ext uri="{BB962C8B-B14F-4D97-AF65-F5344CB8AC3E}">
        <p14:creationId xmlns:p14="http://schemas.microsoft.com/office/powerpoint/2010/main" val="7357320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92</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Rough guidelines</a:t>
            </a:r>
          </a:p>
          <a:p>
            <a:pPr marL="800100" lvl="1">
              <a:spcBef>
                <a:spcPts val="0"/>
              </a:spcBef>
              <a:spcAft>
                <a:spcPts val="600"/>
              </a:spcAft>
              <a:buSzPts val="3200"/>
            </a:pPr>
            <a:r>
              <a:rPr lang="en-US" dirty="0"/>
              <a:t>The “flow” state</a:t>
            </a:r>
          </a:p>
          <a:p>
            <a:pPr marL="800100" lvl="1">
              <a:spcBef>
                <a:spcPts val="0"/>
              </a:spcBef>
              <a:spcAft>
                <a:spcPts val="600"/>
              </a:spcAft>
              <a:buSzPts val="3200"/>
            </a:pPr>
            <a:r>
              <a:rPr lang="en-US" sz="2800" dirty="0"/>
              <a:t>Huge amount of content for all levels with progress control and rewards</a:t>
            </a:r>
          </a:p>
          <a:p>
            <a:pPr marL="342900">
              <a:spcBef>
                <a:spcPts val="0"/>
              </a:spcBef>
              <a:spcAft>
                <a:spcPts val="600"/>
              </a:spcAft>
              <a:buSzPts val="3200"/>
            </a:pPr>
            <a:r>
              <a:rPr lang="en-US" dirty="0"/>
              <a:t>Actionable items</a:t>
            </a:r>
          </a:p>
          <a:p>
            <a:pPr marL="800100" lvl="1">
              <a:spcBef>
                <a:spcPts val="0"/>
              </a:spcBef>
              <a:spcAft>
                <a:spcPts val="600"/>
              </a:spcAft>
              <a:buSzPts val="3200"/>
            </a:pPr>
            <a:r>
              <a:rPr lang="en-US" dirty="0"/>
              <a:t>Expanding content</a:t>
            </a:r>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
        <p:nvSpPr>
          <p:cNvPr id="4" name="TextBox 3">
            <a:extLst>
              <a:ext uri="{FF2B5EF4-FFF2-40B4-BE49-F238E27FC236}">
                <a16:creationId xmlns:a16="http://schemas.microsoft.com/office/drawing/2014/main" id="{84EEAB54-6C2B-312E-3017-11A4781F9879}"/>
              </a:ext>
            </a:extLst>
          </p:cNvPr>
          <p:cNvSpPr txBox="1"/>
          <p:nvPr/>
        </p:nvSpPr>
        <p:spPr>
          <a:xfrm>
            <a:off x="1152375" y="5617220"/>
            <a:ext cx="5124600" cy="954107"/>
          </a:xfrm>
          <a:prstGeom prst="rect">
            <a:avLst/>
          </a:prstGeom>
          <a:noFill/>
          <a:ln w="25400">
            <a:solidFill>
              <a:schemeClr val="tx1"/>
            </a:solidFill>
          </a:ln>
        </p:spPr>
        <p:txBody>
          <a:bodyPr wrap="square">
            <a:spAutoFit/>
          </a:bodyPr>
          <a:lstStyle/>
          <a:p>
            <a:pPr algn="ctr"/>
            <a:r>
              <a:rPr lang="en-US" sz="2800" dirty="0"/>
              <a:t>Data-driven decision-making:</a:t>
            </a:r>
          </a:p>
          <a:p>
            <a:pPr algn="ctr"/>
            <a:r>
              <a:rPr lang="en-US" sz="2800" dirty="0"/>
              <a:t>Optimization</a:t>
            </a:r>
          </a:p>
        </p:txBody>
      </p:sp>
    </p:spTree>
    <p:extLst>
      <p:ext uri="{BB962C8B-B14F-4D97-AF65-F5344CB8AC3E}">
        <p14:creationId xmlns:p14="http://schemas.microsoft.com/office/powerpoint/2010/main" val="28071087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93</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Rough guidelines</a:t>
            </a:r>
          </a:p>
          <a:p>
            <a:pPr marL="800100" lvl="1">
              <a:spcBef>
                <a:spcPts val="0"/>
              </a:spcBef>
              <a:spcAft>
                <a:spcPts val="600"/>
              </a:spcAft>
              <a:buSzPts val="3200"/>
            </a:pPr>
            <a:r>
              <a:rPr lang="en-US" dirty="0"/>
              <a:t>The “flow” state</a:t>
            </a:r>
          </a:p>
          <a:p>
            <a:pPr marL="800100" lvl="1">
              <a:spcBef>
                <a:spcPts val="0"/>
              </a:spcBef>
              <a:spcAft>
                <a:spcPts val="600"/>
              </a:spcAft>
              <a:buSzPts val="3200"/>
            </a:pPr>
            <a:r>
              <a:rPr lang="en-US" sz="2800" dirty="0"/>
              <a:t>Huge amount of content for all levels with progress control and rewards</a:t>
            </a:r>
          </a:p>
          <a:p>
            <a:pPr marL="342900">
              <a:spcBef>
                <a:spcPts val="0"/>
              </a:spcBef>
              <a:spcAft>
                <a:spcPts val="600"/>
              </a:spcAft>
              <a:buSzPts val="3200"/>
            </a:pPr>
            <a:r>
              <a:rPr lang="en-US" dirty="0"/>
              <a:t>Actionable items</a:t>
            </a:r>
          </a:p>
          <a:p>
            <a:pPr marL="800100" lvl="1">
              <a:spcBef>
                <a:spcPts val="0"/>
              </a:spcBef>
              <a:spcAft>
                <a:spcPts val="600"/>
              </a:spcAft>
              <a:buSzPts val="3200"/>
            </a:pPr>
            <a:r>
              <a:rPr lang="en-US" dirty="0"/>
              <a:t>Expanding content</a:t>
            </a:r>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
        <p:nvSpPr>
          <p:cNvPr id="4" name="TextBox 3">
            <a:extLst>
              <a:ext uri="{FF2B5EF4-FFF2-40B4-BE49-F238E27FC236}">
                <a16:creationId xmlns:a16="http://schemas.microsoft.com/office/drawing/2014/main" id="{84EEAB54-6C2B-312E-3017-11A4781F9879}"/>
              </a:ext>
            </a:extLst>
          </p:cNvPr>
          <p:cNvSpPr txBox="1"/>
          <p:nvPr/>
        </p:nvSpPr>
        <p:spPr>
          <a:xfrm>
            <a:off x="1152375" y="5617220"/>
            <a:ext cx="5124600" cy="954107"/>
          </a:xfrm>
          <a:prstGeom prst="rect">
            <a:avLst/>
          </a:prstGeom>
          <a:noFill/>
          <a:ln w="25400">
            <a:solidFill>
              <a:schemeClr val="tx1"/>
            </a:solidFill>
          </a:ln>
        </p:spPr>
        <p:txBody>
          <a:bodyPr wrap="square">
            <a:spAutoFit/>
          </a:bodyPr>
          <a:lstStyle/>
          <a:p>
            <a:pPr algn="ctr"/>
            <a:r>
              <a:rPr lang="en-US" sz="2800" dirty="0"/>
              <a:t>Data-driven decision-making:</a:t>
            </a:r>
          </a:p>
          <a:p>
            <a:pPr algn="ctr"/>
            <a:r>
              <a:rPr lang="en-US" sz="2800" dirty="0"/>
              <a:t>Optimization</a:t>
            </a:r>
          </a:p>
        </p:txBody>
      </p:sp>
      <p:sp>
        <p:nvSpPr>
          <p:cNvPr id="5" name="TextBox 4">
            <a:extLst>
              <a:ext uri="{FF2B5EF4-FFF2-40B4-BE49-F238E27FC236}">
                <a16:creationId xmlns:a16="http://schemas.microsoft.com/office/drawing/2014/main" id="{D19574D9-93AA-F858-DDD8-8D916477793D}"/>
              </a:ext>
            </a:extLst>
          </p:cNvPr>
          <p:cNvSpPr txBox="1"/>
          <p:nvPr/>
        </p:nvSpPr>
        <p:spPr>
          <a:xfrm>
            <a:off x="1152375" y="4663113"/>
            <a:ext cx="5124600" cy="954107"/>
          </a:xfrm>
          <a:prstGeom prst="rect">
            <a:avLst/>
          </a:prstGeom>
          <a:noFill/>
          <a:ln w="25400">
            <a:solidFill>
              <a:schemeClr val="tx1"/>
            </a:solidFill>
          </a:ln>
        </p:spPr>
        <p:txBody>
          <a:bodyPr wrap="square">
            <a:spAutoFit/>
          </a:bodyPr>
          <a:lstStyle/>
          <a:p>
            <a:pPr algn="ctr"/>
            <a:r>
              <a:rPr lang="en-US" sz="2800" dirty="0"/>
              <a:t>Data collection &amp; processing:</a:t>
            </a:r>
          </a:p>
          <a:p>
            <a:pPr algn="ctr"/>
            <a:r>
              <a:rPr lang="en-US" sz="2800" dirty="0"/>
              <a:t>Digital signal processing</a:t>
            </a:r>
          </a:p>
        </p:txBody>
      </p:sp>
    </p:spTree>
    <p:extLst>
      <p:ext uri="{BB962C8B-B14F-4D97-AF65-F5344CB8AC3E}">
        <p14:creationId xmlns:p14="http://schemas.microsoft.com/office/powerpoint/2010/main" val="24464604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94</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Live demo for digital signal processing</a:t>
            </a:r>
            <a:endParaRPr lang="en-US" sz="2800" dirty="0"/>
          </a:p>
          <a:p>
            <a:pPr marL="342900">
              <a:spcBef>
                <a:spcPts val="0"/>
              </a:spcBef>
              <a:spcAft>
                <a:spcPts val="600"/>
              </a:spcAft>
              <a:buSzPts val="3200"/>
            </a:pPr>
            <a:r>
              <a:rPr lang="en-US" dirty="0"/>
              <a:t>Extremely good example for intuition</a:t>
            </a:r>
          </a:p>
          <a:p>
            <a:pPr marL="800100" lvl="1">
              <a:spcBef>
                <a:spcPts val="0"/>
              </a:spcBef>
              <a:spcAft>
                <a:spcPts val="600"/>
              </a:spcAft>
              <a:buSzPts val="3200"/>
            </a:pPr>
            <a:r>
              <a:rPr lang="en-US" dirty="0"/>
              <a:t>Sensors =&gt; Microphone</a:t>
            </a:r>
          </a:p>
          <a:p>
            <a:pPr marL="800100" lvl="1">
              <a:spcBef>
                <a:spcPts val="0"/>
              </a:spcBef>
              <a:spcAft>
                <a:spcPts val="600"/>
              </a:spcAft>
              <a:buSzPts val="3200"/>
            </a:pPr>
            <a:r>
              <a:rPr lang="en-US" sz="2800" dirty="0"/>
              <a:t>Data =&gt; Sampled &amp; quantized air pressure </a:t>
            </a:r>
          </a:p>
          <a:p>
            <a:pPr marL="800100" lvl="1">
              <a:spcBef>
                <a:spcPts val="0"/>
              </a:spcBef>
              <a:spcAft>
                <a:spcPts val="600"/>
              </a:spcAft>
              <a:buSzPts val="3200"/>
            </a:pPr>
            <a:r>
              <a:rPr lang="en-US" dirty="0"/>
              <a:t>Processing =&gt; In time &amp; frequency</a:t>
            </a:r>
          </a:p>
          <a:p>
            <a:pPr marL="342900">
              <a:spcBef>
                <a:spcPts val="0"/>
              </a:spcBef>
              <a:spcAft>
                <a:spcPts val="600"/>
              </a:spcAft>
              <a:buSzPts val="3200"/>
            </a:pPr>
            <a:r>
              <a:rPr lang="en-US" dirty="0"/>
              <a:t>Easy access + “tangible”</a:t>
            </a: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Tree>
    <p:extLst>
      <p:ext uri="{BB962C8B-B14F-4D97-AF65-F5344CB8AC3E}">
        <p14:creationId xmlns:p14="http://schemas.microsoft.com/office/powerpoint/2010/main" val="8323594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95</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Live demo for digital signal processing</a:t>
            </a:r>
            <a:endParaRPr lang="en-US" sz="2800" dirty="0"/>
          </a:p>
          <a:p>
            <a:pPr marL="342900">
              <a:spcBef>
                <a:spcPts val="0"/>
              </a:spcBef>
              <a:spcAft>
                <a:spcPts val="600"/>
              </a:spcAft>
              <a:buSzPts val="3200"/>
            </a:pPr>
            <a:r>
              <a:rPr lang="en-US" dirty="0"/>
              <a:t>Extremely good example for intuition</a:t>
            </a:r>
          </a:p>
          <a:p>
            <a:pPr marL="800100" lvl="1">
              <a:spcBef>
                <a:spcPts val="0"/>
              </a:spcBef>
              <a:spcAft>
                <a:spcPts val="600"/>
              </a:spcAft>
              <a:buSzPts val="3200"/>
            </a:pPr>
            <a:r>
              <a:rPr lang="en-US" dirty="0"/>
              <a:t>Sensors =&gt; Microphone</a:t>
            </a:r>
          </a:p>
          <a:p>
            <a:pPr marL="800100" lvl="1">
              <a:spcBef>
                <a:spcPts val="0"/>
              </a:spcBef>
              <a:spcAft>
                <a:spcPts val="600"/>
              </a:spcAft>
              <a:buSzPts val="3200"/>
            </a:pPr>
            <a:r>
              <a:rPr lang="en-US" sz="2800" dirty="0"/>
              <a:t>Data =&gt; Sampled &amp; quantized air pressure </a:t>
            </a:r>
          </a:p>
          <a:p>
            <a:pPr marL="800100" lvl="1">
              <a:spcBef>
                <a:spcPts val="0"/>
              </a:spcBef>
              <a:spcAft>
                <a:spcPts val="600"/>
              </a:spcAft>
              <a:buSzPts val="3200"/>
            </a:pPr>
            <a:r>
              <a:rPr lang="en-US" dirty="0"/>
              <a:t>Processing =&gt; In time &amp; frequency</a:t>
            </a:r>
          </a:p>
          <a:p>
            <a:pPr marL="342900">
              <a:spcBef>
                <a:spcPts val="0"/>
              </a:spcBef>
              <a:spcAft>
                <a:spcPts val="600"/>
              </a:spcAft>
              <a:buSzPts val="3200"/>
            </a:pPr>
            <a:r>
              <a:rPr lang="en-US" dirty="0"/>
              <a:t>Easy access + “tangible” + interesting</a:t>
            </a:r>
          </a:p>
          <a:p>
            <a:pPr marL="342900">
              <a:spcBef>
                <a:spcPts val="0"/>
              </a:spcBef>
              <a:spcAft>
                <a:spcPts val="600"/>
              </a:spcAft>
              <a:buSzPts val="3200"/>
            </a:pPr>
            <a:r>
              <a:rPr lang="en-US" dirty="0"/>
              <a:t>Teach the skill first + cover the topics</a:t>
            </a:r>
          </a:p>
          <a:p>
            <a:pPr marL="457200" lvl="1" indent="0">
              <a:spcBef>
                <a:spcPts val="0"/>
              </a:spcBef>
              <a:spcAft>
                <a:spcPts val="600"/>
              </a:spcAft>
              <a:buSzPts val="3200"/>
              <a:buNone/>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Tree>
    <p:extLst>
      <p:ext uri="{BB962C8B-B14F-4D97-AF65-F5344CB8AC3E}">
        <p14:creationId xmlns:p14="http://schemas.microsoft.com/office/powerpoint/2010/main" val="9134351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96</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Rough guidelines</a:t>
            </a:r>
          </a:p>
          <a:p>
            <a:pPr marL="800100" lvl="1">
              <a:spcBef>
                <a:spcPts val="0"/>
              </a:spcBef>
              <a:spcAft>
                <a:spcPts val="600"/>
              </a:spcAft>
              <a:buSzPts val="3200"/>
            </a:pPr>
            <a:r>
              <a:rPr lang="en-US" dirty="0"/>
              <a:t>The “flow” state</a:t>
            </a:r>
          </a:p>
          <a:p>
            <a:pPr marL="800100" lvl="1">
              <a:spcBef>
                <a:spcPts val="0"/>
              </a:spcBef>
              <a:spcAft>
                <a:spcPts val="600"/>
              </a:spcAft>
              <a:buSzPts val="3200"/>
            </a:pPr>
            <a:r>
              <a:rPr lang="en-US" sz="2800" dirty="0"/>
              <a:t>Huge amount of content for all levels with progress control and rewards</a:t>
            </a:r>
          </a:p>
          <a:p>
            <a:pPr marL="342900">
              <a:spcBef>
                <a:spcPts val="0"/>
              </a:spcBef>
              <a:spcAft>
                <a:spcPts val="600"/>
              </a:spcAft>
              <a:buSzPts val="3200"/>
            </a:pPr>
            <a:r>
              <a:rPr lang="en-US" dirty="0"/>
              <a:t>Actionable items</a:t>
            </a:r>
          </a:p>
          <a:p>
            <a:pPr marL="800100" lvl="1">
              <a:spcBef>
                <a:spcPts val="0"/>
              </a:spcBef>
              <a:spcAft>
                <a:spcPts val="600"/>
              </a:spcAft>
              <a:buSzPts val="3200"/>
            </a:pPr>
            <a:r>
              <a:rPr lang="en-US" dirty="0"/>
              <a:t>Expanding content</a:t>
            </a:r>
          </a:p>
          <a:p>
            <a:pPr marL="800100" lvl="1">
              <a:spcBef>
                <a:spcPts val="0"/>
              </a:spcBef>
              <a:spcAft>
                <a:spcPts val="600"/>
              </a:spcAft>
              <a:buSzPts val="3200"/>
            </a:pPr>
            <a:r>
              <a:rPr lang="en-US" dirty="0">
                <a:highlight>
                  <a:srgbClr val="FFFF00"/>
                </a:highlight>
              </a:rPr>
              <a:t>Skill tree</a:t>
            </a:r>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Tree>
    <p:extLst>
      <p:ext uri="{BB962C8B-B14F-4D97-AF65-F5344CB8AC3E}">
        <p14:creationId xmlns:p14="http://schemas.microsoft.com/office/powerpoint/2010/main" val="253356059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A98D98-426A-917C-DB56-EF441062B68B}"/>
              </a:ext>
            </a:extLst>
          </p:cNvPr>
          <p:cNvSpPr/>
          <p:nvPr/>
        </p:nvSpPr>
        <p:spPr>
          <a:xfrm>
            <a:off x="7200900" y="5341620"/>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97</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Skill tree – Non-linear structure</a:t>
            </a:r>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pic>
        <p:nvPicPr>
          <p:cNvPr id="4098" name="Picture 2" descr="Skill Trees and Gamification - Gamified UK - #Gamification Expert">
            <a:extLst>
              <a:ext uri="{FF2B5EF4-FFF2-40B4-BE49-F238E27FC236}">
                <a16:creationId xmlns:a16="http://schemas.microsoft.com/office/drawing/2014/main" id="{43F92CE3-5E78-5707-96B6-8DA35FEAE7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6450" y="2190611"/>
            <a:ext cx="6811099" cy="4268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53720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A98D98-426A-917C-DB56-EF441062B68B}"/>
              </a:ext>
            </a:extLst>
          </p:cNvPr>
          <p:cNvSpPr/>
          <p:nvPr/>
        </p:nvSpPr>
        <p:spPr>
          <a:xfrm>
            <a:off x="7200900" y="5341620"/>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476100"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98</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Skill tree – Non-linear structure</a:t>
            </a:r>
          </a:p>
          <a:p>
            <a:pPr marL="800100" lvl="1">
              <a:spcBef>
                <a:spcPts val="0"/>
              </a:spcBef>
              <a:spcAft>
                <a:spcPts val="600"/>
              </a:spcAft>
              <a:buSzPts val="3200"/>
            </a:pPr>
            <a:r>
              <a:rPr lang="en-US" dirty="0"/>
              <a:t>Why do we need a “non-linear” structure?</a:t>
            </a:r>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sp>
        <p:nvSpPr>
          <p:cNvPr id="5" name="TextBox 4">
            <a:extLst>
              <a:ext uri="{FF2B5EF4-FFF2-40B4-BE49-F238E27FC236}">
                <a16:creationId xmlns:a16="http://schemas.microsoft.com/office/drawing/2014/main" id="{A457BF0B-C588-3071-F113-4F0AF0838672}"/>
              </a:ext>
            </a:extLst>
          </p:cNvPr>
          <p:cNvSpPr txBox="1"/>
          <p:nvPr/>
        </p:nvSpPr>
        <p:spPr>
          <a:xfrm>
            <a:off x="689050" y="2739788"/>
            <a:ext cx="7765900" cy="954107"/>
          </a:xfrm>
          <a:prstGeom prst="rect">
            <a:avLst/>
          </a:prstGeom>
          <a:noFill/>
        </p:spPr>
        <p:txBody>
          <a:bodyPr wrap="square">
            <a:spAutoFit/>
          </a:bodyPr>
          <a:lstStyle/>
          <a:p>
            <a:pPr algn="ctr"/>
            <a:r>
              <a:rPr lang="en-US" sz="2800" dirty="0">
                <a:highlight>
                  <a:srgbClr val="FFFF00"/>
                </a:highlight>
              </a:rPr>
              <a:t>Traditional teaching: topics covered once are assumed to be mastered by the students.</a:t>
            </a:r>
          </a:p>
        </p:txBody>
      </p:sp>
      <p:sp>
        <p:nvSpPr>
          <p:cNvPr id="6" name="TextBox 5">
            <a:extLst>
              <a:ext uri="{FF2B5EF4-FFF2-40B4-BE49-F238E27FC236}">
                <a16:creationId xmlns:a16="http://schemas.microsoft.com/office/drawing/2014/main" id="{9A1D38D5-68E6-3524-02FF-20FB5172F862}"/>
              </a:ext>
            </a:extLst>
          </p:cNvPr>
          <p:cNvSpPr txBox="1"/>
          <p:nvPr/>
        </p:nvSpPr>
        <p:spPr>
          <a:xfrm>
            <a:off x="689050" y="4713625"/>
            <a:ext cx="7765900" cy="523220"/>
          </a:xfrm>
          <a:prstGeom prst="rect">
            <a:avLst/>
          </a:prstGeom>
          <a:noFill/>
        </p:spPr>
        <p:txBody>
          <a:bodyPr wrap="square">
            <a:spAutoFit/>
          </a:bodyPr>
          <a:lstStyle/>
          <a:p>
            <a:pPr algn="ctr"/>
            <a:r>
              <a:rPr lang="en-US" sz="2800" dirty="0">
                <a:highlight>
                  <a:srgbClr val="FFFF00"/>
                </a:highlight>
              </a:rPr>
              <a:t>Fact: repetition is required for learning.</a:t>
            </a:r>
          </a:p>
        </p:txBody>
      </p:sp>
      <p:grpSp>
        <p:nvGrpSpPr>
          <p:cNvPr id="4097" name="Group 4096">
            <a:extLst>
              <a:ext uri="{FF2B5EF4-FFF2-40B4-BE49-F238E27FC236}">
                <a16:creationId xmlns:a16="http://schemas.microsoft.com/office/drawing/2014/main" id="{F59FB0E1-FBA3-BE5F-0F89-DAA22E0B1B50}"/>
              </a:ext>
            </a:extLst>
          </p:cNvPr>
          <p:cNvGrpSpPr/>
          <p:nvPr/>
        </p:nvGrpSpPr>
        <p:grpSpPr>
          <a:xfrm>
            <a:off x="1301750" y="3919398"/>
            <a:ext cx="6540500" cy="533400"/>
            <a:chOff x="1435100" y="3947973"/>
            <a:chExt cx="6540500" cy="533400"/>
          </a:xfrm>
        </p:grpSpPr>
        <p:sp>
          <p:nvSpPr>
            <p:cNvPr id="7" name="Oval 6">
              <a:extLst>
                <a:ext uri="{FF2B5EF4-FFF2-40B4-BE49-F238E27FC236}">
                  <a16:creationId xmlns:a16="http://schemas.microsoft.com/office/drawing/2014/main" id="{68B54624-0DE9-415F-CE0F-E3192ECCB4A7}"/>
                </a:ext>
              </a:extLst>
            </p:cNvPr>
            <p:cNvSpPr/>
            <p:nvPr/>
          </p:nvSpPr>
          <p:spPr>
            <a:xfrm>
              <a:off x="1435100" y="3947973"/>
              <a:ext cx="533400" cy="533400"/>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4E1AB1C-DB11-E3DC-BD05-0ED53E79993F}"/>
                </a:ext>
              </a:extLst>
            </p:cNvPr>
            <p:cNvSpPr/>
            <p:nvPr/>
          </p:nvSpPr>
          <p:spPr>
            <a:xfrm>
              <a:off x="2436283" y="3947973"/>
              <a:ext cx="533400" cy="533400"/>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F6EED2E-327D-FAD4-4C5B-F053C477A977}"/>
                </a:ext>
              </a:extLst>
            </p:cNvPr>
            <p:cNvSpPr/>
            <p:nvPr/>
          </p:nvSpPr>
          <p:spPr>
            <a:xfrm>
              <a:off x="3437466" y="3947973"/>
              <a:ext cx="533400" cy="533400"/>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229B5B9-21A6-FD8D-188F-629695596FFE}"/>
                </a:ext>
              </a:extLst>
            </p:cNvPr>
            <p:cNvSpPr/>
            <p:nvPr/>
          </p:nvSpPr>
          <p:spPr>
            <a:xfrm>
              <a:off x="4438649" y="3947973"/>
              <a:ext cx="533400" cy="533400"/>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DA639FA-AD18-209F-07D2-197AE8E427A7}"/>
                </a:ext>
              </a:extLst>
            </p:cNvPr>
            <p:cNvSpPr/>
            <p:nvPr/>
          </p:nvSpPr>
          <p:spPr>
            <a:xfrm>
              <a:off x="5439832" y="3947973"/>
              <a:ext cx="533400" cy="533400"/>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AFEA9DD-2544-FFF0-FF86-DCAF5AC33926}"/>
                </a:ext>
              </a:extLst>
            </p:cNvPr>
            <p:cNvSpPr/>
            <p:nvPr/>
          </p:nvSpPr>
          <p:spPr>
            <a:xfrm>
              <a:off x="7442200" y="3947973"/>
              <a:ext cx="533400" cy="533400"/>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FED0723-4A95-AA9E-E5B0-BE01D62606E2}"/>
                </a:ext>
              </a:extLst>
            </p:cNvPr>
            <p:cNvSpPr/>
            <p:nvPr/>
          </p:nvSpPr>
          <p:spPr>
            <a:xfrm>
              <a:off x="6441015" y="3947973"/>
              <a:ext cx="533400" cy="533400"/>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A9A93DCC-1C37-6D83-B93C-0920F5F24D99}"/>
                </a:ext>
              </a:extLst>
            </p:cNvPr>
            <p:cNvCxnSpPr>
              <a:cxnSpLocks/>
              <a:stCxn id="7" idx="6"/>
              <a:endCxn id="9" idx="2"/>
            </p:cNvCxnSpPr>
            <p:nvPr/>
          </p:nvCxnSpPr>
          <p:spPr>
            <a:xfrm>
              <a:off x="1968500" y="4214673"/>
              <a:ext cx="467783"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1806F9B1-45F8-2248-8D64-A73326FF0FD3}"/>
                </a:ext>
              </a:extLst>
            </p:cNvPr>
            <p:cNvCxnSpPr>
              <a:cxnSpLocks/>
            </p:cNvCxnSpPr>
            <p:nvPr/>
          </p:nvCxnSpPr>
          <p:spPr>
            <a:xfrm>
              <a:off x="2969683" y="4214673"/>
              <a:ext cx="467783"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3AF63B86-186E-0C79-2773-020B6F80FC3C}"/>
                </a:ext>
              </a:extLst>
            </p:cNvPr>
            <p:cNvCxnSpPr>
              <a:cxnSpLocks/>
            </p:cNvCxnSpPr>
            <p:nvPr/>
          </p:nvCxnSpPr>
          <p:spPr>
            <a:xfrm>
              <a:off x="3970866" y="4214673"/>
              <a:ext cx="467783"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0275BBB3-6B40-5E98-CF88-41E7EE6A704C}"/>
                </a:ext>
              </a:extLst>
            </p:cNvPr>
            <p:cNvCxnSpPr>
              <a:cxnSpLocks/>
            </p:cNvCxnSpPr>
            <p:nvPr/>
          </p:nvCxnSpPr>
          <p:spPr>
            <a:xfrm>
              <a:off x="4972049" y="4214673"/>
              <a:ext cx="467783"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99951F56-BBA4-4EC6-A9EC-C468872F32EF}"/>
                </a:ext>
              </a:extLst>
            </p:cNvPr>
            <p:cNvCxnSpPr>
              <a:cxnSpLocks/>
            </p:cNvCxnSpPr>
            <p:nvPr/>
          </p:nvCxnSpPr>
          <p:spPr>
            <a:xfrm>
              <a:off x="5973232" y="4214673"/>
              <a:ext cx="467783"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0F085D25-514F-9551-8C4F-0D1462A212C8}"/>
                </a:ext>
              </a:extLst>
            </p:cNvPr>
            <p:cNvCxnSpPr>
              <a:cxnSpLocks/>
            </p:cNvCxnSpPr>
            <p:nvPr/>
          </p:nvCxnSpPr>
          <p:spPr>
            <a:xfrm>
              <a:off x="6967008" y="4219296"/>
              <a:ext cx="467783"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4096" name="Group 4095">
            <a:extLst>
              <a:ext uri="{FF2B5EF4-FFF2-40B4-BE49-F238E27FC236}">
                <a16:creationId xmlns:a16="http://schemas.microsoft.com/office/drawing/2014/main" id="{600CBC67-35CD-9595-C317-3D30B568396F}"/>
              </a:ext>
            </a:extLst>
          </p:cNvPr>
          <p:cNvGrpSpPr/>
          <p:nvPr/>
        </p:nvGrpSpPr>
        <p:grpSpPr>
          <a:xfrm>
            <a:off x="1301751" y="5581809"/>
            <a:ext cx="6540498" cy="546100"/>
            <a:chOff x="433917" y="5618800"/>
            <a:chExt cx="6540498" cy="546100"/>
          </a:xfrm>
        </p:grpSpPr>
        <p:sp>
          <p:nvSpPr>
            <p:cNvPr id="23" name="Oval 22">
              <a:extLst>
                <a:ext uri="{FF2B5EF4-FFF2-40B4-BE49-F238E27FC236}">
                  <a16:creationId xmlns:a16="http://schemas.microsoft.com/office/drawing/2014/main" id="{D366FD16-9DA0-F329-F1CC-D8BA648DFD22}"/>
                </a:ext>
              </a:extLst>
            </p:cNvPr>
            <p:cNvSpPr/>
            <p:nvPr/>
          </p:nvSpPr>
          <p:spPr>
            <a:xfrm>
              <a:off x="1435100" y="5625150"/>
              <a:ext cx="533400" cy="533400"/>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5490443-B4DF-25CD-BB00-2DEF14F8493D}"/>
                </a:ext>
              </a:extLst>
            </p:cNvPr>
            <p:cNvSpPr/>
            <p:nvPr/>
          </p:nvSpPr>
          <p:spPr>
            <a:xfrm>
              <a:off x="2436283" y="5625150"/>
              <a:ext cx="533400" cy="533400"/>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59BC027-238B-B0DB-3227-9B4DE95CD61E}"/>
                </a:ext>
              </a:extLst>
            </p:cNvPr>
            <p:cNvSpPr/>
            <p:nvPr/>
          </p:nvSpPr>
          <p:spPr>
            <a:xfrm>
              <a:off x="3437466" y="5625150"/>
              <a:ext cx="533400" cy="533400"/>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6F48AB32-F51F-6F43-AE9B-31420238688E}"/>
                </a:ext>
              </a:extLst>
            </p:cNvPr>
            <p:cNvSpPr/>
            <p:nvPr/>
          </p:nvSpPr>
          <p:spPr>
            <a:xfrm>
              <a:off x="4438649" y="5625150"/>
              <a:ext cx="533400" cy="533400"/>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49BE14A-84B2-BFDA-C72C-720F3AD01168}"/>
                </a:ext>
              </a:extLst>
            </p:cNvPr>
            <p:cNvSpPr/>
            <p:nvPr/>
          </p:nvSpPr>
          <p:spPr>
            <a:xfrm>
              <a:off x="5439832" y="5625150"/>
              <a:ext cx="533400" cy="533400"/>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8D06E09C-47D0-8919-34EA-3109AA642617}"/>
                </a:ext>
              </a:extLst>
            </p:cNvPr>
            <p:cNvSpPr/>
            <p:nvPr/>
          </p:nvSpPr>
          <p:spPr>
            <a:xfrm>
              <a:off x="6441015" y="5625150"/>
              <a:ext cx="533400" cy="533400"/>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7CF7FEF4-2139-BB35-2923-52EAC43CD366}"/>
                </a:ext>
              </a:extLst>
            </p:cNvPr>
            <p:cNvCxnSpPr>
              <a:cxnSpLocks/>
              <a:stCxn id="23" idx="6"/>
              <a:endCxn id="24" idx="2"/>
            </p:cNvCxnSpPr>
            <p:nvPr/>
          </p:nvCxnSpPr>
          <p:spPr>
            <a:xfrm>
              <a:off x="1968500" y="5891850"/>
              <a:ext cx="467783"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FEA017C5-622C-3D20-46E0-9A3117F6D2EF}"/>
                </a:ext>
              </a:extLst>
            </p:cNvPr>
            <p:cNvCxnSpPr>
              <a:cxnSpLocks/>
            </p:cNvCxnSpPr>
            <p:nvPr/>
          </p:nvCxnSpPr>
          <p:spPr>
            <a:xfrm>
              <a:off x="3970866" y="5891850"/>
              <a:ext cx="467783"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0D66C3F8-0257-B145-60ED-BFA5DE5D70A7}"/>
                </a:ext>
              </a:extLst>
            </p:cNvPr>
            <p:cNvCxnSpPr>
              <a:cxnSpLocks/>
            </p:cNvCxnSpPr>
            <p:nvPr/>
          </p:nvCxnSpPr>
          <p:spPr>
            <a:xfrm>
              <a:off x="4972049" y="5891850"/>
              <a:ext cx="467783"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Connector: Elbow 37">
              <a:extLst>
                <a:ext uri="{FF2B5EF4-FFF2-40B4-BE49-F238E27FC236}">
                  <a16:creationId xmlns:a16="http://schemas.microsoft.com/office/drawing/2014/main" id="{A68077CA-0ECA-485A-3D42-7F9524BC9009}"/>
                </a:ext>
              </a:extLst>
            </p:cNvPr>
            <p:cNvCxnSpPr>
              <a:cxnSpLocks/>
              <a:stCxn id="24" idx="6"/>
              <a:endCxn id="23" idx="0"/>
            </p:cNvCxnSpPr>
            <p:nvPr/>
          </p:nvCxnSpPr>
          <p:spPr>
            <a:xfrm flipH="1" flipV="1">
              <a:off x="1701800" y="5625150"/>
              <a:ext cx="1267883" cy="266700"/>
            </a:xfrm>
            <a:prstGeom prst="bentConnector4">
              <a:avLst>
                <a:gd name="adj1" fmla="val -18030"/>
                <a:gd name="adj2" fmla="val 185714"/>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Connector: Elbow 42">
              <a:extLst>
                <a:ext uri="{FF2B5EF4-FFF2-40B4-BE49-F238E27FC236}">
                  <a16:creationId xmlns:a16="http://schemas.microsoft.com/office/drawing/2014/main" id="{F553EC79-6C07-D067-A6E6-53BC2C06228D}"/>
                </a:ext>
              </a:extLst>
            </p:cNvPr>
            <p:cNvCxnSpPr>
              <a:cxnSpLocks/>
              <a:stCxn id="23" idx="4"/>
              <a:endCxn id="25" idx="4"/>
            </p:cNvCxnSpPr>
            <p:nvPr/>
          </p:nvCxnSpPr>
          <p:spPr>
            <a:xfrm rot="16200000" flipH="1">
              <a:off x="2702983" y="5157367"/>
              <a:ext cx="12700" cy="2002366"/>
            </a:xfrm>
            <a:prstGeom prst="bentConnector3">
              <a:avLst>
                <a:gd name="adj1" fmla="val 180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Connector: Elbow 45">
              <a:extLst>
                <a:ext uri="{FF2B5EF4-FFF2-40B4-BE49-F238E27FC236}">
                  <a16:creationId xmlns:a16="http://schemas.microsoft.com/office/drawing/2014/main" id="{C8FA60A8-A458-7987-5363-FE5BDD82EB0F}"/>
                </a:ext>
              </a:extLst>
            </p:cNvPr>
            <p:cNvCxnSpPr>
              <a:cxnSpLocks/>
              <a:stCxn id="26" idx="4"/>
              <a:endCxn id="24" idx="4"/>
            </p:cNvCxnSpPr>
            <p:nvPr/>
          </p:nvCxnSpPr>
          <p:spPr>
            <a:xfrm rot="5400000">
              <a:off x="3704166" y="5157367"/>
              <a:ext cx="12700" cy="2002366"/>
            </a:xfrm>
            <a:prstGeom prst="bentConnector3">
              <a:avLst>
                <a:gd name="adj1" fmla="val 240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onnector: Elbow 49">
              <a:extLst>
                <a:ext uri="{FF2B5EF4-FFF2-40B4-BE49-F238E27FC236}">
                  <a16:creationId xmlns:a16="http://schemas.microsoft.com/office/drawing/2014/main" id="{1A922013-2BA1-53DB-733F-B3082D780DB6}"/>
                </a:ext>
              </a:extLst>
            </p:cNvPr>
            <p:cNvCxnSpPr>
              <a:cxnSpLocks/>
              <a:stCxn id="24" idx="0"/>
              <a:endCxn id="26" idx="0"/>
            </p:cNvCxnSpPr>
            <p:nvPr/>
          </p:nvCxnSpPr>
          <p:spPr>
            <a:xfrm rot="5400000" flipH="1" flipV="1">
              <a:off x="3704166" y="4623967"/>
              <a:ext cx="12700" cy="2002366"/>
            </a:xfrm>
            <a:prstGeom prst="bentConnector3">
              <a:avLst>
                <a:gd name="adj1" fmla="val 240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nector: Elbow 53">
              <a:extLst>
                <a:ext uri="{FF2B5EF4-FFF2-40B4-BE49-F238E27FC236}">
                  <a16:creationId xmlns:a16="http://schemas.microsoft.com/office/drawing/2014/main" id="{8FC3642E-023A-CFF2-35B2-F1AFECDA8643}"/>
                </a:ext>
              </a:extLst>
            </p:cNvPr>
            <p:cNvCxnSpPr>
              <a:cxnSpLocks/>
            </p:cNvCxnSpPr>
            <p:nvPr/>
          </p:nvCxnSpPr>
          <p:spPr>
            <a:xfrm rot="5400000">
              <a:off x="4705349" y="5147841"/>
              <a:ext cx="12700" cy="2002366"/>
            </a:xfrm>
            <a:prstGeom prst="bentConnector3">
              <a:avLst>
                <a:gd name="adj1" fmla="val 31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onnector: Elbow 58">
              <a:extLst>
                <a:ext uri="{FF2B5EF4-FFF2-40B4-BE49-F238E27FC236}">
                  <a16:creationId xmlns:a16="http://schemas.microsoft.com/office/drawing/2014/main" id="{00FF23E4-231E-3FE5-EFE1-803EFFDBF414}"/>
                </a:ext>
              </a:extLst>
            </p:cNvPr>
            <p:cNvCxnSpPr>
              <a:cxnSpLocks/>
              <a:stCxn id="25" idx="0"/>
              <a:endCxn id="29" idx="0"/>
            </p:cNvCxnSpPr>
            <p:nvPr/>
          </p:nvCxnSpPr>
          <p:spPr>
            <a:xfrm rot="5400000" flipH="1" flipV="1">
              <a:off x="5205940" y="4123376"/>
              <a:ext cx="12700" cy="3003549"/>
            </a:xfrm>
            <a:prstGeom prst="bentConnector3">
              <a:avLst>
                <a:gd name="adj1" fmla="val 180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2" name="Oval 61">
              <a:extLst>
                <a:ext uri="{FF2B5EF4-FFF2-40B4-BE49-F238E27FC236}">
                  <a16:creationId xmlns:a16="http://schemas.microsoft.com/office/drawing/2014/main" id="{E36A7D2E-2837-FB04-2060-F7E6121A9E05}"/>
                </a:ext>
              </a:extLst>
            </p:cNvPr>
            <p:cNvSpPr/>
            <p:nvPr/>
          </p:nvSpPr>
          <p:spPr>
            <a:xfrm>
              <a:off x="433917" y="5625150"/>
              <a:ext cx="533400" cy="533400"/>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3" name="Straight Arrow Connector 62">
              <a:extLst>
                <a:ext uri="{FF2B5EF4-FFF2-40B4-BE49-F238E27FC236}">
                  <a16:creationId xmlns:a16="http://schemas.microsoft.com/office/drawing/2014/main" id="{D6E83913-F7CD-5B25-DB8D-998ED54FD6D6}"/>
                </a:ext>
              </a:extLst>
            </p:cNvPr>
            <p:cNvCxnSpPr>
              <a:cxnSpLocks/>
              <a:stCxn id="62" idx="6"/>
            </p:cNvCxnSpPr>
            <p:nvPr/>
          </p:nvCxnSpPr>
          <p:spPr>
            <a:xfrm>
              <a:off x="967317" y="5891850"/>
              <a:ext cx="467783"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5775683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A98D98-426A-917C-DB56-EF441062B68B}"/>
              </a:ext>
            </a:extLst>
          </p:cNvPr>
          <p:cNvSpPr/>
          <p:nvPr/>
        </p:nvSpPr>
        <p:spPr>
          <a:xfrm>
            <a:off x="7200900" y="5341620"/>
            <a:ext cx="1676400" cy="1226820"/>
          </a:xfrm>
          <a:prstGeom prst="rect">
            <a:avLst/>
          </a:prstGeom>
          <a:solidFill>
            <a:srgbClr val="FEFB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hape 492">
            <a:extLst>
              <a:ext uri="{FF2B5EF4-FFF2-40B4-BE49-F238E27FC236}">
                <a16:creationId xmlns:a16="http://schemas.microsoft.com/office/drawing/2014/main" id="{C2FA0D16-12C7-E8AC-B0B2-75B6AF3000D3}"/>
              </a:ext>
            </a:extLst>
          </p:cNvPr>
          <p:cNvSpPr txBox="1">
            <a:spLocks/>
          </p:cNvSpPr>
          <p:nvPr/>
        </p:nvSpPr>
        <p:spPr>
          <a:xfrm>
            <a:off x="181188" y="6094274"/>
            <a:ext cx="561912" cy="365099"/>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 sz="1600" smtClean="0">
                <a:solidFill>
                  <a:srgbClr val="888888"/>
                </a:solidFill>
                <a:latin typeface="Arial"/>
                <a:ea typeface="Arial"/>
                <a:cs typeface="Arial"/>
                <a:sym typeface="Arial"/>
              </a:rPr>
              <a:pPr>
                <a:buSzPct val="25000"/>
              </a:pPr>
              <a:t>99</a:t>
            </a:fld>
            <a:endParaRPr lang="en" sz="1600" dirty="0">
              <a:solidFill>
                <a:srgbClr val="888888"/>
              </a:solidFill>
              <a:latin typeface="Arial"/>
              <a:ea typeface="Arial"/>
              <a:cs typeface="Arial"/>
              <a:sym typeface="Arial"/>
            </a:endParaRPr>
          </a:p>
        </p:txBody>
      </p:sp>
      <p:sp>
        <p:nvSpPr>
          <p:cNvPr id="3" name="Google Shape;136;p26">
            <a:extLst>
              <a:ext uri="{FF2B5EF4-FFF2-40B4-BE49-F238E27FC236}">
                <a16:creationId xmlns:a16="http://schemas.microsoft.com/office/drawing/2014/main" id="{2A8726AE-28BE-7B4C-7B1F-24160B2CB6B9}"/>
              </a:ext>
            </a:extLst>
          </p:cNvPr>
          <p:cNvSpPr txBox="1">
            <a:spLocks/>
          </p:cNvSpPr>
          <p:nvPr/>
        </p:nvSpPr>
        <p:spPr>
          <a:xfrm>
            <a:off x="743100" y="542550"/>
            <a:ext cx="7657800" cy="53485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r>
              <a:rPr lang="en-US" sz="3600" dirty="0"/>
              <a:t>Tailoring game design techniques for AGR 333 - Data Science for Agriculture</a:t>
            </a:r>
            <a:endParaRPr lang="en-US" sz="2800" dirty="0"/>
          </a:p>
          <a:p>
            <a:pPr marL="342900">
              <a:spcBef>
                <a:spcPts val="0"/>
              </a:spcBef>
              <a:spcAft>
                <a:spcPts val="600"/>
              </a:spcAft>
              <a:buSzPts val="3200"/>
            </a:pPr>
            <a:r>
              <a:rPr lang="en-US" dirty="0"/>
              <a:t>Skill tree – Non-linear structure</a:t>
            </a:r>
          </a:p>
          <a:p>
            <a:pPr marL="800100" lvl="1">
              <a:spcBef>
                <a:spcPts val="0"/>
              </a:spcBef>
              <a:spcAft>
                <a:spcPts val="600"/>
              </a:spcAft>
              <a:buSzPts val="3200"/>
            </a:pPr>
            <a:endParaRPr lang="en-US" sz="2800" dirty="0"/>
          </a:p>
          <a:p>
            <a:pPr marL="800100" lvl="1">
              <a:spcBef>
                <a:spcPts val="0"/>
              </a:spcBef>
              <a:spcAft>
                <a:spcPts val="600"/>
              </a:spcAft>
              <a:buSzPts val="3200"/>
            </a:pPr>
            <a:endParaRPr lang="en-US" dirty="0"/>
          </a:p>
          <a:p>
            <a:pPr marL="800100" lvl="1">
              <a:spcBef>
                <a:spcPts val="0"/>
              </a:spcBef>
              <a:spcAft>
                <a:spcPts val="600"/>
              </a:spcAft>
              <a:buSzPts val="3200"/>
            </a:pPr>
            <a:endParaRPr lang="en-US" dirty="0"/>
          </a:p>
        </p:txBody>
      </p:sp>
      <p:pic>
        <p:nvPicPr>
          <p:cNvPr id="10" name="Picture 9">
            <a:extLst>
              <a:ext uri="{FF2B5EF4-FFF2-40B4-BE49-F238E27FC236}">
                <a16:creationId xmlns:a16="http://schemas.microsoft.com/office/drawing/2014/main" id="{33218C92-4DF0-8A74-DB89-B2A1821213B2}"/>
              </a:ext>
            </a:extLst>
          </p:cNvPr>
          <p:cNvPicPr>
            <a:picLocks noChangeAspect="1"/>
          </p:cNvPicPr>
          <p:nvPr/>
        </p:nvPicPr>
        <p:blipFill rotWithShape="1">
          <a:blip r:embed="rId3"/>
          <a:srcRect b="15235"/>
          <a:stretch/>
        </p:blipFill>
        <p:spPr>
          <a:xfrm>
            <a:off x="762150" y="2205753"/>
            <a:ext cx="7276950" cy="4362687"/>
          </a:xfrm>
          <a:prstGeom prst="rect">
            <a:avLst/>
          </a:prstGeom>
        </p:spPr>
      </p:pic>
      <p:sp>
        <p:nvSpPr>
          <p:cNvPr id="11" name="TextBox 10">
            <a:extLst>
              <a:ext uri="{FF2B5EF4-FFF2-40B4-BE49-F238E27FC236}">
                <a16:creationId xmlns:a16="http://schemas.microsoft.com/office/drawing/2014/main" id="{23F638EF-8317-A997-5663-EF267B2BF651}"/>
              </a:ext>
            </a:extLst>
          </p:cNvPr>
          <p:cNvSpPr txBox="1"/>
          <p:nvPr/>
        </p:nvSpPr>
        <p:spPr>
          <a:xfrm>
            <a:off x="-371475" y="2043878"/>
            <a:ext cx="4000501" cy="707886"/>
          </a:xfrm>
          <a:prstGeom prst="rect">
            <a:avLst/>
          </a:prstGeom>
          <a:noFill/>
        </p:spPr>
        <p:txBody>
          <a:bodyPr wrap="square">
            <a:spAutoFit/>
          </a:bodyPr>
          <a:lstStyle/>
          <a:p>
            <a:pPr marL="342900" algn="ctr">
              <a:spcBef>
                <a:spcPts val="0"/>
              </a:spcBef>
              <a:buSzPts val="3200"/>
            </a:pPr>
            <a:r>
              <a:rPr lang="en-US" sz="2000" dirty="0">
                <a:highlight>
                  <a:srgbClr val="FFFF00"/>
                </a:highlight>
              </a:rPr>
              <a:t>Add a new column</a:t>
            </a:r>
            <a:br>
              <a:rPr lang="en-US" sz="2000" dirty="0">
                <a:highlight>
                  <a:srgbClr val="FFFF00"/>
                </a:highlight>
              </a:rPr>
            </a:br>
            <a:r>
              <a:rPr lang="en-US" sz="2000" dirty="0">
                <a:highlight>
                  <a:srgbClr val="FFFF00"/>
                </a:highlight>
              </a:rPr>
              <a:t>Skill</a:t>
            </a:r>
          </a:p>
        </p:txBody>
      </p:sp>
    </p:spTree>
    <p:extLst>
      <p:ext uri="{BB962C8B-B14F-4D97-AF65-F5344CB8AC3E}">
        <p14:creationId xmlns:p14="http://schemas.microsoft.com/office/powerpoint/2010/main" val="1439262633"/>
      </p:ext>
    </p:extLst>
  </p:cSld>
  <p:clrMapOvr>
    <a:masterClrMapping/>
  </p:clrMapOvr>
</p:sld>
</file>

<file path=ppt/theme/theme1.xml><?xml version="1.0" encoding="utf-8"?>
<a:theme xmlns:a="http://schemas.openxmlformats.org/drawingml/2006/main" name="ENG-ppt1-082615">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2018" id="{D3D70287-8A44-CD44-BF4C-2652A2B94521}" vid="{37CB801D-7E94-6144-BB42-52C96E2D87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9835</TotalTime>
  <Words>14112</Words>
  <Application>Microsoft Office PowerPoint</Application>
  <PresentationFormat>On-screen Show (4:3)</PresentationFormat>
  <Paragraphs>1998</Paragraphs>
  <Slides>139</Slides>
  <Notes>139</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139</vt:i4>
      </vt:variant>
    </vt:vector>
  </HeadingPairs>
  <TitlesOfParts>
    <vt:vector size="152" baseType="lpstr">
      <vt:lpstr>-apple-system</vt:lpstr>
      <vt:lpstr>Arial</vt:lpstr>
      <vt:lpstr>Arial</vt:lpstr>
      <vt:lpstr>Calibri</vt:lpstr>
      <vt:lpstr>Courier New</vt:lpstr>
      <vt:lpstr>Georgia</vt:lpstr>
      <vt:lpstr>Impact</vt:lpstr>
      <vt:lpstr>Roboto</vt:lpstr>
      <vt:lpstr>Symbol</vt:lpstr>
      <vt:lpstr>Times New Roman</vt:lpstr>
      <vt:lpstr>Wingdings</vt:lpstr>
      <vt:lpstr>ENG-ppt1-082615</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Yaguang Zhang</cp:lastModifiedBy>
  <cp:revision>173</cp:revision>
  <dcterms:created xsi:type="dcterms:W3CDTF">2018-03-14T17:55:38Z</dcterms:created>
  <dcterms:modified xsi:type="dcterms:W3CDTF">2023-05-09T01:40:55Z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2023-03-13T14:58:19Z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a8509e30-616e-400b-b7ea-190c25ba580e</vt:lpwstr>
  </property>
  <property fmtid="{D5CDD505-2E9C-101B-9397-08002B2CF9AE}" pid="8" name="MSIP_Label_4044bd30-2ed7-4c9d-9d12-46200872a97b_ContentBits">
    <vt:lpwstr>0</vt:lpwstr>
  </property>
</Properties>
</file>